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4"/>
  </p:notesMasterIdLst>
  <p:sldIdLst>
    <p:sldId id="442" r:id="rId2"/>
    <p:sldId id="280" r:id="rId3"/>
    <p:sldId id="295" r:id="rId4"/>
    <p:sldId id="296" r:id="rId5"/>
    <p:sldId id="297" r:id="rId6"/>
    <p:sldId id="298" r:id="rId7"/>
    <p:sldId id="299" r:id="rId8"/>
    <p:sldId id="300" r:id="rId9"/>
    <p:sldId id="301" r:id="rId10"/>
    <p:sldId id="302" r:id="rId11"/>
    <p:sldId id="443" r:id="rId12"/>
    <p:sldId id="303" r:id="rId13"/>
    <p:sldId id="304" r:id="rId14"/>
    <p:sldId id="459" r:id="rId15"/>
    <p:sldId id="458" r:id="rId16"/>
    <p:sldId id="305" r:id="rId17"/>
    <p:sldId id="306" r:id="rId18"/>
    <p:sldId id="307" r:id="rId19"/>
    <p:sldId id="308" r:id="rId20"/>
    <p:sldId id="451" r:id="rId21"/>
    <p:sldId id="309" r:id="rId22"/>
    <p:sldId id="310" r:id="rId23"/>
    <p:sldId id="311" r:id="rId24"/>
    <p:sldId id="312" r:id="rId25"/>
    <p:sldId id="313" r:id="rId26"/>
    <p:sldId id="327" r:id="rId27"/>
    <p:sldId id="314" r:id="rId28"/>
    <p:sldId id="316" r:id="rId29"/>
    <p:sldId id="380" r:id="rId30"/>
    <p:sldId id="328" r:id="rId31"/>
    <p:sldId id="329" r:id="rId32"/>
    <p:sldId id="330" r:id="rId33"/>
    <p:sldId id="460" r:id="rId34"/>
    <p:sldId id="461" r:id="rId35"/>
    <p:sldId id="456" r:id="rId36"/>
    <p:sldId id="462" r:id="rId37"/>
    <p:sldId id="463" r:id="rId38"/>
    <p:sldId id="444" r:id="rId39"/>
    <p:sldId id="445" r:id="rId40"/>
    <p:sldId id="332" r:id="rId41"/>
    <p:sldId id="470" r:id="rId42"/>
    <p:sldId id="334" r:id="rId43"/>
    <p:sldId id="333" r:id="rId44"/>
    <p:sldId id="335" r:id="rId45"/>
    <p:sldId id="317" r:id="rId46"/>
    <p:sldId id="452" r:id="rId47"/>
    <p:sldId id="318" r:id="rId48"/>
    <p:sldId id="319" r:id="rId49"/>
    <p:sldId id="453" r:id="rId50"/>
    <p:sldId id="321" r:id="rId51"/>
    <p:sldId id="471" r:id="rId52"/>
    <p:sldId id="322" r:id="rId53"/>
    <p:sldId id="472" r:id="rId54"/>
    <p:sldId id="323" r:id="rId55"/>
    <p:sldId id="476" r:id="rId56"/>
    <p:sldId id="324" r:id="rId57"/>
    <p:sldId id="325" r:id="rId58"/>
    <p:sldId id="473" r:id="rId59"/>
    <p:sldId id="326" r:id="rId60"/>
    <p:sldId id="474" r:id="rId61"/>
    <p:sldId id="336" r:id="rId62"/>
    <p:sldId id="454" r:id="rId63"/>
    <p:sldId id="338" r:id="rId64"/>
    <p:sldId id="339" r:id="rId65"/>
    <p:sldId id="477" r:id="rId66"/>
    <p:sldId id="340" r:id="rId67"/>
    <p:sldId id="341" r:id="rId68"/>
    <p:sldId id="475" r:id="rId69"/>
    <p:sldId id="342" r:id="rId70"/>
    <p:sldId id="348" r:id="rId71"/>
    <p:sldId id="464" r:id="rId72"/>
    <p:sldId id="343" r:id="rId73"/>
    <p:sldId id="381" r:id="rId74"/>
    <p:sldId id="349" r:id="rId75"/>
    <p:sldId id="351" r:id="rId76"/>
    <p:sldId id="352" r:id="rId77"/>
    <p:sldId id="353" r:id="rId78"/>
    <p:sldId id="455" r:id="rId79"/>
    <p:sldId id="354" r:id="rId80"/>
    <p:sldId id="355" r:id="rId81"/>
    <p:sldId id="356" r:id="rId82"/>
    <p:sldId id="357" r:id="rId83"/>
    <p:sldId id="385" r:id="rId84"/>
    <p:sldId id="386" r:id="rId85"/>
    <p:sldId id="387" r:id="rId86"/>
    <p:sldId id="388" r:id="rId87"/>
    <p:sldId id="344" r:id="rId88"/>
    <p:sldId id="364" r:id="rId89"/>
    <p:sldId id="345" r:id="rId90"/>
    <p:sldId id="358" r:id="rId91"/>
    <p:sldId id="359" r:id="rId92"/>
    <p:sldId id="360" r:id="rId93"/>
    <p:sldId id="361" r:id="rId94"/>
    <p:sldId id="457" r:id="rId95"/>
    <p:sldId id="362" r:id="rId96"/>
    <p:sldId id="382" r:id="rId97"/>
    <p:sldId id="365" r:id="rId98"/>
    <p:sldId id="404" r:id="rId99"/>
    <p:sldId id="406" r:id="rId100"/>
    <p:sldId id="408" r:id="rId101"/>
    <p:sldId id="410" r:id="rId102"/>
    <p:sldId id="411" r:id="rId103"/>
    <p:sldId id="412" r:id="rId104"/>
    <p:sldId id="413" r:id="rId105"/>
    <p:sldId id="441" r:id="rId106"/>
    <p:sldId id="426" r:id="rId107"/>
    <p:sldId id="427" r:id="rId108"/>
    <p:sldId id="428" r:id="rId109"/>
    <p:sldId id="429" r:id="rId110"/>
    <p:sldId id="430" r:id="rId111"/>
    <p:sldId id="431" r:id="rId112"/>
    <p:sldId id="432" r:id="rId113"/>
    <p:sldId id="433" r:id="rId114"/>
    <p:sldId id="449" r:id="rId115"/>
    <p:sldId id="447" r:id="rId116"/>
    <p:sldId id="435" r:id="rId117"/>
    <p:sldId id="436" r:id="rId118"/>
    <p:sldId id="437" r:id="rId119"/>
    <p:sldId id="450" r:id="rId120"/>
    <p:sldId id="438" r:id="rId121"/>
    <p:sldId id="440" r:id="rId122"/>
    <p:sldId id="278" r:id="rId123"/>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50259732@qq.com" initials="5" lastIdx="1" clrIdx="0">
    <p:extLst>
      <p:ext uri="{19B8F6BF-5375-455C-9EA6-DF929625EA0E}">
        <p15:presenceInfo xmlns:p15="http://schemas.microsoft.com/office/powerpoint/2012/main" userId="04e25bf104a6d9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92AA2"/>
    <a:srgbClr val="B2B2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0" autoAdjust="0"/>
    <p:restoredTop sz="64547" autoAdjust="0"/>
  </p:normalViewPr>
  <p:slideViewPr>
    <p:cSldViewPr>
      <p:cViewPr varScale="1">
        <p:scale>
          <a:sx n="71" d="100"/>
          <a:sy n="71" d="100"/>
        </p:scale>
        <p:origin x="2346" y="66"/>
      </p:cViewPr>
      <p:guideLst>
        <p:guide orient="horz" pos="2160"/>
        <p:guide pos="2880"/>
      </p:guideLst>
    </p:cSldViewPr>
  </p:slideViewPr>
  <p:notesTextViewPr>
    <p:cViewPr>
      <p:scale>
        <a:sx n="3" d="2"/>
        <a:sy n="3" d="2"/>
      </p:scale>
      <p:origin x="0" y="0"/>
    </p:cViewPr>
  </p:notesTextViewPr>
  <p:notesViewPr>
    <p:cSldViewPr>
      <p:cViewPr varScale="1">
        <p:scale>
          <a:sx n="54" d="100"/>
          <a:sy n="54" d="100"/>
        </p:scale>
        <p:origin x="-258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15T09:41:40.81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2AF794-EC14-4F1A-8832-104AF7A1219E}" type="datetimeFigureOut">
              <a:rPr lang="zh-CN" altLang="en-US" smtClean="0"/>
              <a:t>2022/11/4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490935-004E-4DB6-AC7C-FC0C2514001B}" type="slidenum">
              <a:rPr lang="zh-CN" altLang="en-US" smtClean="0"/>
              <a:t>‹#›</a:t>
            </a:fld>
            <a:endParaRPr lang="zh-CN" altLang="en-US"/>
          </a:p>
        </p:txBody>
      </p:sp>
    </p:spTree>
    <p:extLst>
      <p:ext uri="{BB962C8B-B14F-4D97-AF65-F5344CB8AC3E}">
        <p14:creationId xmlns:p14="http://schemas.microsoft.com/office/powerpoint/2010/main" val="168687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baike.baidu.com/view/552850.htm"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baike.baidu.com/item/C%E8%AF%AD%E8%A8%80"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JAVA</a:t>
            </a:r>
            <a:r>
              <a:rPr lang="zh-CN" altLang="en-US" dirty="0"/>
              <a:t>不会缓冲区溢出，会直接报错；</a:t>
            </a:r>
            <a:endParaRPr lang="en-US" altLang="zh-CN" dirty="0"/>
          </a:p>
          <a:p>
            <a:r>
              <a:rPr lang="en-US" altLang="zh-CN" dirty="0"/>
              <a:t>C</a:t>
            </a:r>
            <a:r>
              <a:rPr lang="zh-CN" altLang="en-US" dirty="0"/>
              <a:t>即使缓冲区满了，也会按照用户意图继续往缓冲区里写入数据；</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3</a:t>
            </a:fld>
            <a:endParaRPr lang="zh-CN" altLang="en-US"/>
          </a:p>
        </p:txBody>
      </p:sp>
    </p:spTree>
    <p:extLst>
      <p:ext uri="{BB962C8B-B14F-4D97-AF65-F5344CB8AC3E}">
        <p14:creationId xmlns:p14="http://schemas.microsoft.com/office/powerpoint/2010/main" val="2855452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用鼠标选中程序分支，按</a:t>
            </a:r>
            <a:r>
              <a:rPr lang="zh-CN" altLang="en-US" b="1" dirty="0">
                <a:solidFill>
                  <a:srgbClr val="FF0000"/>
                </a:solidFill>
              </a:rPr>
              <a:t>空格键</a:t>
            </a:r>
            <a:r>
              <a:rPr lang="zh-CN" altLang="en-US" dirty="0"/>
              <a:t>切换到汇编指令界面</a:t>
            </a:r>
            <a:endParaRPr lang="en-US" altLang="zh-CN" dirty="0"/>
          </a:p>
          <a:p>
            <a:r>
              <a:rPr lang="en-US" altLang="zh-CN" dirty="0"/>
              <a:t>F12</a:t>
            </a:r>
            <a:r>
              <a:rPr lang="zh-CN" altLang="en-US" dirty="0"/>
              <a:t>：显示更详细的程序流程界面</a:t>
            </a:r>
            <a:endParaRPr lang="en-US" altLang="zh-CN" dirty="0"/>
          </a:p>
          <a:p>
            <a:r>
              <a:rPr lang="en-US" altLang="zh-CN" dirty="0"/>
              <a:t>JZ</a:t>
            </a:r>
            <a:r>
              <a:rPr lang="zh-CN" altLang="en-US" dirty="0"/>
              <a:t>：等于</a:t>
            </a:r>
            <a:r>
              <a:rPr lang="en-US" altLang="zh-CN" dirty="0"/>
              <a:t>0</a:t>
            </a:r>
            <a:r>
              <a:rPr lang="zh-CN" altLang="en-US" dirty="0"/>
              <a:t>的时候跳转；</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16</a:t>
            </a:fld>
            <a:endParaRPr lang="zh-CN" altLang="en-US"/>
          </a:p>
        </p:txBody>
      </p:sp>
    </p:spTree>
    <p:extLst>
      <p:ext uri="{BB962C8B-B14F-4D97-AF65-F5344CB8AC3E}">
        <p14:creationId xmlns:p14="http://schemas.microsoft.com/office/powerpoint/2010/main" val="3423619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CTRL+G</a:t>
            </a:r>
            <a:r>
              <a:rPr lang="zh-CN" altLang="en-US" dirty="0"/>
              <a:t>：跟踪到某代码处</a:t>
            </a:r>
            <a:endParaRPr lang="en-US" altLang="zh-CN" dirty="0"/>
          </a:p>
          <a:p>
            <a:r>
              <a:rPr lang="en-US" altLang="zh-CN" dirty="0"/>
              <a:t>F2</a:t>
            </a:r>
            <a:r>
              <a:rPr lang="zh-CN" altLang="en-US" dirty="0"/>
              <a:t>：设置断点</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18</a:t>
            </a:fld>
            <a:endParaRPr lang="zh-CN" altLang="en-US"/>
          </a:p>
        </p:txBody>
      </p:sp>
    </p:spTree>
    <p:extLst>
      <p:ext uri="{BB962C8B-B14F-4D97-AF65-F5344CB8AC3E}">
        <p14:creationId xmlns:p14="http://schemas.microsoft.com/office/powerpoint/2010/main" val="502028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Edit-patch problem-patch assemble</a:t>
            </a:r>
          </a:p>
          <a:p>
            <a:r>
              <a:rPr lang="en-US" altLang="zh-CN" dirty="0"/>
              <a:t>2. Edit-patch problem-apply patch into </a:t>
            </a:r>
            <a:r>
              <a:rPr lang="en-US" altLang="zh-CN" dirty="0" err="1"/>
              <a:t>inputfiles</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AF490935-004E-4DB6-AC7C-FC0C2514001B}" type="slidenum">
              <a:rPr lang="zh-CN" altLang="en-US" smtClean="0"/>
              <a:t>19</a:t>
            </a:fld>
            <a:endParaRPr lang="zh-CN" altLang="en-US"/>
          </a:p>
        </p:txBody>
      </p:sp>
    </p:spTree>
    <p:extLst>
      <p:ext uri="{BB962C8B-B14F-4D97-AF65-F5344CB8AC3E}">
        <p14:creationId xmlns:p14="http://schemas.microsoft.com/office/powerpoint/2010/main" val="321209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Exe</a:t>
            </a:r>
            <a:r>
              <a:rPr lang="zh-CN" altLang="en-US" dirty="0"/>
              <a:t>文件就是</a:t>
            </a:r>
            <a:r>
              <a:rPr lang="en-US" altLang="zh-CN" dirty="0"/>
              <a:t>PE</a:t>
            </a:r>
            <a:r>
              <a:rPr lang="zh-CN" altLang="en-US" dirty="0"/>
              <a:t>文件</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21</a:t>
            </a:fld>
            <a:endParaRPr lang="zh-CN" altLang="en-US"/>
          </a:p>
        </p:txBody>
      </p:sp>
    </p:spTree>
    <p:extLst>
      <p:ext uri="{BB962C8B-B14F-4D97-AF65-F5344CB8AC3E}">
        <p14:creationId xmlns:p14="http://schemas.microsoft.com/office/powerpoint/2010/main" val="802542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装载的时候，操作系统的一些系统进程和系统调用放在</a:t>
            </a:r>
            <a:r>
              <a:rPr lang="en-US" altLang="zh-CN" dirty="0"/>
              <a:t>0x00400000</a:t>
            </a:r>
            <a:r>
              <a:rPr lang="zh-CN" altLang="en-US" dirty="0"/>
              <a:t>地址之前；</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23</a:t>
            </a:fld>
            <a:endParaRPr lang="zh-CN" altLang="en-US"/>
          </a:p>
        </p:txBody>
      </p:sp>
    </p:spTree>
    <p:extLst>
      <p:ext uri="{BB962C8B-B14F-4D97-AF65-F5344CB8AC3E}">
        <p14:creationId xmlns:p14="http://schemas.microsoft.com/office/powerpoint/2010/main" val="2677071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0x200</a:t>
            </a:r>
            <a:r>
              <a:rPr lang="zh-CN" altLang="en-US" dirty="0"/>
              <a:t>（</a:t>
            </a:r>
            <a:r>
              <a:rPr lang="en-US" altLang="zh-CN" dirty="0"/>
              <a:t>512</a:t>
            </a:r>
            <a:r>
              <a:rPr lang="zh-CN" altLang="en-US" dirty="0"/>
              <a:t>字节）</a:t>
            </a:r>
            <a:r>
              <a:rPr lang="zh-CN" altLang="en-US" baseline="0" dirty="0"/>
              <a:t>：</a:t>
            </a:r>
            <a:r>
              <a:rPr lang="en-US" altLang="zh-CN" baseline="0" dirty="0"/>
              <a:t>PE</a:t>
            </a:r>
            <a:r>
              <a:rPr lang="zh-CN" altLang="en-US" baseline="0" dirty="0"/>
              <a:t>文件存放在磁盘中，以</a:t>
            </a:r>
            <a:r>
              <a:rPr lang="en-US" altLang="zh-CN" baseline="0" dirty="0"/>
              <a:t>0x200</a:t>
            </a:r>
            <a:r>
              <a:rPr lang="zh-CN" altLang="en-US" baseline="0" dirty="0"/>
              <a:t>字节为一个数据节（</a:t>
            </a:r>
            <a:r>
              <a:rPr lang="en-US" altLang="zh-CN" baseline="0" dirty="0"/>
              <a:t>section</a:t>
            </a:r>
            <a:r>
              <a:rPr lang="zh-CN" altLang="en-US" baseline="0" dirty="0"/>
              <a:t>）</a:t>
            </a:r>
            <a:r>
              <a:rPr lang="en-US" altLang="zh-CN" baseline="0" dirty="0"/>
              <a:t>,</a:t>
            </a:r>
            <a:r>
              <a:rPr lang="zh-CN" altLang="en-US" baseline="0" dirty="0"/>
              <a:t>不足</a:t>
            </a:r>
            <a:r>
              <a:rPr lang="en-US" altLang="zh-CN" baseline="0" dirty="0"/>
              <a:t>0x200</a:t>
            </a:r>
            <a:r>
              <a:rPr lang="zh-CN" altLang="en-US" baseline="0" dirty="0"/>
              <a:t>时用</a:t>
            </a:r>
            <a:r>
              <a:rPr lang="en-US" altLang="zh-CN" baseline="0" dirty="0"/>
              <a:t>0x00</a:t>
            </a:r>
            <a:r>
              <a:rPr lang="zh-CN" altLang="en-US" baseline="0" dirty="0"/>
              <a:t>填充，当一个数据节超过</a:t>
            </a:r>
            <a:r>
              <a:rPr lang="en-US" altLang="zh-CN" baseline="0" dirty="0"/>
              <a:t>0x200</a:t>
            </a:r>
            <a:r>
              <a:rPr lang="zh-CN" altLang="en-US" baseline="0" dirty="0"/>
              <a:t>字节时，下一个</a:t>
            </a:r>
            <a:r>
              <a:rPr lang="en-US" altLang="zh-CN" baseline="0" dirty="0"/>
              <a:t>0x200</a:t>
            </a:r>
            <a:r>
              <a:rPr lang="zh-CN" altLang="en-US" baseline="0" dirty="0"/>
              <a:t>块将分配给这个节使用，因此</a:t>
            </a:r>
            <a:r>
              <a:rPr lang="en-US" altLang="zh-CN" baseline="0" dirty="0"/>
              <a:t>PE</a:t>
            </a:r>
            <a:r>
              <a:rPr lang="zh-CN" altLang="en-US" baseline="0" dirty="0"/>
              <a:t>数据节的大小永远是</a:t>
            </a:r>
            <a:r>
              <a:rPr lang="en-US" altLang="zh-CN" baseline="0" dirty="0"/>
              <a:t>0x200</a:t>
            </a:r>
            <a:r>
              <a:rPr lang="zh-CN" altLang="en-US" baseline="0" dirty="0"/>
              <a:t>字节的整数倍。</a:t>
            </a:r>
            <a:endParaRPr lang="en-US" altLang="zh-CN" baseline="0" dirty="0"/>
          </a:p>
          <a:p>
            <a:r>
              <a:rPr lang="en-US" altLang="zh-CN" baseline="0" dirty="0"/>
              <a:t>2. 0x1000</a:t>
            </a:r>
            <a:r>
              <a:rPr lang="zh-CN" altLang="en-US" baseline="0" dirty="0"/>
              <a:t>（</a:t>
            </a:r>
            <a:r>
              <a:rPr lang="en-US" altLang="zh-CN" baseline="0" dirty="0"/>
              <a:t>4096</a:t>
            </a:r>
            <a:r>
              <a:rPr lang="zh-CN" altLang="en-US" baseline="0" dirty="0"/>
              <a:t>字 节）：</a:t>
            </a:r>
            <a:r>
              <a:rPr lang="en-US" altLang="zh-CN" baseline="0" dirty="0"/>
              <a:t>PE</a:t>
            </a:r>
            <a:r>
              <a:rPr lang="zh-CN" altLang="en-US" baseline="0" dirty="0"/>
              <a:t>文件装入内存后，在内存中以</a:t>
            </a:r>
            <a:r>
              <a:rPr lang="en-US" altLang="zh-CN" baseline="0" dirty="0"/>
              <a:t>0x1000</a:t>
            </a:r>
            <a:r>
              <a:rPr lang="zh-CN" altLang="en-US" baseline="0" dirty="0"/>
              <a:t>字节为单位组织存放，类似的不足将被</a:t>
            </a:r>
            <a:r>
              <a:rPr lang="en-US" altLang="zh-CN" baseline="0" dirty="0"/>
              <a:t>0</a:t>
            </a:r>
            <a:r>
              <a:rPr lang="zh-CN" altLang="en-US" baseline="0" dirty="0"/>
              <a:t>补全，若超出分配下一个</a:t>
            </a:r>
            <a:r>
              <a:rPr lang="en-US" altLang="zh-CN" baseline="0" dirty="0"/>
              <a:t>0x1000</a:t>
            </a:r>
            <a:r>
              <a:rPr lang="zh-CN" altLang="en-US" baseline="0" dirty="0"/>
              <a:t>块给其使用。因此，内存中的节总是</a:t>
            </a:r>
            <a:r>
              <a:rPr lang="en-US" altLang="zh-CN" baseline="0" dirty="0"/>
              <a:t>0x1000</a:t>
            </a:r>
            <a:r>
              <a:rPr lang="zh-CN" altLang="en-US" baseline="0" dirty="0"/>
              <a:t>的整数倍。</a:t>
            </a:r>
            <a:endParaRPr lang="en-US" altLang="zh-CN" baseline="0"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24</a:t>
            </a:fld>
            <a:endParaRPr lang="zh-CN" altLang="en-US"/>
          </a:p>
        </p:txBody>
      </p:sp>
    </p:spTree>
    <p:extLst>
      <p:ext uri="{BB962C8B-B14F-4D97-AF65-F5344CB8AC3E}">
        <p14:creationId xmlns:p14="http://schemas.microsoft.com/office/powerpoint/2010/main" val="495625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Voffset</a:t>
            </a:r>
            <a:r>
              <a:rPr lang="zh-CN" altLang="en-US" dirty="0"/>
              <a:t>：虚拟内存地址</a:t>
            </a:r>
            <a:endParaRPr lang="en-US" altLang="zh-CN" dirty="0"/>
          </a:p>
          <a:p>
            <a:r>
              <a:rPr lang="en-US" altLang="zh-CN" dirty="0" err="1"/>
              <a:t>Roffset</a:t>
            </a:r>
            <a:r>
              <a:rPr lang="zh-CN" altLang="en-US" dirty="0"/>
              <a:t>：文件偏移地址</a:t>
            </a:r>
            <a:endParaRPr lang="en-US" altLang="zh-CN" dirty="0"/>
          </a:p>
          <a:p>
            <a:r>
              <a:rPr lang="en-US" altLang="zh-CN" dirty="0"/>
              <a:t>FLC</a:t>
            </a:r>
            <a:r>
              <a:rPr lang="zh-CN" altLang="en-US" dirty="0"/>
              <a:t>：地址换算</a:t>
            </a:r>
          </a:p>
        </p:txBody>
      </p:sp>
      <p:sp>
        <p:nvSpPr>
          <p:cNvPr id="4" name="灯片编号占位符 3"/>
          <p:cNvSpPr>
            <a:spLocks noGrp="1"/>
          </p:cNvSpPr>
          <p:nvPr>
            <p:ph type="sldNum" sz="quarter" idx="5"/>
          </p:nvPr>
        </p:nvSpPr>
        <p:spPr/>
        <p:txBody>
          <a:bodyPr/>
          <a:lstStyle/>
          <a:p>
            <a:fld id="{AF490935-004E-4DB6-AC7C-FC0C2514001B}" type="slidenum">
              <a:rPr lang="zh-CN" altLang="en-US" smtClean="0"/>
              <a:t>26</a:t>
            </a:fld>
            <a:endParaRPr lang="zh-CN" altLang="en-US"/>
          </a:p>
        </p:txBody>
      </p:sp>
    </p:spTree>
    <p:extLst>
      <p:ext uri="{BB962C8B-B14F-4D97-AF65-F5344CB8AC3E}">
        <p14:creationId xmlns:p14="http://schemas.microsoft.com/office/powerpoint/2010/main" val="2017217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见 </a:t>
            </a:r>
            <a:r>
              <a:rPr lang="en-US" altLang="zh-CN" dirty="0"/>
              <a:t>《0day</a:t>
            </a:r>
            <a:r>
              <a:rPr lang="zh-CN" altLang="en-US" dirty="0"/>
              <a:t>安全</a:t>
            </a:r>
            <a:r>
              <a:rPr lang="en-US" altLang="zh-CN" dirty="0"/>
              <a:t>》P38-39</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29</a:t>
            </a:fld>
            <a:endParaRPr lang="zh-CN" altLang="en-US"/>
          </a:p>
        </p:txBody>
      </p:sp>
    </p:spTree>
    <p:extLst>
      <p:ext uri="{BB962C8B-B14F-4D97-AF65-F5344CB8AC3E}">
        <p14:creationId xmlns:p14="http://schemas.microsoft.com/office/powerpoint/2010/main" val="2635442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Void main</a:t>
            </a:r>
            <a:r>
              <a:rPr lang="zh-CN" altLang="en-US" dirty="0"/>
              <a:t>是微软的主函数定义；</a:t>
            </a:r>
            <a:endParaRPr lang="en-US" altLang="zh-CN"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30</a:t>
            </a:fld>
            <a:endParaRPr lang="zh-CN" altLang="en-US"/>
          </a:p>
        </p:txBody>
      </p:sp>
    </p:spTree>
    <p:extLst>
      <p:ext uri="{BB962C8B-B14F-4D97-AF65-F5344CB8AC3E}">
        <p14:creationId xmlns:p14="http://schemas.microsoft.com/office/powerpoint/2010/main" val="2159254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主函数调用</a:t>
            </a:r>
            <a:r>
              <a:rPr lang="en-US" altLang="zh-CN" dirty="0"/>
              <a:t>A</a:t>
            </a:r>
            <a:r>
              <a:rPr lang="zh-CN" altLang="en-US" dirty="0"/>
              <a:t>函数，首选把返回地址压栈，然后给</a:t>
            </a:r>
            <a:r>
              <a:rPr lang="en-US" altLang="zh-CN" dirty="0"/>
              <a:t>A</a:t>
            </a:r>
            <a:r>
              <a:rPr lang="zh-CN" altLang="en-US" dirty="0"/>
              <a:t>函数分配栈区，入栈一系列参数等，然后修改栈顶指针</a:t>
            </a:r>
            <a:r>
              <a:rPr lang="en-US" altLang="zh-CN" dirty="0"/>
              <a:t>ESP</a:t>
            </a:r>
            <a:r>
              <a:rPr lang="zh-CN" altLang="en-US" dirty="0"/>
              <a:t>，然后修改栈底指针</a:t>
            </a:r>
            <a:r>
              <a:rPr lang="en-US" altLang="zh-CN" dirty="0"/>
              <a:t>EBP</a:t>
            </a:r>
            <a:r>
              <a:rPr lang="zh-CN" altLang="en-US" dirty="0"/>
              <a:t>；</a:t>
            </a:r>
            <a:endParaRPr lang="en-US" altLang="zh-CN" dirty="0"/>
          </a:p>
          <a:p>
            <a:r>
              <a:rPr lang="en-US" altLang="zh-CN" sz="1200" kern="1200" dirty="0">
                <a:solidFill>
                  <a:schemeClr val="tx1"/>
                </a:solidFill>
                <a:effectLst/>
                <a:latin typeface="+mn-lt"/>
                <a:ea typeface="+mn-ea"/>
                <a:cs typeface="+mn-cs"/>
              </a:rPr>
              <a:t>ESP </a:t>
            </a:r>
            <a:r>
              <a:rPr lang="zh-CN" altLang="en-US" sz="1200" kern="1200" dirty="0">
                <a:solidFill>
                  <a:schemeClr val="tx1"/>
                </a:solidFill>
                <a:effectLst/>
                <a:latin typeface="+mn-lt"/>
                <a:ea typeface="+mn-ea"/>
                <a:cs typeface="+mn-cs"/>
              </a:rPr>
              <a:t>和 </a:t>
            </a:r>
            <a:r>
              <a:rPr lang="en-US" altLang="zh-CN" sz="1200" kern="1200" dirty="0">
                <a:solidFill>
                  <a:schemeClr val="tx1"/>
                </a:solidFill>
                <a:effectLst/>
                <a:latin typeface="+mn-lt"/>
                <a:ea typeface="+mn-ea"/>
                <a:cs typeface="+mn-cs"/>
              </a:rPr>
              <a:t>EBP </a:t>
            </a:r>
            <a:r>
              <a:rPr lang="zh-CN" altLang="en-US" sz="1200" kern="1200" dirty="0">
                <a:solidFill>
                  <a:schemeClr val="tx1"/>
                </a:solidFill>
                <a:effectLst/>
                <a:latin typeface="+mn-lt"/>
                <a:ea typeface="+mn-ea"/>
                <a:cs typeface="+mn-cs"/>
              </a:rPr>
              <a:t>之间的内存空间为当前栈帧，</a:t>
            </a:r>
            <a:r>
              <a:rPr lang="en-US" altLang="zh-CN" sz="1200" kern="1200" dirty="0">
                <a:solidFill>
                  <a:schemeClr val="tx1"/>
                </a:solidFill>
                <a:effectLst/>
                <a:latin typeface="+mn-lt"/>
                <a:ea typeface="+mn-ea"/>
                <a:cs typeface="+mn-cs"/>
              </a:rPr>
              <a:t>EBP </a:t>
            </a:r>
            <a:r>
              <a:rPr lang="zh-CN" altLang="en-US" sz="1200" kern="1200" dirty="0">
                <a:solidFill>
                  <a:schemeClr val="tx1"/>
                </a:solidFill>
                <a:effectLst/>
                <a:latin typeface="+mn-lt"/>
                <a:ea typeface="+mn-ea"/>
                <a:cs typeface="+mn-cs"/>
              </a:rPr>
              <a:t>标识了当前栈帧的底部，</a:t>
            </a:r>
            <a:r>
              <a:rPr lang="en-US" altLang="zh-CN" sz="1200" kern="1200" dirty="0">
                <a:solidFill>
                  <a:schemeClr val="tx1"/>
                </a:solidFill>
                <a:effectLst/>
                <a:latin typeface="+mn-lt"/>
                <a:ea typeface="+mn-ea"/>
                <a:cs typeface="+mn-cs"/>
              </a:rPr>
              <a:t>ESP</a:t>
            </a:r>
            <a:r>
              <a:rPr lang="zh-CN" altLang="en-US" sz="1200" kern="1200" dirty="0">
                <a:solidFill>
                  <a:schemeClr val="tx1"/>
                </a:solidFill>
                <a:effectLst/>
                <a:latin typeface="+mn-lt"/>
                <a:ea typeface="+mn-ea"/>
                <a:cs typeface="+mn-cs"/>
              </a:rPr>
              <a:t>标识了当前栈帧的顶部。</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可以说如果控制了 </a:t>
            </a:r>
            <a:r>
              <a:rPr lang="en-US" altLang="zh-CN" sz="1200" kern="1200" dirty="0">
                <a:solidFill>
                  <a:schemeClr val="tx1"/>
                </a:solidFill>
                <a:effectLst/>
                <a:latin typeface="+mn-lt"/>
                <a:ea typeface="+mn-ea"/>
                <a:cs typeface="+mn-cs"/>
              </a:rPr>
              <a:t>EIP </a:t>
            </a:r>
            <a:r>
              <a:rPr lang="zh-CN" altLang="en-US" sz="1200" kern="1200" dirty="0">
                <a:solidFill>
                  <a:schemeClr val="tx1"/>
                </a:solidFill>
                <a:effectLst/>
                <a:latin typeface="+mn-lt"/>
                <a:ea typeface="+mn-ea"/>
                <a:cs typeface="+mn-cs"/>
              </a:rPr>
              <a:t>寄存器的内容，就控制了进程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我们让 </a:t>
            </a:r>
            <a:r>
              <a:rPr lang="en-US" altLang="zh-CN" sz="1200" kern="1200" dirty="0">
                <a:solidFill>
                  <a:schemeClr val="tx1"/>
                </a:solidFill>
                <a:effectLst/>
                <a:latin typeface="+mn-lt"/>
                <a:ea typeface="+mn-ea"/>
                <a:cs typeface="+mn-cs"/>
              </a:rPr>
              <a:t>EIP </a:t>
            </a:r>
            <a:r>
              <a:rPr lang="zh-CN" altLang="en-US" sz="1200" kern="1200" dirty="0">
                <a:solidFill>
                  <a:schemeClr val="tx1"/>
                </a:solidFill>
                <a:effectLst/>
                <a:latin typeface="+mn-lt"/>
                <a:ea typeface="+mn-ea"/>
                <a:cs typeface="+mn-cs"/>
              </a:rPr>
              <a:t>指向哪里，</a:t>
            </a:r>
            <a:r>
              <a:rPr lang="en-US" altLang="zh-CN" sz="1200" kern="1200" dirty="0">
                <a:solidFill>
                  <a:schemeClr val="tx1"/>
                </a:solidFill>
                <a:effectLst/>
                <a:latin typeface="+mn-lt"/>
                <a:ea typeface="+mn-ea"/>
                <a:cs typeface="+mn-cs"/>
              </a:rPr>
              <a:t>CPU </a:t>
            </a:r>
            <a:r>
              <a:rPr lang="zh-CN" altLang="en-US" sz="1200" kern="1200" dirty="0">
                <a:solidFill>
                  <a:schemeClr val="tx1"/>
                </a:solidFill>
                <a:effectLst/>
                <a:latin typeface="+mn-lt"/>
                <a:ea typeface="+mn-ea"/>
                <a:cs typeface="+mn-cs"/>
              </a:rPr>
              <a:t>就会去执行哪里的指令。</a:t>
            </a:r>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32</a:t>
            </a:fld>
            <a:endParaRPr lang="zh-CN" altLang="en-US"/>
          </a:p>
        </p:txBody>
      </p:sp>
    </p:spTree>
    <p:extLst>
      <p:ext uri="{BB962C8B-B14F-4D97-AF65-F5344CB8AC3E}">
        <p14:creationId xmlns:p14="http://schemas.microsoft.com/office/powerpoint/2010/main" val="317702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4</a:t>
            </a:fld>
            <a:endParaRPr lang="zh-CN" altLang="en-US"/>
          </a:p>
        </p:txBody>
      </p:sp>
    </p:spTree>
    <p:extLst>
      <p:ext uri="{BB962C8B-B14F-4D97-AF65-F5344CB8AC3E}">
        <p14:creationId xmlns:p14="http://schemas.microsoft.com/office/powerpoint/2010/main" val="3915706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34</a:t>
            </a:fld>
            <a:endParaRPr lang="zh-CN" altLang="en-US"/>
          </a:p>
        </p:txBody>
      </p:sp>
    </p:spTree>
    <p:extLst>
      <p:ext uri="{BB962C8B-B14F-4D97-AF65-F5344CB8AC3E}">
        <p14:creationId xmlns:p14="http://schemas.microsoft.com/office/powerpoint/2010/main" val="1812551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参数先入栈，为</a:t>
            </a:r>
            <a:r>
              <a:rPr lang="en-US" altLang="zh-CN" dirty="0"/>
              <a:t>A</a:t>
            </a:r>
            <a:r>
              <a:rPr lang="zh-CN" altLang="en-US" dirty="0"/>
              <a:t>函数执行准备环境</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36</a:t>
            </a:fld>
            <a:endParaRPr lang="zh-CN" altLang="en-US"/>
          </a:p>
        </p:txBody>
      </p:sp>
    </p:spTree>
    <p:extLst>
      <p:ext uri="{BB962C8B-B14F-4D97-AF65-F5344CB8AC3E}">
        <p14:creationId xmlns:p14="http://schemas.microsoft.com/office/powerpoint/2010/main" val="4065725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函数调用指令的汇编代码</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37</a:t>
            </a:fld>
            <a:endParaRPr lang="zh-CN" altLang="en-US"/>
          </a:p>
        </p:txBody>
      </p:sp>
    </p:spTree>
    <p:extLst>
      <p:ext uri="{BB962C8B-B14F-4D97-AF65-F5344CB8AC3E}">
        <p14:creationId xmlns:p14="http://schemas.microsoft.com/office/powerpoint/2010/main" val="3010848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38</a:t>
            </a:fld>
            <a:endParaRPr lang="zh-CN" altLang="en-US"/>
          </a:p>
        </p:txBody>
      </p:sp>
    </p:spTree>
    <p:extLst>
      <p:ext uri="{BB962C8B-B14F-4D97-AF65-F5344CB8AC3E}">
        <p14:creationId xmlns:p14="http://schemas.microsoft.com/office/powerpoint/2010/main" val="10979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39</a:t>
            </a:fld>
            <a:endParaRPr lang="zh-CN" altLang="en-US"/>
          </a:p>
        </p:txBody>
      </p:sp>
    </p:spTree>
    <p:extLst>
      <p:ext uri="{BB962C8B-B14F-4D97-AF65-F5344CB8AC3E}">
        <p14:creationId xmlns:p14="http://schemas.microsoft.com/office/powerpoint/2010/main" val="499855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Strcmp</a:t>
            </a:r>
            <a:r>
              <a:rPr lang="en-US" altLang="zh-CN" dirty="0"/>
              <a:t>:</a:t>
            </a:r>
            <a:r>
              <a:rPr lang="zh-CN" altLang="en-US" dirty="0"/>
              <a:t>两个字符串型判断：相等，返回</a:t>
            </a:r>
            <a:r>
              <a:rPr lang="en-US" altLang="zh-CN" dirty="0"/>
              <a:t>0</a:t>
            </a:r>
            <a:r>
              <a:rPr lang="zh-CN" altLang="en-US" dirty="0"/>
              <a:t>；</a:t>
            </a:r>
            <a:r>
              <a:rPr lang="en-US" altLang="zh-CN" dirty="0"/>
              <a:t>A&gt;B</a:t>
            </a:r>
            <a:r>
              <a:rPr lang="zh-CN" altLang="en-US" dirty="0"/>
              <a:t>，返回</a:t>
            </a:r>
            <a:r>
              <a:rPr lang="en-US" altLang="zh-CN" dirty="0"/>
              <a:t>1</a:t>
            </a:r>
            <a:r>
              <a:rPr lang="zh-CN" altLang="en-US" dirty="0"/>
              <a:t>；</a:t>
            </a:r>
            <a:r>
              <a:rPr lang="en-US" altLang="zh-CN" dirty="0"/>
              <a:t>A&lt;B</a:t>
            </a:r>
            <a:r>
              <a:rPr lang="zh-CN" altLang="en-US" dirty="0"/>
              <a:t>返回</a:t>
            </a:r>
            <a:r>
              <a:rPr lang="en-US" altLang="zh-CN" dirty="0"/>
              <a:t>-1</a:t>
            </a:r>
            <a:r>
              <a:rPr lang="zh-CN" altLang="en-US" dirty="0"/>
              <a:t>；</a:t>
            </a:r>
            <a:endParaRPr lang="en-US" altLang="zh-CN" dirty="0"/>
          </a:p>
          <a:p>
            <a:r>
              <a:rPr lang="zh-CN" altLang="en-US" dirty="0"/>
              <a:t>若输入</a:t>
            </a:r>
            <a:r>
              <a:rPr lang="en-US" altLang="zh-CN" dirty="0"/>
              <a:t>8</a:t>
            </a:r>
            <a:r>
              <a:rPr lang="zh-CN" altLang="en-US" dirty="0"/>
              <a:t>个</a:t>
            </a:r>
            <a:r>
              <a:rPr lang="en-US" altLang="zh-CN" dirty="0"/>
              <a:t>q</a:t>
            </a:r>
            <a:r>
              <a:rPr lang="zh-CN" altLang="en-US" dirty="0"/>
              <a:t>，</a:t>
            </a:r>
            <a:r>
              <a:rPr lang="en-US" altLang="zh-CN" dirty="0"/>
              <a:t>C</a:t>
            </a:r>
            <a:r>
              <a:rPr lang="zh-CN" altLang="en-US" dirty="0"/>
              <a:t>语言判断字符串结束是</a:t>
            </a:r>
            <a:r>
              <a:rPr lang="en-US" altLang="zh-CN" dirty="0"/>
              <a:t>\0</a:t>
            </a:r>
            <a:r>
              <a:rPr lang="zh-CN" altLang="en-US" dirty="0"/>
              <a:t>，就是</a:t>
            </a:r>
            <a:r>
              <a:rPr lang="en-US" altLang="zh-CN" dirty="0"/>
              <a:t>00</a:t>
            </a:r>
            <a:r>
              <a:rPr lang="zh-CN" altLang="en-US" dirty="0"/>
              <a:t>；满了，溢出来，覆盖了</a:t>
            </a:r>
            <a:r>
              <a:rPr lang="en-US" altLang="zh-CN" dirty="0"/>
              <a:t>authenticated</a:t>
            </a:r>
            <a:r>
              <a:rPr lang="zh-CN" altLang="en-US" dirty="0"/>
              <a:t>的最后两位，通过了验证；</a:t>
            </a:r>
            <a:endParaRPr lang="en-US" altLang="zh-CN"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43</a:t>
            </a:fld>
            <a:endParaRPr lang="zh-CN" altLang="en-US"/>
          </a:p>
        </p:txBody>
      </p:sp>
    </p:spTree>
    <p:extLst>
      <p:ext uri="{BB962C8B-B14F-4D97-AF65-F5344CB8AC3E}">
        <p14:creationId xmlns:p14="http://schemas.microsoft.com/office/powerpoint/2010/main" val="2969386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44</a:t>
            </a:fld>
            <a:endParaRPr lang="zh-CN" altLang="en-US"/>
          </a:p>
        </p:txBody>
      </p:sp>
    </p:spTree>
    <p:extLst>
      <p:ext uri="{BB962C8B-B14F-4D97-AF65-F5344CB8AC3E}">
        <p14:creationId xmlns:p14="http://schemas.microsoft.com/office/powerpoint/2010/main" val="2337429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45</a:t>
            </a:fld>
            <a:endParaRPr lang="zh-CN" altLang="en-US"/>
          </a:p>
        </p:txBody>
      </p:sp>
    </p:spTree>
    <p:extLst>
      <p:ext uri="{BB962C8B-B14F-4D97-AF65-F5344CB8AC3E}">
        <p14:creationId xmlns:p14="http://schemas.microsoft.com/office/powerpoint/2010/main" val="3033486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 </a:t>
            </a:r>
            <a:r>
              <a:rPr lang="en-US" altLang="zh-CN" dirty="0"/>
              <a:t>4321432143214321432 </a:t>
            </a:r>
            <a:r>
              <a:rPr lang="zh-CN" altLang="en-US" dirty="0"/>
              <a:t>，共计</a:t>
            </a:r>
            <a:r>
              <a:rPr lang="en-US" altLang="zh-CN" dirty="0"/>
              <a:t>19</a:t>
            </a:r>
            <a:r>
              <a:rPr lang="zh-CN" altLang="en-US" dirty="0"/>
              <a:t>个字符</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49</a:t>
            </a:fld>
            <a:endParaRPr lang="zh-CN" altLang="en-US"/>
          </a:p>
        </p:txBody>
      </p:sp>
    </p:spTree>
    <p:extLst>
      <p:ext uri="{BB962C8B-B14F-4D97-AF65-F5344CB8AC3E}">
        <p14:creationId xmlns:p14="http://schemas.microsoft.com/office/powerpoint/2010/main" val="893391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实际输入的是：</a:t>
            </a:r>
            <a:r>
              <a:rPr lang="en-US" altLang="zh-CN" dirty="0"/>
              <a:t>1234123412341234+ 0x00401122</a:t>
            </a:r>
            <a:endParaRPr lang="zh-CN" altLang="en-US" dirty="0"/>
          </a:p>
        </p:txBody>
      </p:sp>
      <p:sp>
        <p:nvSpPr>
          <p:cNvPr id="4" name="灯片编号占位符 3"/>
          <p:cNvSpPr>
            <a:spLocks noGrp="1"/>
          </p:cNvSpPr>
          <p:nvPr>
            <p:ph type="sldNum" sz="quarter" idx="5"/>
          </p:nvPr>
        </p:nvSpPr>
        <p:spPr/>
        <p:txBody>
          <a:bodyPr/>
          <a:lstStyle/>
          <a:p>
            <a:fld id="{AF490935-004E-4DB6-AC7C-FC0C2514001B}" type="slidenum">
              <a:rPr lang="zh-CN" altLang="en-US" smtClean="0"/>
              <a:t>55</a:t>
            </a:fld>
            <a:endParaRPr lang="zh-CN" altLang="en-US"/>
          </a:p>
        </p:txBody>
      </p:sp>
    </p:spTree>
    <p:extLst>
      <p:ext uri="{BB962C8B-B14F-4D97-AF65-F5344CB8AC3E}">
        <p14:creationId xmlns:p14="http://schemas.microsoft.com/office/powerpoint/2010/main" val="2701594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LSASS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Local Security Authority Subsystem Service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lsass.exe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F490935-004E-4DB6-AC7C-FC0C2514001B}" type="slidenum">
              <a:rPr lang="zh-CN" altLang="en-US" smtClean="0"/>
              <a:t>5</a:t>
            </a:fld>
            <a:endParaRPr lang="zh-CN" altLang="en-US"/>
          </a:p>
        </p:txBody>
      </p:sp>
    </p:spTree>
    <p:extLst>
      <p:ext uri="{BB962C8B-B14F-4D97-AF65-F5344CB8AC3E}">
        <p14:creationId xmlns:p14="http://schemas.microsoft.com/office/powerpoint/2010/main" val="3970144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56</a:t>
            </a:fld>
            <a:endParaRPr lang="zh-CN" altLang="en-US"/>
          </a:p>
        </p:txBody>
      </p:sp>
    </p:spTree>
    <p:extLst>
      <p:ext uri="{BB962C8B-B14F-4D97-AF65-F5344CB8AC3E}">
        <p14:creationId xmlns:p14="http://schemas.microsoft.com/office/powerpoint/2010/main" val="3446337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我们将给出调用这个 </a:t>
            </a:r>
            <a:r>
              <a:rPr lang="en-US" altLang="zh-CN" dirty="0"/>
              <a:t>API </a:t>
            </a:r>
            <a:r>
              <a:rPr lang="zh-CN" altLang="en-US" dirty="0"/>
              <a:t>的汇编代码，然后翻译成机器代码，用十六进制编辑工具填入</a:t>
            </a:r>
            <a:r>
              <a:rPr lang="en-US" altLang="zh-CN" dirty="0"/>
              <a:t>password.txt </a:t>
            </a:r>
            <a:r>
              <a:rPr lang="zh-CN" altLang="en-US" dirty="0"/>
              <a:t>文件。</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63</a:t>
            </a:fld>
            <a:endParaRPr lang="zh-CN" altLang="en-US"/>
          </a:p>
        </p:txBody>
      </p:sp>
    </p:spTree>
    <p:extLst>
      <p:ext uri="{BB962C8B-B14F-4D97-AF65-F5344CB8AC3E}">
        <p14:creationId xmlns:p14="http://schemas.microsoft.com/office/powerpoint/2010/main" val="3467978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Depends</a:t>
            </a:r>
          </a:p>
          <a:p>
            <a:r>
              <a:rPr lang="en-US" altLang="zh-CN" sz="1200" kern="1200" dirty="0" err="1">
                <a:solidFill>
                  <a:schemeClr val="tx1"/>
                </a:solidFill>
                <a:effectLst/>
                <a:latin typeface="+mn-lt"/>
                <a:ea typeface="+mn-ea"/>
                <a:cs typeface="+mn-cs"/>
              </a:rPr>
              <a:t>MessageBox</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的入口参数可以通过 </a:t>
            </a:r>
            <a:r>
              <a:rPr lang="en-US" altLang="zh-CN" sz="1200" kern="1200" dirty="0">
                <a:solidFill>
                  <a:schemeClr val="tx1"/>
                </a:solidFill>
                <a:effectLst/>
                <a:latin typeface="+mn-lt"/>
                <a:ea typeface="+mn-ea"/>
                <a:cs typeface="+mn-cs"/>
              </a:rPr>
              <a:t>user32.dll </a:t>
            </a:r>
            <a:r>
              <a:rPr lang="zh-CN" altLang="en-US" sz="1200" kern="1200" dirty="0">
                <a:solidFill>
                  <a:schemeClr val="tx1"/>
                </a:solidFill>
                <a:effectLst/>
                <a:latin typeface="+mn-lt"/>
                <a:ea typeface="+mn-ea"/>
                <a:cs typeface="+mn-cs"/>
              </a:rPr>
              <a:t>在系统中加载的基址和 </a:t>
            </a:r>
            <a:r>
              <a:rPr lang="en-US" altLang="zh-CN" sz="1200" kern="1200" dirty="0" err="1">
                <a:solidFill>
                  <a:schemeClr val="tx1"/>
                </a:solidFill>
                <a:effectLst/>
                <a:latin typeface="+mn-lt"/>
                <a:ea typeface="+mn-ea"/>
                <a:cs typeface="+mn-cs"/>
              </a:rPr>
              <a:t>MessageBoxA</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在库中的偏移相加得到。</a:t>
            </a:r>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64</a:t>
            </a:fld>
            <a:endParaRPr lang="zh-CN" altLang="en-US"/>
          </a:p>
        </p:txBody>
      </p:sp>
    </p:spTree>
    <p:extLst>
      <p:ext uri="{BB962C8B-B14F-4D97-AF65-F5344CB8AC3E}">
        <p14:creationId xmlns:p14="http://schemas.microsoft.com/office/powerpoint/2010/main" val="1650755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Depends</a:t>
            </a:r>
          </a:p>
          <a:p>
            <a:r>
              <a:rPr lang="en-US" altLang="zh-CN" sz="1200" kern="1200" dirty="0" err="1">
                <a:solidFill>
                  <a:schemeClr val="tx1"/>
                </a:solidFill>
                <a:effectLst/>
                <a:latin typeface="+mn-lt"/>
                <a:ea typeface="+mn-ea"/>
                <a:cs typeface="+mn-cs"/>
              </a:rPr>
              <a:t>MessageBox</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的入口参数可以通过 </a:t>
            </a:r>
            <a:r>
              <a:rPr lang="en-US" altLang="zh-CN" sz="1200" kern="1200" dirty="0">
                <a:solidFill>
                  <a:schemeClr val="tx1"/>
                </a:solidFill>
                <a:effectLst/>
                <a:latin typeface="+mn-lt"/>
                <a:ea typeface="+mn-ea"/>
                <a:cs typeface="+mn-cs"/>
              </a:rPr>
              <a:t>user32.dll </a:t>
            </a:r>
            <a:r>
              <a:rPr lang="zh-CN" altLang="en-US" sz="1200" kern="1200" dirty="0">
                <a:solidFill>
                  <a:schemeClr val="tx1"/>
                </a:solidFill>
                <a:effectLst/>
                <a:latin typeface="+mn-lt"/>
                <a:ea typeface="+mn-ea"/>
                <a:cs typeface="+mn-cs"/>
              </a:rPr>
              <a:t>在系统中加载的基址和 </a:t>
            </a:r>
            <a:r>
              <a:rPr lang="en-US" altLang="zh-CN" sz="1200" kern="1200" dirty="0" err="1">
                <a:solidFill>
                  <a:schemeClr val="tx1"/>
                </a:solidFill>
                <a:effectLst/>
                <a:latin typeface="+mn-lt"/>
                <a:ea typeface="+mn-ea"/>
                <a:cs typeface="+mn-cs"/>
              </a:rPr>
              <a:t>MessageBoxA</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在库中的偏移相加得到。</a:t>
            </a:r>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65</a:t>
            </a:fld>
            <a:endParaRPr lang="zh-CN" altLang="en-US"/>
          </a:p>
        </p:txBody>
      </p:sp>
    </p:spTree>
    <p:extLst>
      <p:ext uri="{BB962C8B-B14F-4D97-AF65-F5344CB8AC3E}">
        <p14:creationId xmlns:p14="http://schemas.microsoft.com/office/powerpoint/2010/main" val="2671175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a:t>
            </a:r>
            <a:r>
              <a:rPr lang="en-US" altLang="zh-CN" dirty="0" err="1"/>
              <a:t>MessageBoxA</a:t>
            </a:r>
            <a:r>
              <a:rPr lang="zh-CN" altLang="en-US" dirty="0"/>
              <a:t>调用的代码执行完成后，没有用于安全退出的代码的原因</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69</a:t>
            </a:fld>
            <a:endParaRPr lang="zh-CN" altLang="en-US"/>
          </a:p>
        </p:txBody>
      </p:sp>
    </p:spTree>
    <p:extLst>
      <p:ext uri="{BB962C8B-B14F-4D97-AF65-F5344CB8AC3E}">
        <p14:creationId xmlns:p14="http://schemas.microsoft.com/office/powerpoint/2010/main" val="3385760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70</a:t>
            </a:fld>
            <a:endParaRPr lang="zh-CN" altLang="en-US"/>
          </a:p>
        </p:txBody>
      </p:sp>
    </p:spTree>
    <p:extLst>
      <p:ext uri="{BB962C8B-B14F-4D97-AF65-F5344CB8AC3E}">
        <p14:creationId xmlns:p14="http://schemas.microsoft.com/office/powerpoint/2010/main" val="3331408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Exploit:</a:t>
            </a:r>
            <a:r>
              <a:rPr lang="zh-CN" altLang="en-US" dirty="0"/>
              <a:t>漏洞利用</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73</a:t>
            </a:fld>
            <a:endParaRPr lang="zh-CN" altLang="en-US"/>
          </a:p>
        </p:txBody>
      </p:sp>
    </p:spTree>
    <p:extLst>
      <p:ext uri="{BB962C8B-B14F-4D97-AF65-F5344CB8AC3E}">
        <p14:creationId xmlns:p14="http://schemas.microsoft.com/office/powerpoint/2010/main" val="29057076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OllyUni.dll</a:t>
            </a:r>
            <a:r>
              <a:rPr lang="zh-CN" altLang="en-US" dirty="0"/>
              <a:t>插件智能在</a:t>
            </a:r>
            <a:r>
              <a:rPr lang="en-US" altLang="zh-CN" dirty="0" err="1"/>
              <a:t>ollydbg</a:t>
            </a:r>
            <a:r>
              <a:rPr lang="zh-CN" altLang="en-US" dirty="0"/>
              <a:t>的</a:t>
            </a:r>
            <a:r>
              <a:rPr lang="en-US" altLang="zh-CN" dirty="0"/>
              <a:t>1.0</a:t>
            </a:r>
            <a:r>
              <a:rPr lang="zh-CN" altLang="en-US" dirty="0"/>
              <a:t>版本中运行</a:t>
            </a:r>
            <a:endParaRPr lang="en-US" altLang="zh-CN" dirty="0"/>
          </a:p>
          <a:p>
            <a:r>
              <a:rPr lang="en-US" altLang="zh-CN" dirty="0"/>
              <a:t>%</a:t>
            </a:r>
            <a:r>
              <a:rPr lang="en-US" altLang="zh-CN" dirty="0" err="1"/>
              <a:t>systemroot</a:t>
            </a:r>
            <a:r>
              <a:rPr lang="en-US" altLang="zh-CN" dirty="0"/>
              <a:t>%/system32/user32.dll</a:t>
            </a:r>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77</a:t>
            </a:fld>
            <a:endParaRPr lang="zh-CN" altLang="en-US"/>
          </a:p>
        </p:txBody>
      </p:sp>
    </p:spTree>
    <p:extLst>
      <p:ext uri="{BB962C8B-B14F-4D97-AF65-F5344CB8AC3E}">
        <p14:creationId xmlns:p14="http://schemas.microsoft.com/office/powerpoint/2010/main" val="3089073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78</a:t>
            </a:fld>
            <a:endParaRPr lang="zh-CN" altLang="en-US"/>
          </a:p>
        </p:txBody>
      </p:sp>
    </p:spTree>
    <p:extLst>
      <p:ext uri="{BB962C8B-B14F-4D97-AF65-F5344CB8AC3E}">
        <p14:creationId xmlns:p14="http://schemas.microsoft.com/office/powerpoint/2010/main" val="4141844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80</a:t>
            </a:fld>
            <a:endParaRPr lang="zh-CN" altLang="en-US"/>
          </a:p>
        </p:txBody>
      </p:sp>
    </p:spTree>
    <p:extLst>
      <p:ext uri="{BB962C8B-B14F-4D97-AF65-F5344CB8AC3E}">
        <p14:creationId xmlns:p14="http://schemas.microsoft.com/office/powerpoint/2010/main" val="144587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此处均为虚拟内存，不涉及实际物理内存；</a:t>
            </a:r>
            <a:endParaRPr lang="en-US" altLang="zh-CN" dirty="0"/>
          </a:p>
          <a:p>
            <a:r>
              <a:rPr lang="zh-CN" altLang="en-US" dirty="0"/>
              <a:t>代码段在程序运行过程中不可变；</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8</a:t>
            </a:fld>
            <a:endParaRPr lang="zh-CN" altLang="en-US"/>
          </a:p>
        </p:txBody>
      </p:sp>
    </p:spTree>
    <p:extLst>
      <p:ext uri="{BB962C8B-B14F-4D97-AF65-F5344CB8AC3E}">
        <p14:creationId xmlns:p14="http://schemas.microsoft.com/office/powerpoint/2010/main" val="28710610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81</a:t>
            </a:fld>
            <a:endParaRPr lang="zh-CN" altLang="en-US"/>
          </a:p>
        </p:txBody>
      </p:sp>
    </p:spTree>
    <p:extLst>
      <p:ext uri="{BB962C8B-B14F-4D97-AF65-F5344CB8AC3E}">
        <p14:creationId xmlns:p14="http://schemas.microsoft.com/office/powerpoint/2010/main" val="1701911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当缓冲区较大时，可将</a:t>
            </a:r>
            <a:r>
              <a:rPr lang="en-US" altLang="zh-CN" dirty="0" err="1"/>
              <a:t>shellcode</a:t>
            </a:r>
            <a:r>
              <a:rPr lang="zh-CN" altLang="en-US" dirty="0"/>
              <a:t>布置在缓冲区中，好处有：</a:t>
            </a:r>
            <a:r>
              <a:rPr lang="en-US" altLang="zh-CN" dirty="0"/>
              <a:t>1</a:t>
            </a:r>
            <a:r>
              <a:rPr lang="zh-CN" altLang="en-US" dirty="0"/>
              <a:t>）合理利用缓冲区，使攻击的总长度减少，有些情况下所有攻击数据必须包含在一个数据包中；</a:t>
            </a:r>
            <a:r>
              <a:rPr lang="en-US" altLang="zh-CN" dirty="0"/>
              <a:t>2</a:t>
            </a:r>
            <a:r>
              <a:rPr lang="zh-CN" altLang="en-US" dirty="0"/>
              <a:t>）对程序破坏少，比较稳定，溢出基本发生在当前栈帧，不会大范围破坏前栈帧</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84</a:t>
            </a:fld>
            <a:endParaRPr lang="zh-CN" altLang="en-US"/>
          </a:p>
        </p:txBody>
      </p:sp>
    </p:spTree>
    <p:extLst>
      <p:ext uri="{BB962C8B-B14F-4D97-AF65-F5344CB8AC3E}">
        <p14:creationId xmlns:p14="http://schemas.microsoft.com/office/powerpoint/2010/main" val="1866111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86</a:t>
            </a:fld>
            <a:endParaRPr lang="zh-CN" altLang="en-US"/>
          </a:p>
        </p:txBody>
      </p:sp>
    </p:spTree>
    <p:extLst>
      <p:ext uri="{BB962C8B-B14F-4D97-AF65-F5344CB8AC3E}">
        <p14:creationId xmlns:p14="http://schemas.microsoft.com/office/powerpoint/2010/main" val="2908096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87</a:t>
            </a:fld>
            <a:endParaRPr lang="zh-CN" altLang="en-US"/>
          </a:p>
        </p:txBody>
      </p:sp>
    </p:spTree>
    <p:extLst>
      <p:ext uri="{BB962C8B-B14F-4D97-AF65-F5344CB8AC3E}">
        <p14:creationId xmlns:p14="http://schemas.microsoft.com/office/powerpoint/2010/main" val="412350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Buf1</a:t>
            </a:r>
            <a:r>
              <a:rPr lang="zh-CN" altLang="en-US" dirty="0"/>
              <a:t>在上，</a:t>
            </a:r>
            <a:r>
              <a:rPr lang="en-US" altLang="zh-CN" dirty="0"/>
              <a:t>buf2</a:t>
            </a:r>
            <a:r>
              <a:rPr lang="zh-CN" altLang="en-US" dirty="0"/>
              <a:t>在下，</a:t>
            </a:r>
            <a:r>
              <a:rPr lang="en-US" altLang="zh-CN" dirty="0"/>
              <a:t>buf1</a:t>
            </a:r>
            <a:r>
              <a:rPr lang="zh-CN" altLang="en-US" dirty="0"/>
              <a:t>覆盖了</a:t>
            </a:r>
            <a:r>
              <a:rPr lang="en-US" altLang="zh-CN" dirty="0"/>
              <a:t>buf2;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88</a:t>
            </a:fld>
            <a:endParaRPr lang="zh-CN" altLang="en-US"/>
          </a:p>
        </p:txBody>
      </p:sp>
    </p:spTree>
    <p:extLst>
      <p:ext uri="{BB962C8B-B14F-4D97-AF65-F5344CB8AC3E}">
        <p14:creationId xmlns:p14="http://schemas.microsoft.com/office/powerpoint/2010/main" val="1313781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第一次调用，</a:t>
            </a:r>
            <a:r>
              <a:rPr lang="en-US" altLang="zh-CN" dirty="0" err="1"/>
              <a:t>a,b</a:t>
            </a:r>
            <a:r>
              <a:rPr lang="zh-CN" altLang="en-US" dirty="0"/>
              <a:t>入栈，然后格式控制串入栈，正常打印输出；</a:t>
            </a:r>
            <a:endParaRPr lang="en-US" altLang="zh-CN" dirty="0"/>
          </a:p>
          <a:p>
            <a:r>
              <a:rPr lang="zh-CN" altLang="en-US" dirty="0"/>
              <a:t>第二次调用，只压入格式控制串参数，直接打印，打印函数仍然要取两个</a:t>
            </a:r>
            <a:r>
              <a:rPr lang="en-US" altLang="zh-CN" dirty="0"/>
              <a:t>4</a:t>
            </a:r>
            <a:r>
              <a:rPr lang="zh-CN" altLang="en-US" dirty="0"/>
              <a:t>字节的内容打印出来，故显示奇怪字符。</a:t>
            </a:r>
          </a:p>
          <a:p>
            <a:endParaRPr lang="zh-CN" altLang="en-US" dirty="0"/>
          </a:p>
        </p:txBody>
      </p:sp>
      <p:sp>
        <p:nvSpPr>
          <p:cNvPr id="4" name="灯片编号占位符 3"/>
          <p:cNvSpPr>
            <a:spLocks noGrp="1"/>
          </p:cNvSpPr>
          <p:nvPr>
            <p:ph type="sldNum" sz="quarter" idx="5"/>
          </p:nvPr>
        </p:nvSpPr>
        <p:spPr/>
        <p:txBody>
          <a:bodyPr/>
          <a:lstStyle/>
          <a:p>
            <a:fld id="{AF490935-004E-4DB6-AC7C-FC0C2514001B}" type="slidenum">
              <a:rPr lang="zh-CN" altLang="en-US" smtClean="0"/>
              <a:t>89</a:t>
            </a:fld>
            <a:endParaRPr lang="zh-CN" altLang="en-US"/>
          </a:p>
        </p:txBody>
      </p:sp>
    </p:spTree>
    <p:extLst>
      <p:ext uri="{BB962C8B-B14F-4D97-AF65-F5344CB8AC3E}">
        <p14:creationId xmlns:p14="http://schemas.microsoft.com/office/powerpoint/2010/main" val="162947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90</a:t>
            </a:fld>
            <a:endParaRPr lang="zh-CN" altLang="en-US"/>
          </a:p>
        </p:txBody>
      </p:sp>
    </p:spTree>
    <p:extLst>
      <p:ext uri="{BB962C8B-B14F-4D97-AF65-F5344CB8AC3E}">
        <p14:creationId xmlns:p14="http://schemas.microsoft.com/office/powerpoint/2010/main" val="3037779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91</a:t>
            </a:fld>
            <a:endParaRPr lang="zh-CN" altLang="en-US"/>
          </a:p>
        </p:txBody>
      </p:sp>
    </p:spTree>
    <p:extLst>
      <p:ext uri="{BB962C8B-B14F-4D97-AF65-F5344CB8AC3E}">
        <p14:creationId xmlns:p14="http://schemas.microsoft.com/office/powerpoint/2010/main" val="2594299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92</a:t>
            </a:fld>
            <a:endParaRPr lang="zh-CN" altLang="en-US"/>
          </a:p>
        </p:txBody>
      </p:sp>
    </p:spTree>
    <p:extLst>
      <p:ext uri="{BB962C8B-B14F-4D97-AF65-F5344CB8AC3E}">
        <p14:creationId xmlns:p14="http://schemas.microsoft.com/office/powerpoint/2010/main" val="899662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当传入简单的字符串时，输出正常，输入</a:t>
            </a:r>
            <a:r>
              <a:rPr lang="en-US" altLang="zh-CN" dirty="0"/>
              <a:t>%p</a:t>
            </a:r>
            <a:r>
              <a:rPr lang="zh-CN" altLang="en-US" dirty="0"/>
              <a:t>表示输出这个指针；</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93</a:t>
            </a:fld>
            <a:endParaRPr lang="zh-CN" altLang="en-US"/>
          </a:p>
        </p:txBody>
      </p:sp>
    </p:spTree>
    <p:extLst>
      <p:ext uri="{BB962C8B-B14F-4D97-AF65-F5344CB8AC3E}">
        <p14:creationId xmlns:p14="http://schemas.microsoft.com/office/powerpoint/2010/main" val="3296097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9</a:t>
            </a:fld>
            <a:endParaRPr lang="zh-CN" altLang="en-US"/>
          </a:p>
        </p:txBody>
      </p:sp>
    </p:spTree>
    <p:extLst>
      <p:ext uri="{BB962C8B-B14F-4D97-AF65-F5344CB8AC3E}">
        <p14:creationId xmlns:p14="http://schemas.microsoft.com/office/powerpoint/2010/main" val="32954619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不向</a:t>
            </a:r>
            <a:r>
              <a:rPr lang="en-US" altLang="zh-CN" dirty="0" err="1"/>
              <a:t>printf</a:t>
            </a:r>
            <a:r>
              <a:rPr lang="zh-CN" altLang="en-US" dirty="0"/>
              <a:t>传递格式化信息，而是令</a:t>
            </a:r>
            <a:r>
              <a:rPr lang="en-US" altLang="zh-CN" dirty="0" err="1"/>
              <a:t>printf</a:t>
            </a:r>
            <a:r>
              <a:rPr lang="zh-CN" altLang="en-US" dirty="0"/>
              <a:t>把自己到该点已打出的字符总数放到相应变元指向的整形变量中</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95</a:t>
            </a:fld>
            <a:endParaRPr lang="zh-CN" altLang="en-US"/>
          </a:p>
        </p:txBody>
      </p:sp>
    </p:spTree>
    <p:extLst>
      <p:ext uri="{BB962C8B-B14F-4D97-AF65-F5344CB8AC3E}">
        <p14:creationId xmlns:p14="http://schemas.microsoft.com/office/powerpoint/2010/main" val="3510261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num3=0</a:t>
            </a:r>
            <a:r>
              <a:rPr lang="zh-CN" altLang="en-US" dirty="0"/>
              <a:t>，只有</a:t>
            </a:r>
            <a:r>
              <a:rPr lang="en-US" altLang="zh-CN" dirty="0"/>
              <a:t>4</a:t>
            </a:r>
            <a:r>
              <a:rPr lang="zh-CN" altLang="en-US" dirty="0"/>
              <a:t>个字节，从低位存，最后一个</a:t>
            </a:r>
            <a:r>
              <a:rPr lang="en-US" altLang="zh-CN" dirty="0"/>
              <a:t>1</a:t>
            </a:r>
            <a:r>
              <a:rPr lang="zh-CN" altLang="en-US" dirty="0"/>
              <a:t>超过了，被截断；</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96</a:t>
            </a:fld>
            <a:endParaRPr lang="zh-CN" altLang="en-US"/>
          </a:p>
        </p:txBody>
      </p:sp>
    </p:spTree>
    <p:extLst>
      <p:ext uri="{BB962C8B-B14F-4D97-AF65-F5344CB8AC3E}">
        <p14:creationId xmlns:p14="http://schemas.microsoft.com/office/powerpoint/2010/main" val="41209502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字串格式化命令，主要功能是把格式化的数据写入某个字符串中。</a:t>
            </a:r>
            <a:r>
              <a:rPr lang="en-US" altLang="zh-CN" dirty="0" err="1"/>
              <a:t>sprintf</a:t>
            </a:r>
            <a:r>
              <a:rPr lang="en-US" altLang="zh-CN" dirty="0"/>
              <a:t> </a:t>
            </a:r>
            <a:r>
              <a:rPr lang="zh-CN" altLang="en-US" dirty="0"/>
              <a:t>是个</a:t>
            </a:r>
            <a:r>
              <a:rPr lang="zh-CN" altLang="en-US" dirty="0">
                <a:hlinkClick r:id="rId3" action="ppaction://hlinkfile"/>
              </a:rPr>
              <a:t>变参</a:t>
            </a:r>
            <a:r>
              <a:rPr lang="zh-CN" altLang="en-US" dirty="0"/>
              <a:t>函数，使用时经常出问题，而且只要出问题通常就是能导致程序崩溃的内存访问错误</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98</a:t>
            </a:fld>
            <a:endParaRPr lang="zh-CN" altLang="en-US"/>
          </a:p>
        </p:txBody>
      </p:sp>
    </p:spTree>
    <p:extLst>
      <p:ext uri="{BB962C8B-B14F-4D97-AF65-F5344CB8AC3E}">
        <p14:creationId xmlns:p14="http://schemas.microsoft.com/office/powerpoint/2010/main" val="713462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strncpy</a:t>
            </a:r>
            <a:r>
              <a:rPr lang="zh-CN" altLang="en-US" sz="1200" b="0" i="0" kern="1200" dirty="0">
                <a:solidFill>
                  <a:schemeClr val="tx1"/>
                </a:solidFill>
                <a:effectLst/>
                <a:latin typeface="+mn-lt"/>
                <a:ea typeface="+mn-ea"/>
                <a:cs typeface="+mn-cs"/>
              </a:rPr>
              <a:t>函数用于将指定长度的字符串复制到字符数组中，是 </a:t>
            </a:r>
            <a:r>
              <a:rPr lang="en-US" altLang="zh-CN" sz="1200" b="0" i="0" u="none" strike="noStrike" kern="1200" dirty="0">
                <a:solidFill>
                  <a:schemeClr val="tx1"/>
                </a:solidFill>
                <a:effectLst/>
                <a:latin typeface="+mn-lt"/>
                <a:ea typeface="+mn-ea"/>
                <a:cs typeface="+mn-cs"/>
                <a:hlinkClick r:id="rId3"/>
              </a:rPr>
              <a:t>C</a:t>
            </a:r>
            <a:r>
              <a:rPr lang="zh-CN" altLang="en-US" sz="1200" b="0" i="0" u="none" strike="noStrike" kern="1200" dirty="0">
                <a:solidFill>
                  <a:schemeClr val="tx1"/>
                </a:solidFill>
                <a:effectLst/>
                <a:latin typeface="+mn-lt"/>
                <a:ea typeface="+mn-ea"/>
                <a:cs typeface="+mn-cs"/>
                <a:hlinkClick r:id="rId3"/>
              </a:rPr>
              <a:t>语言</a:t>
            </a:r>
            <a:r>
              <a:rPr lang="zh-CN" altLang="en-US" sz="1200" b="0" i="0" kern="1200" dirty="0">
                <a:solidFill>
                  <a:schemeClr val="tx1"/>
                </a:solidFill>
                <a:effectLst/>
                <a:latin typeface="+mn-lt"/>
                <a:ea typeface="+mn-ea"/>
                <a:cs typeface="+mn-cs"/>
              </a:rPr>
              <a:t>的库函数之一，来自 </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语言标准库</a:t>
            </a:r>
            <a:endParaRPr lang="zh-CN" altLang="en-US" dirty="0"/>
          </a:p>
        </p:txBody>
      </p:sp>
      <p:sp>
        <p:nvSpPr>
          <p:cNvPr id="4" name="灯片编号占位符 3"/>
          <p:cNvSpPr>
            <a:spLocks noGrp="1"/>
          </p:cNvSpPr>
          <p:nvPr>
            <p:ph type="sldNum" sz="quarter" idx="5"/>
          </p:nvPr>
        </p:nvSpPr>
        <p:spPr/>
        <p:txBody>
          <a:bodyPr/>
          <a:lstStyle/>
          <a:p>
            <a:fld id="{AF490935-004E-4DB6-AC7C-FC0C2514001B}" type="slidenum">
              <a:rPr lang="zh-CN" altLang="en-US" smtClean="0"/>
              <a:t>99</a:t>
            </a:fld>
            <a:endParaRPr lang="zh-CN" altLang="en-US"/>
          </a:p>
        </p:txBody>
      </p:sp>
    </p:spTree>
    <p:extLst>
      <p:ext uri="{BB962C8B-B14F-4D97-AF65-F5344CB8AC3E}">
        <p14:creationId xmlns:p14="http://schemas.microsoft.com/office/powerpoint/2010/main" val="3572841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102</a:t>
            </a:fld>
            <a:endParaRPr lang="zh-CN" altLang="en-US"/>
          </a:p>
        </p:txBody>
      </p:sp>
    </p:spTree>
    <p:extLst>
      <p:ext uri="{BB962C8B-B14F-4D97-AF65-F5344CB8AC3E}">
        <p14:creationId xmlns:p14="http://schemas.microsoft.com/office/powerpoint/2010/main" val="2010140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a:t>
            </a:r>
            <a:r>
              <a:rPr lang="zh-CN" altLang="en-US" dirty="0"/>
              <a:t>：质量保证工程师！</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117</a:t>
            </a:fld>
            <a:endParaRPr lang="zh-CN" altLang="en-US"/>
          </a:p>
        </p:txBody>
      </p:sp>
    </p:spTree>
    <p:extLst>
      <p:ext uri="{BB962C8B-B14F-4D97-AF65-F5344CB8AC3E}">
        <p14:creationId xmlns:p14="http://schemas.microsoft.com/office/powerpoint/2010/main" val="2086758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QA</a:t>
            </a:r>
            <a:r>
              <a:rPr lang="zh-CN" altLang="en-US" dirty="0"/>
              <a:t>（</a:t>
            </a:r>
            <a:r>
              <a:rPr lang="en-US" altLang="zh-CN" dirty="0"/>
              <a:t>QUALITY ASSURANCE</a:t>
            </a:r>
            <a:r>
              <a:rPr lang="zh-CN" altLang="en-US" dirty="0"/>
              <a:t>，中文意思是“品质保证”）</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120</a:t>
            </a:fld>
            <a:endParaRPr lang="zh-CN" altLang="en-US"/>
          </a:p>
        </p:txBody>
      </p:sp>
    </p:spTree>
    <p:extLst>
      <p:ext uri="{BB962C8B-B14F-4D97-AF65-F5344CB8AC3E}">
        <p14:creationId xmlns:p14="http://schemas.microsoft.com/office/powerpoint/2010/main" val="2411369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JAVA</a:t>
            </a:r>
            <a:r>
              <a:rPr lang="zh-CN" altLang="en-US" dirty="0"/>
              <a:t>不需要写析构函数；</a:t>
            </a:r>
            <a:endParaRPr lang="en-US" altLang="zh-CN" dirty="0"/>
          </a:p>
          <a:p>
            <a:r>
              <a:rPr lang="en-US" altLang="zh-CN" dirty="0" err="1"/>
              <a:t>Malloc</a:t>
            </a:r>
            <a:r>
              <a:rPr lang="zh-CN" altLang="en-US" dirty="0"/>
              <a:t>：内存动态分配函数，</a:t>
            </a:r>
            <a:r>
              <a:rPr lang="en-US" altLang="zh-CN" dirty="0"/>
              <a:t>memory</a:t>
            </a:r>
            <a:r>
              <a:rPr lang="en-US" altLang="zh-CN" baseline="0" dirty="0"/>
              <a:t> allocation</a:t>
            </a:r>
            <a:r>
              <a:rPr lang="zh-CN" altLang="en-US" baseline="0" dirty="0"/>
              <a:t>；</a:t>
            </a:r>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10</a:t>
            </a:fld>
            <a:endParaRPr lang="zh-CN" altLang="en-US"/>
          </a:p>
        </p:txBody>
      </p:sp>
    </p:spTree>
    <p:extLst>
      <p:ext uri="{BB962C8B-B14F-4D97-AF65-F5344CB8AC3E}">
        <p14:creationId xmlns:p14="http://schemas.microsoft.com/office/powerpoint/2010/main" val="2176396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F490935-004E-4DB6-AC7C-FC0C2514001B}" type="slidenum">
              <a:rPr lang="zh-CN" altLang="en-US" smtClean="0"/>
              <a:t>13</a:t>
            </a:fld>
            <a:endParaRPr lang="zh-CN" altLang="en-US"/>
          </a:p>
        </p:txBody>
      </p:sp>
    </p:spTree>
    <p:extLst>
      <p:ext uri="{BB962C8B-B14F-4D97-AF65-F5344CB8AC3E}">
        <p14:creationId xmlns:p14="http://schemas.microsoft.com/office/powerpoint/2010/main" val="300706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Strcmp:C</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函数，比较两个字符串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设这两个字符串为</a:t>
            </a:r>
            <a:r>
              <a:rPr lang="en-US" altLang="zh-CN" sz="1200" b="0" i="0" kern="1200" dirty="0">
                <a:solidFill>
                  <a:schemeClr val="tx1"/>
                </a:solidFill>
                <a:effectLst/>
                <a:latin typeface="+mn-lt"/>
                <a:ea typeface="+mn-ea"/>
                <a:cs typeface="+mn-cs"/>
              </a:rPr>
              <a:t>str1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str2</a:t>
            </a:r>
            <a:r>
              <a:rPr lang="zh-CN" altLang="en-US" sz="1200" b="0" i="0" kern="1200" dirty="0">
                <a:solidFill>
                  <a:schemeClr val="tx1"/>
                </a:solidFill>
                <a:effectLst/>
                <a:latin typeface="+mn-lt"/>
                <a:ea typeface="+mn-ea"/>
                <a:cs typeface="+mn-cs"/>
              </a:rPr>
              <a:t>，若</a:t>
            </a:r>
            <a:r>
              <a:rPr lang="en-US" altLang="zh-CN" sz="1200" b="0" i="0" kern="1200" dirty="0">
                <a:solidFill>
                  <a:schemeClr val="tx1"/>
                </a:solidFill>
                <a:effectLst/>
                <a:latin typeface="+mn-lt"/>
                <a:ea typeface="+mn-ea"/>
                <a:cs typeface="+mn-cs"/>
              </a:rPr>
              <a:t>str1==str2</a:t>
            </a:r>
            <a:r>
              <a:rPr lang="zh-CN" altLang="en-US" sz="1200" b="0" i="0" kern="1200" dirty="0">
                <a:solidFill>
                  <a:schemeClr val="tx1"/>
                </a:solidFill>
                <a:effectLst/>
                <a:latin typeface="+mn-lt"/>
                <a:ea typeface="+mn-ea"/>
                <a:cs typeface="+mn-cs"/>
              </a:rPr>
              <a:t>，则返回零；若</a:t>
            </a:r>
            <a:r>
              <a:rPr lang="en-US" altLang="zh-CN" sz="1200" b="0" i="0" kern="1200" dirty="0">
                <a:solidFill>
                  <a:schemeClr val="tx1"/>
                </a:solidFill>
                <a:effectLst/>
                <a:latin typeface="+mn-lt"/>
                <a:ea typeface="+mn-ea"/>
                <a:cs typeface="+mn-cs"/>
              </a:rPr>
              <a:t>str1&lt;str2</a:t>
            </a:r>
            <a:r>
              <a:rPr lang="zh-CN" altLang="en-US" sz="1200" b="0" i="0" kern="1200" dirty="0">
                <a:solidFill>
                  <a:schemeClr val="tx1"/>
                </a:solidFill>
                <a:effectLst/>
                <a:latin typeface="+mn-lt"/>
                <a:ea typeface="+mn-ea"/>
                <a:cs typeface="+mn-cs"/>
              </a:rPr>
              <a:t>，则返回负数；若</a:t>
            </a:r>
            <a:r>
              <a:rPr lang="en-US" altLang="zh-CN" sz="1200" b="0" i="0" kern="1200" dirty="0">
                <a:solidFill>
                  <a:schemeClr val="tx1"/>
                </a:solidFill>
                <a:effectLst/>
                <a:latin typeface="+mn-lt"/>
                <a:ea typeface="+mn-ea"/>
                <a:cs typeface="+mn-cs"/>
              </a:rPr>
              <a:t>str1&gt;str2</a:t>
            </a:r>
            <a:r>
              <a:rPr lang="zh-CN" altLang="en-US" sz="1200" b="0" i="0" kern="1200" dirty="0">
                <a:solidFill>
                  <a:schemeClr val="tx1"/>
                </a:solidFill>
                <a:effectLst/>
                <a:latin typeface="+mn-lt"/>
                <a:ea typeface="+mn-ea"/>
                <a:cs typeface="+mn-cs"/>
              </a:rPr>
              <a:t>，则返回正数。</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14</a:t>
            </a:fld>
            <a:endParaRPr lang="zh-CN" altLang="en-US"/>
          </a:p>
        </p:txBody>
      </p:sp>
    </p:spTree>
    <p:extLst>
      <p:ext uri="{BB962C8B-B14F-4D97-AF65-F5344CB8AC3E}">
        <p14:creationId xmlns:p14="http://schemas.microsoft.com/office/powerpoint/2010/main" val="3620274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语言规定，任何非</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的数像</a:t>
            </a:r>
            <a:r>
              <a:rPr lang="en-US" altLang="zh-CN" sz="1200" b="0" i="0" kern="1200" dirty="0">
                <a:solidFill>
                  <a:schemeClr val="tx1"/>
                </a:solidFill>
                <a:effectLst/>
                <a:latin typeface="+mn-lt"/>
                <a:ea typeface="+mn-ea"/>
                <a:cs typeface="+mn-cs"/>
              </a:rPr>
              <a:t>1 -1</a:t>
            </a:r>
            <a:r>
              <a:rPr lang="zh-CN" altLang="en-US" sz="1200" b="0" i="0" kern="1200" dirty="0">
                <a:solidFill>
                  <a:schemeClr val="tx1"/>
                </a:solidFill>
                <a:effectLst/>
                <a:latin typeface="+mn-lt"/>
                <a:ea typeface="+mn-ea"/>
                <a:cs typeface="+mn-cs"/>
              </a:rPr>
              <a:t>等都被认为是真，而</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是假，所以</a:t>
            </a:r>
            <a:r>
              <a:rPr lang="en-US" altLang="zh-CN" sz="1200" b="0" i="0" kern="1200" dirty="0">
                <a:solidFill>
                  <a:schemeClr val="tx1"/>
                </a:solidFill>
                <a:effectLst/>
                <a:latin typeface="+mn-lt"/>
                <a:ea typeface="+mn-ea"/>
                <a:cs typeface="+mn-cs"/>
              </a:rPr>
              <a:t>if(0)</a:t>
            </a:r>
            <a:r>
              <a:rPr lang="zh-CN" altLang="en-US" sz="1200" b="0" i="0" kern="1200" dirty="0">
                <a:solidFill>
                  <a:schemeClr val="tx1"/>
                </a:solidFill>
                <a:effectLst/>
                <a:latin typeface="+mn-lt"/>
                <a:ea typeface="+mn-ea"/>
                <a:cs typeface="+mn-cs"/>
              </a:rPr>
              <a:t>不执行大括号里面的语句。</a:t>
            </a:r>
          </a:p>
        </p:txBody>
      </p:sp>
      <p:sp>
        <p:nvSpPr>
          <p:cNvPr id="4" name="灯片编号占位符 3"/>
          <p:cNvSpPr>
            <a:spLocks noGrp="1"/>
          </p:cNvSpPr>
          <p:nvPr>
            <p:ph type="sldNum" sz="quarter" idx="10"/>
          </p:nvPr>
        </p:nvSpPr>
        <p:spPr/>
        <p:txBody>
          <a:bodyPr/>
          <a:lstStyle/>
          <a:p>
            <a:fld id="{AF490935-004E-4DB6-AC7C-FC0C2514001B}" type="slidenum">
              <a:rPr lang="zh-CN" altLang="en-US" smtClean="0"/>
              <a:t>15</a:t>
            </a:fld>
            <a:endParaRPr lang="zh-CN" altLang="en-US"/>
          </a:p>
        </p:txBody>
      </p:sp>
    </p:spTree>
    <p:extLst>
      <p:ext uri="{BB962C8B-B14F-4D97-AF65-F5344CB8AC3E}">
        <p14:creationId xmlns:p14="http://schemas.microsoft.com/office/powerpoint/2010/main" val="3480846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oleObject" Target="../embeddings/oleObject4.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65272" name="Rectangle 1784"/>
          <p:cNvSpPr>
            <a:spLocks noChangeArrowheads="1"/>
          </p:cNvSpPr>
          <p:nvPr/>
        </p:nvSpPr>
        <p:spPr bwMode="gray">
          <a:xfrm>
            <a:off x="2978150" y="0"/>
            <a:ext cx="3270250" cy="3429000"/>
          </a:xfrm>
          <a:prstGeom prst="rect">
            <a:avLst/>
          </a:prstGeom>
          <a:gradFill rotWithShape="1">
            <a:gsLst>
              <a:gs pos="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137" name="Object 65"/>
          <p:cNvGraphicFramePr>
            <a:graphicFrameLocks noChangeAspect="1"/>
          </p:cNvGraphicFramePr>
          <p:nvPr/>
        </p:nvGraphicFramePr>
        <p:xfrm>
          <a:off x="6227763" y="0"/>
          <a:ext cx="2914650" cy="3573463"/>
        </p:xfrm>
        <a:graphic>
          <a:graphicData uri="http://schemas.openxmlformats.org/presentationml/2006/ole">
            <mc:AlternateContent xmlns:mc="http://schemas.openxmlformats.org/markup-compatibility/2006">
              <mc:Choice xmlns:v="urn:schemas-microsoft-com:vml" Requires="v">
                <p:oleObj name="Image" r:id="rId2" imgW="3809524" imgH="4673016" progId="Photoshop.Image.6">
                  <p:embed/>
                </p:oleObj>
              </mc:Choice>
              <mc:Fallback>
                <p:oleObj name="Image" r:id="rId2" imgW="3809524" imgH="4673016" progId="Photoshop.Image.6">
                  <p:embed/>
                  <p:pic>
                    <p:nvPicPr>
                      <p:cNvPr id="0" name="Object 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227763" y="0"/>
                        <a:ext cx="2914650" cy="357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38" name="Object 66"/>
          <p:cNvGraphicFramePr>
            <a:graphicFrameLocks noChangeAspect="1"/>
          </p:cNvGraphicFramePr>
          <p:nvPr/>
        </p:nvGraphicFramePr>
        <p:xfrm>
          <a:off x="0" y="0"/>
          <a:ext cx="3019425" cy="3573463"/>
        </p:xfrm>
        <a:graphic>
          <a:graphicData uri="http://schemas.openxmlformats.org/presentationml/2006/ole">
            <mc:AlternateContent xmlns:mc="http://schemas.openxmlformats.org/markup-compatibility/2006">
              <mc:Choice xmlns:v="urn:schemas-microsoft-com:vml" Requires="v">
                <p:oleObj name="Image" r:id="rId4" imgW="3809524" imgH="4507937" progId="Photoshop.Image.6">
                  <p:embed/>
                </p:oleObj>
              </mc:Choice>
              <mc:Fallback>
                <p:oleObj name="Image" r:id="rId4" imgW="3809524" imgH="4507937" progId="Photoshop.Image.6">
                  <p:embed/>
                  <p:pic>
                    <p:nvPicPr>
                      <p:cNvPr id="0" name="Object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0" y="0"/>
                        <a:ext cx="3019425" cy="357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997" name="Group 925"/>
          <p:cNvGrpSpPr>
            <a:grpSpLocks/>
          </p:cNvGrpSpPr>
          <p:nvPr/>
        </p:nvGrpSpPr>
        <p:grpSpPr bwMode="auto">
          <a:xfrm>
            <a:off x="5867400" y="3789363"/>
            <a:ext cx="2798763" cy="2786062"/>
            <a:chOff x="4059" y="2614"/>
            <a:chExt cx="1581" cy="1574"/>
          </a:xfrm>
        </p:grpSpPr>
        <p:sp>
          <p:nvSpPr>
            <p:cNvPr id="3998" name="Line 926"/>
            <p:cNvSpPr>
              <a:spLocks noChangeShapeType="1"/>
            </p:cNvSpPr>
            <p:nvPr userDrawn="1"/>
          </p:nvSpPr>
          <p:spPr bwMode="gray">
            <a:xfrm flipH="1">
              <a:off x="5040" y="3476"/>
              <a:ext cx="156" cy="9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9" name="Line 927"/>
            <p:cNvSpPr>
              <a:spLocks noChangeShapeType="1"/>
            </p:cNvSpPr>
            <p:nvPr userDrawn="1"/>
          </p:nvSpPr>
          <p:spPr bwMode="gray">
            <a:xfrm flipH="1" flipV="1">
              <a:off x="5049" y="3467"/>
              <a:ext cx="206" cy="7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0" name="Line 928"/>
            <p:cNvSpPr>
              <a:spLocks noChangeShapeType="1"/>
            </p:cNvSpPr>
            <p:nvPr userDrawn="1"/>
          </p:nvSpPr>
          <p:spPr bwMode="gray">
            <a:xfrm flipV="1">
              <a:off x="5029" y="3586"/>
              <a:ext cx="2" cy="23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1" name="Line 929"/>
            <p:cNvSpPr>
              <a:spLocks noChangeShapeType="1"/>
            </p:cNvSpPr>
            <p:nvPr userDrawn="1"/>
          </p:nvSpPr>
          <p:spPr bwMode="gray">
            <a:xfrm flipV="1">
              <a:off x="5397" y="3462"/>
              <a:ext cx="7" cy="25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2" name="Line 930"/>
            <p:cNvSpPr>
              <a:spLocks noChangeShapeType="1"/>
            </p:cNvSpPr>
            <p:nvPr userDrawn="1"/>
          </p:nvSpPr>
          <p:spPr bwMode="gray">
            <a:xfrm flipH="1">
              <a:off x="5404" y="3217"/>
              <a:ext cx="7" cy="24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3" name="Line 931"/>
            <p:cNvSpPr>
              <a:spLocks noChangeShapeType="1"/>
            </p:cNvSpPr>
            <p:nvPr userDrawn="1"/>
          </p:nvSpPr>
          <p:spPr bwMode="gray">
            <a:xfrm flipV="1">
              <a:off x="4938" y="2878"/>
              <a:ext cx="2" cy="23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4" name="Freeform 932"/>
            <p:cNvSpPr>
              <a:spLocks/>
            </p:cNvSpPr>
            <p:nvPr userDrawn="1"/>
          </p:nvSpPr>
          <p:spPr bwMode="gray">
            <a:xfrm>
              <a:off x="5031" y="3567"/>
              <a:ext cx="9" cy="19"/>
            </a:xfrm>
            <a:custGeom>
              <a:avLst/>
              <a:gdLst>
                <a:gd name="T0" fmla="*/ 9 w 9"/>
                <a:gd name="T1" fmla="*/ 0 h 19"/>
                <a:gd name="T2" fmla="*/ 5 w 9"/>
                <a:gd name="T3" fmla="*/ 4 h 19"/>
                <a:gd name="T4" fmla="*/ 4 w 9"/>
                <a:gd name="T5" fmla="*/ 9 h 19"/>
                <a:gd name="T6" fmla="*/ 2 w 9"/>
                <a:gd name="T7" fmla="*/ 12 h 19"/>
                <a:gd name="T8" fmla="*/ 0 w 9"/>
                <a:gd name="T9" fmla="*/ 19 h 19"/>
              </a:gdLst>
              <a:ahLst/>
              <a:cxnLst>
                <a:cxn ang="0">
                  <a:pos x="T0" y="T1"/>
                </a:cxn>
                <a:cxn ang="0">
                  <a:pos x="T2" y="T3"/>
                </a:cxn>
                <a:cxn ang="0">
                  <a:pos x="T4" y="T5"/>
                </a:cxn>
                <a:cxn ang="0">
                  <a:pos x="T6" y="T7"/>
                </a:cxn>
                <a:cxn ang="0">
                  <a:pos x="T8" y="T9"/>
                </a:cxn>
              </a:cxnLst>
              <a:rect l="0" t="0" r="r" b="b"/>
              <a:pathLst>
                <a:path w="9" h="19">
                  <a:moveTo>
                    <a:pt x="9" y="0"/>
                  </a:moveTo>
                  <a:lnTo>
                    <a:pt x="5" y="4"/>
                  </a:lnTo>
                  <a:lnTo>
                    <a:pt x="4" y="9"/>
                  </a:lnTo>
                  <a:lnTo>
                    <a:pt x="2" y="12"/>
                  </a:lnTo>
                  <a:lnTo>
                    <a:pt x="0" y="1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05" name="Line 933"/>
            <p:cNvSpPr>
              <a:spLocks noChangeShapeType="1"/>
            </p:cNvSpPr>
            <p:nvPr userDrawn="1"/>
          </p:nvSpPr>
          <p:spPr bwMode="gray">
            <a:xfrm>
              <a:off x="4931" y="3539"/>
              <a:ext cx="209" cy="7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6" name="Line 934"/>
            <p:cNvSpPr>
              <a:spLocks noChangeShapeType="1"/>
            </p:cNvSpPr>
            <p:nvPr userDrawn="1"/>
          </p:nvSpPr>
          <p:spPr bwMode="gray">
            <a:xfrm>
              <a:off x="4937" y="3532"/>
              <a:ext cx="208" cy="7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7" name="Line 935"/>
            <p:cNvSpPr>
              <a:spLocks noChangeShapeType="1"/>
            </p:cNvSpPr>
            <p:nvPr userDrawn="1"/>
          </p:nvSpPr>
          <p:spPr bwMode="gray">
            <a:xfrm flipH="1" flipV="1">
              <a:off x="4928" y="3550"/>
              <a:ext cx="208" cy="7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8" name="Line 936"/>
            <p:cNvSpPr>
              <a:spLocks noChangeShapeType="1"/>
            </p:cNvSpPr>
            <p:nvPr userDrawn="1"/>
          </p:nvSpPr>
          <p:spPr bwMode="gray">
            <a:xfrm>
              <a:off x="4905" y="3786"/>
              <a:ext cx="186" cy="6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09" name="Line 937"/>
            <p:cNvSpPr>
              <a:spLocks noChangeShapeType="1"/>
            </p:cNvSpPr>
            <p:nvPr userDrawn="1"/>
          </p:nvSpPr>
          <p:spPr bwMode="gray">
            <a:xfrm flipH="1" flipV="1">
              <a:off x="4179" y="3352"/>
              <a:ext cx="116" cy="4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0" name="Line 938"/>
            <p:cNvSpPr>
              <a:spLocks noChangeShapeType="1"/>
            </p:cNvSpPr>
            <p:nvPr userDrawn="1"/>
          </p:nvSpPr>
          <p:spPr bwMode="gray">
            <a:xfrm flipV="1">
              <a:off x="4232" y="3411"/>
              <a:ext cx="63" cy="3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1" name="Line 939"/>
            <p:cNvSpPr>
              <a:spLocks noChangeShapeType="1"/>
            </p:cNvSpPr>
            <p:nvPr userDrawn="1"/>
          </p:nvSpPr>
          <p:spPr bwMode="gray">
            <a:xfrm flipH="1" flipV="1">
              <a:off x="4613" y="3508"/>
              <a:ext cx="203" cy="7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2" name="Line 940"/>
            <p:cNvSpPr>
              <a:spLocks noChangeShapeType="1"/>
            </p:cNvSpPr>
            <p:nvPr userDrawn="1"/>
          </p:nvSpPr>
          <p:spPr bwMode="gray">
            <a:xfrm flipV="1">
              <a:off x="4590" y="3483"/>
              <a:ext cx="163" cy="9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3" name="Line 941"/>
            <p:cNvSpPr>
              <a:spLocks noChangeShapeType="1"/>
            </p:cNvSpPr>
            <p:nvPr userDrawn="1"/>
          </p:nvSpPr>
          <p:spPr bwMode="gray">
            <a:xfrm flipV="1">
              <a:off x="4828" y="3597"/>
              <a:ext cx="1" cy="23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4" name="Line 942"/>
            <p:cNvSpPr>
              <a:spLocks noChangeShapeType="1"/>
            </p:cNvSpPr>
            <p:nvPr userDrawn="1"/>
          </p:nvSpPr>
          <p:spPr bwMode="gray">
            <a:xfrm flipV="1">
              <a:off x="4746" y="3665"/>
              <a:ext cx="161" cy="9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5" name="Line 943"/>
            <p:cNvSpPr>
              <a:spLocks noChangeShapeType="1"/>
            </p:cNvSpPr>
            <p:nvPr userDrawn="1"/>
          </p:nvSpPr>
          <p:spPr bwMode="gray">
            <a:xfrm>
              <a:off x="4681" y="3450"/>
              <a:ext cx="11" cy="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6" name="Line 944"/>
            <p:cNvSpPr>
              <a:spLocks noChangeShapeType="1"/>
            </p:cNvSpPr>
            <p:nvPr userDrawn="1"/>
          </p:nvSpPr>
          <p:spPr bwMode="gray">
            <a:xfrm flipV="1">
              <a:off x="4692" y="3453"/>
              <a:ext cx="1" cy="1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7" name="Line 945"/>
            <p:cNvSpPr>
              <a:spLocks noChangeShapeType="1"/>
            </p:cNvSpPr>
            <p:nvPr userDrawn="1"/>
          </p:nvSpPr>
          <p:spPr bwMode="gray">
            <a:xfrm flipH="1" flipV="1">
              <a:off x="4400" y="3513"/>
              <a:ext cx="3" cy="25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8" name="Line 946"/>
            <p:cNvSpPr>
              <a:spLocks noChangeShapeType="1"/>
            </p:cNvSpPr>
            <p:nvPr userDrawn="1"/>
          </p:nvSpPr>
          <p:spPr bwMode="gray">
            <a:xfrm>
              <a:off x="4090" y="3527"/>
              <a:ext cx="637" cy="23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19" name="Line 947"/>
            <p:cNvSpPr>
              <a:spLocks noChangeShapeType="1"/>
            </p:cNvSpPr>
            <p:nvPr userDrawn="1"/>
          </p:nvSpPr>
          <p:spPr bwMode="gray">
            <a:xfrm flipV="1">
              <a:off x="4512" y="3553"/>
              <a:ext cx="1" cy="1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0" name="Line 948"/>
            <p:cNvSpPr>
              <a:spLocks noChangeShapeType="1"/>
            </p:cNvSpPr>
            <p:nvPr userDrawn="1"/>
          </p:nvSpPr>
          <p:spPr bwMode="gray">
            <a:xfrm flipH="1" flipV="1">
              <a:off x="4499" y="3550"/>
              <a:ext cx="13" cy="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1" name="Line 949"/>
            <p:cNvSpPr>
              <a:spLocks noChangeShapeType="1"/>
            </p:cNvSpPr>
            <p:nvPr userDrawn="1"/>
          </p:nvSpPr>
          <p:spPr bwMode="gray">
            <a:xfrm flipH="1" flipV="1">
              <a:off x="4302" y="3478"/>
              <a:ext cx="197" cy="7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2" name="Line 950"/>
            <p:cNvSpPr>
              <a:spLocks noChangeShapeType="1"/>
            </p:cNvSpPr>
            <p:nvPr userDrawn="1"/>
          </p:nvSpPr>
          <p:spPr bwMode="gray">
            <a:xfrm flipH="1" flipV="1">
              <a:off x="4291" y="3474"/>
              <a:ext cx="11" cy="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3" name="Line 951"/>
            <p:cNvSpPr>
              <a:spLocks noChangeShapeType="1"/>
            </p:cNvSpPr>
            <p:nvPr userDrawn="1"/>
          </p:nvSpPr>
          <p:spPr bwMode="gray">
            <a:xfrm flipV="1">
              <a:off x="4291" y="3474"/>
              <a:ext cx="1" cy="1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4" name="Line 952"/>
            <p:cNvSpPr>
              <a:spLocks noChangeShapeType="1"/>
            </p:cNvSpPr>
            <p:nvPr userDrawn="1"/>
          </p:nvSpPr>
          <p:spPr bwMode="gray">
            <a:xfrm>
              <a:off x="4295" y="3714"/>
              <a:ext cx="1" cy="1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5" name="Line 953"/>
            <p:cNvSpPr>
              <a:spLocks noChangeShapeType="1"/>
            </p:cNvSpPr>
            <p:nvPr userDrawn="1"/>
          </p:nvSpPr>
          <p:spPr bwMode="gray">
            <a:xfrm>
              <a:off x="4295" y="3728"/>
              <a:ext cx="12" cy="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6" name="Line 954"/>
            <p:cNvSpPr>
              <a:spLocks noChangeShapeType="1"/>
            </p:cNvSpPr>
            <p:nvPr userDrawn="1"/>
          </p:nvSpPr>
          <p:spPr bwMode="gray">
            <a:xfrm>
              <a:off x="4307" y="3732"/>
              <a:ext cx="196" cy="7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7" name="Line 955"/>
            <p:cNvSpPr>
              <a:spLocks noChangeShapeType="1"/>
            </p:cNvSpPr>
            <p:nvPr userDrawn="1"/>
          </p:nvSpPr>
          <p:spPr bwMode="gray">
            <a:xfrm>
              <a:off x="4503" y="3805"/>
              <a:ext cx="10" cy="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8" name="Line 956"/>
            <p:cNvSpPr>
              <a:spLocks noChangeShapeType="1"/>
            </p:cNvSpPr>
            <p:nvPr userDrawn="1"/>
          </p:nvSpPr>
          <p:spPr bwMode="gray">
            <a:xfrm>
              <a:off x="4513" y="3796"/>
              <a:ext cx="1" cy="1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29" name="Line 957"/>
            <p:cNvSpPr>
              <a:spLocks noChangeShapeType="1"/>
            </p:cNvSpPr>
            <p:nvPr userDrawn="1"/>
          </p:nvSpPr>
          <p:spPr bwMode="gray">
            <a:xfrm flipH="1" flipV="1">
              <a:off x="4604" y="3836"/>
              <a:ext cx="2" cy="15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0" name="Line 958"/>
            <p:cNvSpPr>
              <a:spLocks noChangeShapeType="1"/>
            </p:cNvSpPr>
            <p:nvPr userDrawn="1"/>
          </p:nvSpPr>
          <p:spPr bwMode="gray">
            <a:xfrm flipV="1">
              <a:off x="4524" y="3836"/>
              <a:ext cx="79" cy="4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1" name="Line 959"/>
            <p:cNvSpPr>
              <a:spLocks noChangeShapeType="1"/>
            </p:cNvSpPr>
            <p:nvPr userDrawn="1"/>
          </p:nvSpPr>
          <p:spPr bwMode="gray">
            <a:xfrm flipH="1" flipV="1">
              <a:off x="4601" y="3256"/>
              <a:ext cx="2" cy="23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2" name="Line 960"/>
            <p:cNvSpPr>
              <a:spLocks noChangeShapeType="1"/>
            </p:cNvSpPr>
            <p:nvPr userDrawn="1"/>
          </p:nvSpPr>
          <p:spPr bwMode="gray">
            <a:xfrm flipV="1">
              <a:off x="4520" y="3378"/>
              <a:ext cx="163" cy="8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3" name="Line 961"/>
            <p:cNvSpPr>
              <a:spLocks noChangeShapeType="1"/>
            </p:cNvSpPr>
            <p:nvPr userDrawn="1"/>
          </p:nvSpPr>
          <p:spPr bwMode="gray">
            <a:xfrm>
              <a:off x="4389" y="3172"/>
              <a:ext cx="200" cy="6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4" name="Line 962"/>
            <p:cNvSpPr>
              <a:spLocks noChangeShapeType="1"/>
            </p:cNvSpPr>
            <p:nvPr userDrawn="1"/>
          </p:nvSpPr>
          <p:spPr bwMode="gray">
            <a:xfrm flipH="1">
              <a:off x="4405" y="3163"/>
              <a:ext cx="166" cy="8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5" name="Line 963"/>
            <p:cNvSpPr>
              <a:spLocks noChangeShapeType="1"/>
            </p:cNvSpPr>
            <p:nvPr userDrawn="1"/>
          </p:nvSpPr>
          <p:spPr bwMode="gray">
            <a:xfrm>
              <a:off x="4307" y="3808"/>
              <a:ext cx="196" cy="7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6" name="Line 964"/>
            <p:cNvSpPr>
              <a:spLocks noChangeShapeType="1"/>
            </p:cNvSpPr>
            <p:nvPr userDrawn="1"/>
          </p:nvSpPr>
          <p:spPr bwMode="gray">
            <a:xfrm>
              <a:off x="4403" y="3768"/>
              <a:ext cx="4"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7" name="Line 965"/>
            <p:cNvSpPr>
              <a:spLocks noChangeShapeType="1"/>
            </p:cNvSpPr>
            <p:nvPr userDrawn="1"/>
          </p:nvSpPr>
          <p:spPr bwMode="gray">
            <a:xfrm>
              <a:off x="4300" y="3398"/>
              <a:ext cx="199" cy="7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8" name="Line 966"/>
            <p:cNvSpPr>
              <a:spLocks noChangeShapeType="1"/>
            </p:cNvSpPr>
            <p:nvPr userDrawn="1"/>
          </p:nvSpPr>
          <p:spPr bwMode="gray">
            <a:xfrm>
              <a:off x="4396" y="3266"/>
              <a:ext cx="4" cy="24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39" name="Line 967"/>
            <p:cNvSpPr>
              <a:spLocks noChangeShapeType="1"/>
            </p:cNvSpPr>
            <p:nvPr userDrawn="1"/>
          </p:nvSpPr>
          <p:spPr bwMode="gray">
            <a:xfrm flipV="1">
              <a:off x="5386" y="3111"/>
              <a:ext cx="32" cy="1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0" name="Line 968"/>
            <p:cNvSpPr>
              <a:spLocks noChangeShapeType="1"/>
            </p:cNvSpPr>
            <p:nvPr userDrawn="1"/>
          </p:nvSpPr>
          <p:spPr bwMode="gray">
            <a:xfrm flipV="1">
              <a:off x="5496" y="3212"/>
              <a:ext cx="2" cy="6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1" name="Line 969"/>
            <p:cNvSpPr>
              <a:spLocks noChangeShapeType="1"/>
            </p:cNvSpPr>
            <p:nvPr userDrawn="1"/>
          </p:nvSpPr>
          <p:spPr bwMode="gray">
            <a:xfrm flipV="1">
              <a:off x="5547" y="3280"/>
              <a:ext cx="18" cy="1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2" name="Line 970"/>
            <p:cNvSpPr>
              <a:spLocks noChangeShapeType="1"/>
            </p:cNvSpPr>
            <p:nvPr userDrawn="1"/>
          </p:nvSpPr>
          <p:spPr bwMode="gray">
            <a:xfrm>
              <a:off x="5346" y="3083"/>
              <a:ext cx="10" cy="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3" name="Line 971"/>
            <p:cNvSpPr>
              <a:spLocks noChangeShapeType="1"/>
            </p:cNvSpPr>
            <p:nvPr userDrawn="1"/>
          </p:nvSpPr>
          <p:spPr bwMode="gray">
            <a:xfrm flipV="1">
              <a:off x="5356" y="3086"/>
              <a:ext cx="1" cy="1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4" name="Line 972"/>
            <p:cNvSpPr>
              <a:spLocks noChangeShapeType="1"/>
            </p:cNvSpPr>
            <p:nvPr userDrawn="1"/>
          </p:nvSpPr>
          <p:spPr bwMode="gray">
            <a:xfrm flipV="1">
              <a:off x="5087" y="3168"/>
              <a:ext cx="4" cy="21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5" name="Line 973"/>
            <p:cNvSpPr>
              <a:spLocks noChangeShapeType="1"/>
            </p:cNvSpPr>
            <p:nvPr userDrawn="1"/>
          </p:nvSpPr>
          <p:spPr bwMode="gray">
            <a:xfrm>
              <a:off x="4982" y="3333"/>
              <a:ext cx="1" cy="1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6" name="Line 974"/>
            <p:cNvSpPr>
              <a:spLocks noChangeShapeType="1"/>
            </p:cNvSpPr>
            <p:nvPr userDrawn="1"/>
          </p:nvSpPr>
          <p:spPr bwMode="gray">
            <a:xfrm>
              <a:off x="4982" y="3345"/>
              <a:ext cx="11" cy="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7" name="Line 975"/>
            <p:cNvSpPr>
              <a:spLocks noChangeShapeType="1"/>
            </p:cNvSpPr>
            <p:nvPr userDrawn="1"/>
          </p:nvSpPr>
          <p:spPr bwMode="gray">
            <a:xfrm flipV="1">
              <a:off x="5279" y="2896"/>
              <a:ext cx="4" cy="19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8" name="Line 976"/>
            <p:cNvSpPr>
              <a:spLocks noChangeShapeType="1"/>
            </p:cNvSpPr>
            <p:nvPr userDrawn="1"/>
          </p:nvSpPr>
          <p:spPr bwMode="gray">
            <a:xfrm flipV="1">
              <a:off x="5257" y="3014"/>
              <a:ext cx="94" cy="5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49" name="Line 977"/>
            <p:cNvSpPr>
              <a:spLocks noChangeShapeType="1"/>
            </p:cNvSpPr>
            <p:nvPr userDrawn="1"/>
          </p:nvSpPr>
          <p:spPr bwMode="gray">
            <a:xfrm flipH="1">
              <a:off x="5232" y="2812"/>
              <a:ext cx="14" cy="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0" name="Line 978"/>
            <p:cNvSpPr>
              <a:spLocks noChangeShapeType="1"/>
            </p:cNvSpPr>
            <p:nvPr userDrawn="1"/>
          </p:nvSpPr>
          <p:spPr bwMode="gray">
            <a:xfrm>
              <a:off x="4991" y="3422"/>
              <a:ext cx="82" cy="2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1" name="Line 979"/>
            <p:cNvSpPr>
              <a:spLocks noChangeShapeType="1"/>
            </p:cNvSpPr>
            <p:nvPr userDrawn="1"/>
          </p:nvSpPr>
          <p:spPr bwMode="gray">
            <a:xfrm flipH="1" flipV="1">
              <a:off x="4993" y="3349"/>
              <a:ext cx="105" cy="3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2" name="Line 980"/>
            <p:cNvSpPr>
              <a:spLocks noChangeShapeType="1"/>
            </p:cNvSpPr>
            <p:nvPr userDrawn="1"/>
          </p:nvSpPr>
          <p:spPr bwMode="gray">
            <a:xfrm flipH="1">
              <a:off x="5482" y="3286"/>
              <a:ext cx="42" cy="2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3" name="Line 981"/>
            <p:cNvSpPr>
              <a:spLocks noChangeShapeType="1"/>
            </p:cNvSpPr>
            <p:nvPr userDrawn="1"/>
          </p:nvSpPr>
          <p:spPr bwMode="gray">
            <a:xfrm flipH="1" flipV="1">
              <a:off x="5481" y="3364"/>
              <a:ext cx="43" cy="1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4" name="Line 982"/>
            <p:cNvSpPr>
              <a:spLocks noChangeShapeType="1"/>
            </p:cNvSpPr>
            <p:nvPr userDrawn="1"/>
          </p:nvSpPr>
          <p:spPr bwMode="gray">
            <a:xfrm flipV="1">
              <a:off x="5091" y="3432"/>
              <a:ext cx="1" cy="1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5" name="Line 983"/>
            <p:cNvSpPr>
              <a:spLocks noChangeShapeType="1"/>
            </p:cNvSpPr>
            <p:nvPr userDrawn="1"/>
          </p:nvSpPr>
          <p:spPr bwMode="gray">
            <a:xfrm flipV="1">
              <a:off x="5091" y="3429"/>
              <a:ext cx="8" cy="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6" name="Line 984"/>
            <p:cNvSpPr>
              <a:spLocks noChangeShapeType="1"/>
            </p:cNvSpPr>
            <p:nvPr userDrawn="1"/>
          </p:nvSpPr>
          <p:spPr bwMode="gray">
            <a:xfrm>
              <a:off x="4928" y="3665"/>
              <a:ext cx="206" cy="7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7" name="Line 985"/>
            <p:cNvSpPr>
              <a:spLocks noChangeShapeType="1"/>
            </p:cNvSpPr>
            <p:nvPr userDrawn="1"/>
          </p:nvSpPr>
          <p:spPr bwMode="gray">
            <a:xfrm flipV="1">
              <a:off x="5155" y="3446"/>
              <a:ext cx="478" cy="29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8" name="Line 986"/>
            <p:cNvSpPr>
              <a:spLocks noChangeShapeType="1"/>
            </p:cNvSpPr>
            <p:nvPr userDrawn="1"/>
          </p:nvSpPr>
          <p:spPr bwMode="gray">
            <a:xfrm flipV="1">
              <a:off x="5486" y="3413"/>
              <a:ext cx="1" cy="1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59" name="Line 987"/>
            <p:cNvSpPr>
              <a:spLocks noChangeShapeType="1"/>
            </p:cNvSpPr>
            <p:nvPr userDrawn="1"/>
          </p:nvSpPr>
          <p:spPr bwMode="gray">
            <a:xfrm flipH="1">
              <a:off x="5477" y="3413"/>
              <a:ext cx="9" cy="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0" name="Line 988"/>
            <p:cNvSpPr>
              <a:spLocks noChangeShapeType="1"/>
            </p:cNvSpPr>
            <p:nvPr userDrawn="1"/>
          </p:nvSpPr>
          <p:spPr bwMode="gray">
            <a:xfrm flipH="1">
              <a:off x="5328" y="3418"/>
              <a:ext cx="149" cy="8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1" name="Line 989"/>
            <p:cNvSpPr>
              <a:spLocks noChangeShapeType="1"/>
            </p:cNvSpPr>
            <p:nvPr userDrawn="1"/>
          </p:nvSpPr>
          <p:spPr bwMode="gray">
            <a:xfrm flipH="1">
              <a:off x="5320" y="3506"/>
              <a:ext cx="8" cy="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2" name="Line 990"/>
            <p:cNvSpPr>
              <a:spLocks noChangeShapeType="1"/>
            </p:cNvSpPr>
            <p:nvPr userDrawn="1"/>
          </p:nvSpPr>
          <p:spPr bwMode="gray">
            <a:xfrm flipV="1">
              <a:off x="5320" y="3511"/>
              <a:ext cx="1" cy="1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3" name="Line 991"/>
            <p:cNvSpPr>
              <a:spLocks noChangeShapeType="1"/>
            </p:cNvSpPr>
            <p:nvPr userDrawn="1"/>
          </p:nvSpPr>
          <p:spPr bwMode="gray">
            <a:xfrm>
              <a:off x="5314" y="3754"/>
              <a:ext cx="1" cy="1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4" name="Line 992"/>
            <p:cNvSpPr>
              <a:spLocks noChangeShapeType="1"/>
            </p:cNvSpPr>
            <p:nvPr userDrawn="1"/>
          </p:nvSpPr>
          <p:spPr bwMode="gray">
            <a:xfrm flipV="1">
              <a:off x="5314" y="3761"/>
              <a:ext cx="7" cy="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5" name="Line 993"/>
            <p:cNvSpPr>
              <a:spLocks noChangeShapeType="1"/>
            </p:cNvSpPr>
            <p:nvPr userDrawn="1"/>
          </p:nvSpPr>
          <p:spPr bwMode="gray">
            <a:xfrm flipV="1">
              <a:off x="5321" y="3669"/>
              <a:ext cx="149" cy="9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6" name="Line 994"/>
            <p:cNvSpPr>
              <a:spLocks noChangeShapeType="1"/>
            </p:cNvSpPr>
            <p:nvPr userDrawn="1"/>
          </p:nvSpPr>
          <p:spPr bwMode="gray">
            <a:xfrm flipV="1">
              <a:off x="5470" y="3665"/>
              <a:ext cx="9" cy="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7" name="Line 995"/>
            <p:cNvSpPr>
              <a:spLocks noChangeShapeType="1"/>
            </p:cNvSpPr>
            <p:nvPr userDrawn="1"/>
          </p:nvSpPr>
          <p:spPr bwMode="gray">
            <a:xfrm>
              <a:off x="5479" y="3651"/>
              <a:ext cx="1" cy="1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8" name="Line 996"/>
            <p:cNvSpPr>
              <a:spLocks noChangeShapeType="1"/>
            </p:cNvSpPr>
            <p:nvPr userDrawn="1"/>
          </p:nvSpPr>
          <p:spPr bwMode="gray">
            <a:xfrm flipH="1" flipV="1">
              <a:off x="5227" y="3814"/>
              <a:ext cx="73" cy="2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69" name="Line 997"/>
            <p:cNvSpPr>
              <a:spLocks noChangeShapeType="1"/>
            </p:cNvSpPr>
            <p:nvPr userDrawn="1"/>
          </p:nvSpPr>
          <p:spPr bwMode="gray">
            <a:xfrm flipV="1">
              <a:off x="5204" y="3226"/>
              <a:ext cx="6" cy="23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0" name="Line 998"/>
            <p:cNvSpPr>
              <a:spLocks noChangeShapeType="1"/>
            </p:cNvSpPr>
            <p:nvPr userDrawn="1"/>
          </p:nvSpPr>
          <p:spPr bwMode="gray">
            <a:xfrm flipH="1" flipV="1">
              <a:off x="5103" y="3357"/>
              <a:ext cx="208" cy="7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1" name="Line 999"/>
            <p:cNvSpPr>
              <a:spLocks noChangeShapeType="1"/>
            </p:cNvSpPr>
            <p:nvPr userDrawn="1"/>
          </p:nvSpPr>
          <p:spPr bwMode="gray">
            <a:xfrm flipV="1">
              <a:off x="5218" y="3125"/>
              <a:ext cx="151"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2" name="Line 1000"/>
            <p:cNvSpPr>
              <a:spLocks noChangeShapeType="1"/>
            </p:cNvSpPr>
            <p:nvPr userDrawn="1"/>
          </p:nvSpPr>
          <p:spPr bwMode="gray">
            <a:xfrm>
              <a:off x="5190" y="3133"/>
              <a:ext cx="208" cy="6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3" name="Line 1001"/>
            <p:cNvSpPr>
              <a:spLocks noChangeShapeType="1"/>
            </p:cNvSpPr>
            <p:nvPr userDrawn="1"/>
          </p:nvSpPr>
          <p:spPr bwMode="gray">
            <a:xfrm flipV="1">
              <a:off x="5320" y="3747"/>
              <a:ext cx="148" cy="9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4" name="Line 1002"/>
            <p:cNvSpPr>
              <a:spLocks noChangeShapeType="1"/>
            </p:cNvSpPr>
            <p:nvPr userDrawn="1"/>
          </p:nvSpPr>
          <p:spPr bwMode="gray">
            <a:xfrm flipH="1">
              <a:off x="5390" y="3714"/>
              <a:ext cx="7"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5" name="Line 1003"/>
            <p:cNvSpPr>
              <a:spLocks noChangeShapeType="1"/>
            </p:cNvSpPr>
            <p:nvPr userDrawn="1"/>
          </p:nvSpPr>
          <p:spPr bwMode="gray">
            <a:xfrm flipV="1">
              <a:off x="5330" y="3338"/>
              <a:ext cx="151" cy="8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6" name="Line 1004"/>
            <p:cNvSpPr>
              <a:spLocks noChangeShapeType="1"/>
            </p:cNvSpPr>
            <p:nvPr userDrawn="1"/>
          </p:nvSpPr>
          <p:spPr bwMode="gray">
            <a:xfrm flipH="1" flipV="1">
              <a:off x="4328" y="2939"/>
              <a:ext cx="5" cy="22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7" name="Line 1005"/>
            <p:cNvSpPr>
              <a:spLocks noChangeShapeType="1"/>
            </p:cNvSpPr>
            <p:nvPr userDrawn="1"/>
          </p:nvSpPr>
          <p:spPr bwMode="gray">
            <a:xfrm flipH="1" flipV="1">
              <a:off x="4239" y="3067"/>
              <a:ext cx="187" cy="6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8" name="Line 1006"/>
            <p:cNvSpPr>
              <a:spLocks noChangeShapeType="1"/>
            </p:cNvSpPr>
            <p:nvPr userDrawn="1"/>
          </p:nvSpPr>
          <p:spPr bwMode="gray">
            <a:xfrm flipV="1">
              <a:off x="4230" y="3140"/>
              <a:ext cx="1" cy="1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79" name="Line 1007"/>
            <p:cNvSpPr>
              <a:spLocks noChangeShapeType="1"/>
            </p:cNvSpPr>
            <p:nvPr userDrawn="1"/>
          </p:nvSpPr>
          <p:spPr bwMode="gray">
            <a:xfrm flipH="1">
              <a:off x="4230" y="3135"/>
              <a:ext cx="9" cy="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0" name="Line 1008"/>
            <p:cNvSpPr>
              <a:spLocks noChangeShapeType="1"/>
            </p:cNvSpPr>
            <p:nvPr userDrawn="1"/>
          </p:nvSpPr>
          <p:spPr bwMode="gray">
            <a:xfrm flipV="1">
              <a:off x="4337" y="2873"/>
              <a:ext cx="101" cy="4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1" name="Line 1009"/>
            <p:cNvSpPr>
              <a:spLocks noChangeShapeType="1"/>
            </p:cNvSpPr>
            <p:nvPr userDrawn="1"/>
          </p:nvSpPr>
          <p:spPr bwMode="gray">
            <a:xfrm>
              <a:off x="4323" y="2854"/>
              <a:ext cx="115" cy="3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2" name="Line 1010"/>
            <p:cNvSpPr>
              <a:spLocks noChangeShapeType="1"/>
            </p:cNvSpPr>
            <p:nvPr userDrawn="1"/>
          </p:nvSpPr>
          <p:spPr bwMode="gray">
            <a:xfrm>
              <a:off x="4874" y="3975"/>
              <a:ext cx="196"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3" name="Line 1011"/>
            <p:cNvSpPr>
              <a:spLocks noChangeShapeType="1"/>
            </p:cNvSpPr>
            <p:nvPr userDrawn="1"/>
          </p:nvSpPr>
          <p:spPr bwMode="gray">
            <a:xfrm flipV="1">
              <a:off x="4930" y="3887"/>
              <a:ext cx="1" cy="21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4" name="Line 1012"/>
            <p:cNvSpPr>
              <a:spLocks noChangeShapeType="1"/>
            </p:cNvSpPr>
            <p:nvPr userDrawn="1"/>
          </p:nvSpPr>
          <p:spPr bwMode="gray">
            <a:xfrm>
              <a:off x="4853" y="3847"/>
              <a:ext cx="12" cy="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5" name="Line 1013"/>
            <p:cNvSpPr>
              <a:spLocks noChangeShapeType="1"/>
            </p:cNvSpPr>
            <p:nvPr userDrawn="1"/>
          </p:nvSpPr>
          <p:spPr bwMode="gray">
            <a:xfrm flipH="1">
              <a:off x="4865" y="3845"/>
              <a:ext cx="7" cy="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6" name="Line 1014"/>
            <p:cNvSpPr>
              <a:spLocks noChangeShapeType="1"/>
            </p:cNvSpPr>
            <p:nvPr userDrawn="1"/>
          </p:nvSpPr>
          <p:spPr bwMode="gray">
            <a:xfrm flipV="1">
              <a:off x="5091" y="3973"/>
              <a:ext cx="119"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7" name="Line 1015"/>
            <p:cNvSpPr>
              <a:spLocks noChangeShapeType="1"/>
            </p:cNvSpPr>
            <p:nvPr userDrawn="1"/>
          </p:nvSpPr>
          <p:spPr bwMode="gray">
            <a:xfrm flipH="1">
              <a:off x="5162" y="3955"/>
              <a:ext cx="2" cy="15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8" name="Line 1016"/>
            <p:cNvSpPr>
              <a:spLocks noChangeShapeType="1"/>
            </p:cNvSpPr>
            <p:nvPr userDrawn="1"/>
          </p:nvSpPr>
          <p:spPr bwMode="gray">
            <a:xfrm flipH="1">
              <a:off x="4863" y="4085"/>
              <a:ext cx="9" cy="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89" name="Line 1017"/>
            <p:cNvSpPr>
              <a:spLocks noChangeShapeType="1"/>
            </p:cNvSpPr>
            <p:nvPr userDrawn="1"/>
          </p:nvSpPr>
          <p:spPr bwMode="gray">
            <a:xfrm flipH="1" flipV="1">
              <a:off x="4853" y="4085"/>
              <a:ext cx="10" cy="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0" name="Line 1018"/>
            <p:cNvSpPr>
              <a:spLocks noChangeShapeType="1"/>
            </p:cNvSpPr>
            <p:nvPr userDrawn="1"/>
          </p:nvSpPr>
          <p:spPr bwMode="gray">
            <a:xfrm flipH="1">
              <a:off x="4702" y="3976"/>
              <a:ext cx="152" cy="9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1" name="Line 1019"/>
            <p:cNvSpPr>
              <a:spLocks noChangeShapeType="1"/>
            </p:cNvSpPr>
            <p:nvPr userDrawn="1"/>
          </p:nvSpPr>
          <p:spPr bwMode="gray">
            <a:xfrm flipV="1">
              <a:off x="4811" y="3894"/>
              <a:ext cx="1" cy="21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2" name="Line 1020"/>
            <p:cNvSpPr>
              <a:spLocks noChangeShapeType="1"/>
            </p:cNvSpPr>
            <p:nvPr userDrawn="1"/>
          </p:nvSpPr>
          <p:spPr bwMode="gray">
            <a:xfrm>
              <a:off x="4564" y="4025"/>
              <a:ext cx="119" cy="4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3" name="Line 1021"/>
            <p:cNvSpPr>
              <a:spLocks noChangeShapeType="1"/>
            </p:cNvSpPr>
            <p:nvPr userDrawn="1"/>
          </p:nvSpPr>
          <p:spPr bwMode="gray">
            <a:xfrm>
              <a:off x="4585" y="4011"/>
              <a:ext cx="2" cy="13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4" name="Line 1022"/>
            <p:cNvSpPr>
              <a:spLocks noChangeShapeType="1"/>
            </p:cNvSpPr>
            <p:nvPr userDrawn="1"/>
          </p:nvSpPr>
          <p:spPr bwMode="gray">
            <a:xfrm flipH="1">
              <a:off x="4701" y="2978"/>
              <a:ext cx="159" cy="8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5" name="Line 1023"/>
            <p:cNvSpPr>
              <a:spLocks noChangeShapeType="1"/>
            </p:cNvSpPr>
            <p:nvPr userDrawn="1"/>
          </p:nvSpPr>
          <p:spPr bwMode="gray">
            <a:xfrm flipV="1">
              <a:off x="4813" y="2883"/>
              <a:ext cx="1" cy="23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2" name="Line 1024"/>
            <p:cNvSpPr>
              <a:spLocks noChangeShapeType="1"/>
            </p:cNvSpPr>
            <p:nvPr userDrawn="1"/>
          </p:nvSpPr>
          <p:spPr bwMode="gray">
            <a:xfrm flipV="1">
              <a:off x="5094" y="2742"/>
              <a:ext cx="1" cy="3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3" name="Line 1025"/>
            <p:cNvSpPr>
              <a:spLocks noChangeShapeType="1"/>
            </p:cNvSpPr>
            <p:nvPr userDrawn="1"/>
          </p:nvSpPr>
          <p:spPr bwMode="gray">
            <a:xfrm>
              <a:off x="4734" y="2731"/>
              <a:ext cx="222" cy="6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4" name="Line 1026"/>
            <p:cNvSpPr>
              <a:spLocks noChangeShapeType="1"/>
            </p:cNvSpPr>
            <p:nvPr userDrawn="1"/>
          </p:nvSpPr>
          <p:spPr bwMode="gray">
            <a:xfrm flipH="1">
              <a:off x="4587" y="2644"/>
              <a:ext cx="502" cy="24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5" name="Line 1027"/>
            <p:cNvSpPr>
              <a:spLocks noChangeShapeType="1"/>
            </p:cNvSpPr>
            <p:nvPr userDrawn="1"/>
          </p:nvSpPr>
          <p:spPr bwMode="gray">
            <a:xfrm>
              <a:off x="4858" y="2840"/>
              <a:ext cx="10" cy="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6" name="Line 1028"/>
            <p:cNvSpPr>
              <a:spLocks noChangeShapeType="1"/>
            </p:cNvSpPr>
            <p:nvPr userDrawn="1"/>
          </p:nvSpPr>
          <p:spPr bwMode="gray">
            <a:xfrm flipV="1">
              <a:off x="4868" y="2838"/>
              <a:ext cx="9" cy="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7" name="Line 1029"/>
            <p:cNvSpPr>
              <a:spLocks noChangeShapeType="1"/>
            </p:cNvSpPr>
            <p:nvPr userDrawn="1"/>
          </p:nvSpPr>
          <p:spPr bwMode="gray">
            <a:xfrm flipV="1">
              <a:off x="4877" y="2759"/>
              <a:ext cx="156" cy="7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8" name="Line 1030"/>
            <p:cNvSpPr>
              <a:spLocks noChangeShapeType="1"/>
            </p:cNvSpPr>
            <p:nvPr userDrawn="1"/>
          </p:nvSpPr>
          <p:spPr bwMode="gray">
            <a:xfrm flipV="1">
              <a:off x="5033" y="2756"/>
              <a:ext cx="9" cy="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9" name="Line 1031"/>
            <p:cNvSpPr>
              <a:spLocks noChangeShapeType="1"/>
            </p:cNvSpPr>
            <p:nvPr userDrawn="1"/>
          </p:nvSpPr>
          <p:spPr bwMode="gray">
            <a:xfrm>
              <a:off x="5029" y="2752"/>
              <a:ext cx="13" cy="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0" name="Line 1032"/>
            <p:cNvSpPr>
              <a:spLocks noChangeShapeType="1"/>
            </p:cNvSpPr>
            <p:nvPr userDrawn="1"/>
          </p:nvSpPr>
          <p:spPr bwMode="gray">
            <a:xfrm flipH="1" flipV="1">
              <a:off x="4821" y="2689"/>
              <a:ext cx="11" cy="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1" name="Line 1033"/>
            <p:cNvSpPr>
              <a:spLocks noChangeShapeType="1"/>
            </p:cNvSpPr>
            <p:nvPr userDrawn="1"/>
          </p:nvSpPr>
          <p:spPr bwMode="gray">
            <a:xfrm flipH="1">
              <a:off x="4813" y="2689"/>
              <a:ext cx="8" cy="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2" name="Line 1034"/>
            <p:cNvSpPr>
              <a:spLocks noChangeShapeType="1"/>
            </p:cNvSpPr>
            <p:nvPr userDrawn="1"/>
          </p:nvSpPr>
          <p:spPr bwMode="gray">
            <a:xfrm flipH="1">
              <a:off x="4655" y="2693"/>
              <a:ext cx="158" cy="7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3" name="Line 1035"/>
            <p:cNvSpPr>
              <a:spLocks noChangeShapeType="1"/>
            </p:cNvSpPr>
            <p:nvPr userDrawn="1"/>
          </p:nvSpPr>
          <p:spPr bwMode="gray">
            <a:xfrm flipH="1">
              <a:off x="4646" y="2770"/>
              <a:ext cx="9" cy="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4" name="Line 1036"/>
            <p:cNvSpPr>
              <a:spLocks noChangeShapeType="1"/>
            </p:cNvSpPr>
            <p:nvPr userDrawn="1"/>
          </p:nvSpPr>
          <p:spPr bwMode="gray">
            <a:xfrm flipH="1" flipV="1">
              <a:off x="4646" y="2773"/>
              <a:ext cx="11" cy="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5" name="Line 1037"/>
            <p:cNvSpPr>
              <a:spLocks noChangeShapeType="1"/>
            </p:cNvSpPr>
            <p:nvPr userDrawn="1"/>
          </p:nvSpPr>
          <p:spPr bwMode="gray">
            <a:xfrm>
              <a:off x="4480" y="2995"/>
              <a:ext cx="200"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6" name="Line 1038"/>
            <p:cNvSpPr>
              <a:spLocks noChangeShapeType="1"/>
            </p:cNvSpPr>
            <p:nvPr userDrawn="1"/>
          </p:nvSpPr>
          <p:spPr bwMode="gray">
            <a:xfrm>
              <a:off x="4578" y="2910"/>
              <a:ext cx="2"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7" name="Line 1039"/>
            <p:cNvSpPr>
              <a:spLocks noChangeShapeType="1"/>
            </p:cNvSpPr>
            <p:nvPr userDrawn="1"/>
          </p:nvSpPr>
          <p:spPr bwMode="gray">
            <a:xfrm flipH="1">
              <a:off x="4868" y="3098"/>
              <a:ext cx="9" cy="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8" name="Line 1040"/>
            <p:cNvSpPr>
              <a:spLocks noChangeShapeType="1"/>
            </p:cNvSpPr>
            <p:nvPr userDrawn="1"/>
          </p:nvSpPr>
          <p:spPr bwMode="gray">
            <a:xfrm>
              <a:off x="4856" y="3098"/>
              <a:ext cx="12" cy="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9" name="Line 1041"/>
            <p:cNvSpPr>
              <a:spLocks noChangeShapeType="1"/>
            </p:cNvSpPr>
            <p:nvPr userDrawn="1"/>
          </p:nvSpPr>
          <p:spPr bwMode="gray">
            <a:xfrm>
              <a:off x="4442" y="2838"/>
              <a:ext cx="50" cy="1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0" name="Line 1042"/>
            <p:cNvSpPr>
              <a:spLocks noChangeShapeType="1"/>
            </p:cNvSpPr>
            <p:nvPr userDrawn="1"/>
          </p:nvSpPr>
          <p:spPr bwMode="gray">
            <a:xfrm flipH="1" flipV="1">
              <a:off x="4578" y="2764"/>
              <a:ext cx="2" cy="4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1" name="Line 1043"/>
            <p:cNvSpPr>
              <a:spLocks noChangeShapeType="1"/>
            </p:cNvSpPr>
            <p:nvPr userDrawn="1"/>
          </p:nvSpPr>
          <p:spPr bwMode="gray">
            <a:xfrm>
              <a:off x="4879" y="2976"/>
              <a:ext cx="205"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2" name="Line 1044"/>
            <p:cNvSpPr>
              <a:spLocks noChangeShapeType="1"/>
            </p:cNvSpPr>
            <p:nvPr userDrawn="1"/>
          </p:nvSpPr>
          <p:spPr bwMode="gray">
            <a:xfrm flipV="1">
              <a:off x="4949" y="2782"/>
              <a:ext cx="154" cy="7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3" name="Line 1045"/>
            <p:cNvSpPr>
              <a:spLocks noChangeShapeType="1"/>
            </p:cNvSpPr>
            <p:nvPr userDrawn="1"/>
          </p:nvSpPr>
          <p:spPr bwMode="gray">
            <a:xfrm>
              <a:off x="4956" y="2799"/>
              <a:ext cx="217"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4" name="Line 1046"/>
            <p:cNvSpPr>
              <a:spLocks noChangeShapeType="1"/>
            </p:cNvSpPr>
            <p:nvPr userDrawn="1"/>
          </p:nvSpPr>
          <p:spPr bwMode="gray">
            <a:xfrm flipV="1">
              <a:off x="4587" y="2673"/>
              <a:ext cx="157" cy="7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5" name="Line 1047"/>
            <p:cNvSpPr>
              <a:spLocks noChangeShapeType="1"/>
            </p:cNvSpPr>
            <p:nvPr userDrawn="1"/>
          </p:nvSpPr>
          <p:spPr bwMode="gray">
            <a:xfrm>
              <a:off x="4529" y="2668"/>
              <a:ext cx="205" cy="6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6" name="Line 1048"/>
            <p:cNvSpPr>
              <a:spLocks noChangeShapeType="1"/>
            </p:cNvSpPr>
            <p:nvPr userDrawn="1"/>
          </p:nvSpPr>
          <p:spPr bwMode="gray">
            <a:xfrm flipV="1">
              <a:off x="5105" y="2959"/>
              <a:ext cx="152" cy="8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7" name="Line 1049"/>
            <p:cNvSpPr>
              <a:spLocks noChangeShapeType="1"/>
            </p:cNvSpPr>
            <p:nvPr userDrawn="1"/>
          </p:nvSpPr>
          <p:spPr bwMode="gray">
            <a:xfrm flipH="1">
              <a:off x="5180" y="2882"/>
              <a:ext cx="3" cy="23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8" name="Line 1050"/>
            <p:cNvSpPr>
              <a:spLocks noChangeShapeType="1"/>
            </p:cNvSpPr>
            <p:nvPr userDrawn="1"/>
          </p:nvSpPr>
          <p:spPr bwMode="gray">
            <a:xfrm flipH="1">
              <a:off x="4164" y="3179"/>
              <a:ext cx="161" cy="8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9" name="Line 1051"/>
            <p:cNvSpPr>
              <a:spLocks noChangeShapeType="1"/>
            </p:cNvSpPr>
            <p:nvPr userDrawn="1"/>
          </p:nvSpPr>
          <p:spPr bwMode="gray">
            <a:xfrm flipH="1" flipV="1">
              <a:off x="4185" y="3170"/>
              <a:ext cx="120" cy="4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0" name="Line 1052"/>
            <p:cNvSpPr>
              <a:spLocks noChangeShapeType="1"/>
            </p:cNvSpPr>
            <p:nvPr userDrawn="1"/>
          </p:nvSpPr>
          <p:spPr bwMode="gray">
            <a:xfrm flipH="1" flipV="1">
              <a:off x="4155" y="3277"/>
              <a:ext cx="2"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1" name="Line 1053"/>
            <p:cNvSpPr>
              <a:spLocks noChangeShapeType="1"/>
            </p:cNvSpPr>
            <p:nvPr userDrawn="1"/>
          </p:nvSpPr>
          <p:spPr bwMode="gray">
            <a:xfrm>
              <a:off x="4066" y="3356"/>
              <a:ext cx="59" cy="2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2" name="Line 1054"/>
            <p:cNvSpPr>
              <a:spLocks noChangeShapeType="1"/>
            </p:cNvSpPr>
            <p:nvPr userDrawn="1"/>
          </p:nvSpPr>
          <p:spPr bwMode="gray">
            <a:xfrm flipV="1">
              <a:off x="4680" y="3160"/>
              <a:ext cx="85" cy="4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3" name="Freeform 1055"/>
            <p:cNvSpPr>
              <a:spLocks/>
            </p:cNvSpPr>
            <p:nvPr userDrawn="1"/>
          </p:nvSpPr>
          <p:spPr bwMode="gray">
            <a:xfrm>
              <a:off x="5369" y="3123"/>
              <a:ext cx="8" cy="10"/>
            </a:xfrm>
            <a:custGeom>
              <a:avLst/>
              <a:gdLst>
                <a:gd name="T0" fmla="*/ 8 w 8"/>
                <a:gd name="T1" fmla="*/ 10 h 10"/>
                <a:gd name="T2" fmla="*/ 8 w 8"/>
                <a:gd name="T3" fmla="*/ 5 h 10"/>
                <a:gd name="T4" fmla="*/ 7 w 8"/>
                <a:gd name="T5" fmla="*/ 2 h 10"/>
                <a:gd name="T6" fmla="*/ 5 w 8"/>
                <a:gd name="T7" fmla="*/ 0 h 10"/>
                <a:gd name="T8" fmla="*/ 1 w 8"/>
                <a:gd name="T9" fmla="*/ 0 h 10"/>
                <a:gd name="T10" fmla="*/ 0 w 8"/>
                <a:gd name="T11" fmla="*/ 2 h 10"/>
              </a:gdLst>
              <a:ahLst/>
              <a:cxnLst>
                <a:cxn ang="0">
                  <a:pos x="T0" y="T1"/>
                </a:cxn>
                <a:cxn ang="0">
                  <a:pos x="T2" y="T3"/>
                </a:cxn>
                <a:cxn ang="0">
                  <a:pos x="T4" y="T5"/>
                </a:cxn>
                <a:cxn ang="0">
                  <a:pos x="T6" y="T7"/>
                </a:cxn>
                <a:cxn ang="0">
                  <a:pos x="T8" y="T9"/>
                </a:cxn>
                <a:cxn ang="0">
                  <a:pos x="T10" y="T11"/>
                </a:cxn>
              </a:cxnLst>
              <a:rect l="0" t="0" r="r" b="b"/>
              <a:pathLst>
                <a:path w="8" h="10">
                  <a:moveTo>
                    <a:pt x="8" y="10"/>
                  </a:moveTo>
                  <a:lnTo>
                    <a:pt x="8" y="5"/>
                  </a:lnTo>
                  <a:lnTo>
                    <a:pt x="7" y="2"/>
                  </a:lnTo>
                  <a:lnTo>
                    <a:pt x="5" y="0"/>
                  </a:lnTo>
                  <a:lnTo>
                    <a:pt x="1"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4" name="Line 1056"/>
            <p:cNvSpPr>
              <a:spLocks noChangeShapeType="1"/>
            </p:cNvSpPr>
            <p:nvPr userDrawn="1"/>
          </p:nvSpPr>
          <p:spPr bwMode="gray">
            <a:xfrm>
              <a:off x="5272" y="3091"/>
              <a:ext cx="207" cy="6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5" name="Line 1057"/>
            <p:cNvSpPr>
              <a:spLocks noChangeShapeType="1"/>
            </p:cNvSpPr>
            <p:nvPr userDrawn="1"/>
          </p:nvSpPr>
          <p:spPr bwMode="gray">
            <a:xfrm>
              <a:off x="5274" y="3100"/>
              <a:ext cx="207"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6" name="Freeform 1058"/>
            <p:cNvSpPr>
              <a:spLocks/>
            </p:cNvSpPr>
            <p:nvPr userDrawn="1"/>
          </p:nvSpPr>
          <p:spPr bwMode="gray">
            <a:xfrm>
              <a:off x="5474" y="3156"/>
              <a:ext cx="7" cy="9"/>
            </a:xfrm>
            <a:custGeom>
              <a:avLst/>
              <a:gdLst>
                <a:gd name="T0" fmla="*/ 7 w 7"/>
                <a:gd name="T1" fmla="*/ 9 h 9"/>
                <a:gd name="T2" fmla="*/ 7 w 7"/>
                <a:gd name="T3" fmla="*/ 7 h 9"/>
                <a:gd name="T4" fmla="*/ 7 w 7"/>
                <a:gd name="T5" fmla="*/ 4 h 9"/>
                <a:gd name="T6" fmla="*/ 7 w 7"/>
                <a:gd name="T7" fmla="*/ 2 h 9"/>
                <a:gd name="T8" fmla="*/ 5 w 7"/>
                <a:gd name="T9" fmla="*/ 0 h 9"/>
                <a:gd name="T10" fmla="*/ 3 w 7"/>
                <a:gd name="T11" fmla="*/ 0 h 9"/>
                <a:gd name="T12" fmla="*/ 0 w 7"/>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7" y="9"/>
                  </a:moveTo>
                  <a:lnTo>
                    <a:pt x="7" y="7"/>
                  </a:lnTo>
                  <a:lnTo>
                    <a:pt x="7" y="4"/>
                  </a:lnTo>
                  <a:lnTo>
                    <a:pt x="7" y="2"/>
                  </a:lnTo>
                  <a:lnTo>
                    <a:pt x="5" y="0"/>
                  </a:lnTo>
                  <a:lnTo>
                    <a:pt x="3"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7" name="Line 1059"/>
            <p:cNvSpPr>
              <a:spLocks noChangeShapeType="1"/>
            </p:cNvSpPr>
            <p:nvPr userDrawn="1"/>
          </p:nvSpPr>
          <p:spPr bwMode="gray">
            <a:xfrm flipH="1" flipV="1">
              <a:off x="5265" y="3091"/>
              <a:ext cx="209" cy="6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48" name="Freeform 1060"/>
            <p:cNvSpPr>
              <a:spLocks/>
            </p:cNvSpPr>
            <p:nvPr userDrawn="1"/>
          </p:nvSpPr>
          <p:spPr bwMode="gray">
            <a:xfrm>
              <a:off x="5265" y="3090"/>
              <a:ext cx="9" cy="10"/>
            </a:xfrm>
            <a:custGeom>
              <a:avLst/>
              <a:gdLst>
                <a:gd name="T0" fmla="*/ 9 w 9"/>
                <a:gd name="T1" fmla="*/ 10 h 10"/>
                <a:gd name="T2" fmla="*/ 9 w 9"/>
                <a:gd name="T3" fmla="*/ 7 h 10"/>
                <a:gd name="T4" fmla="*/ 7 w 9"/>
                <a:gd name="T5" fmla="*/ 3 h 10"/>
                <a:gd name="T6" fmla="*/ 7 w 9"/>
                <a:gd name="T7" fmla="*/ 1 h 10"/>
                <a:gd name="T8" fmla="*/ 4 w 9"/>
                <a:gd name="T9" fmla="*/ 0 h 10"/>
                <a:gd name="T10" fmla="*/ 0 w 9"/>
                <a:gd name="T11" fmla="*/ 1 h 10"/>
              </a:gdLst>
              <a:ahLst/>
              <a:cxnLst>
                <a:cxn ang="0">
                  <a:pos x="T0" y="T1"/>
                </a:cxn>
                <a:cxn ang="0">
                  <a:pos x="T2" y="T3"/>
                </a:cxn>
                <a:cxn ang="0">
                  <a:pos x="T4" y="T5"/>
                </a:cxn>
                <a:cxn ang="0">
                  <a:pos x="T6" y="T7"/>
                </a:cxn>
                <a:cxn ang="0">
                  <a:pos x="T8" y="T9"/>
                </a:cxn>
                <a:cxn ang="0">
                  <a:pos x="T10" y="T11"/>
                </a:cxn>
              </a:cxnLst>
              <a:rect l="0" t="0" r="r" b="b"/>
              <a:pathLst>
                <a:path w="9" h="10">
                  <a:moveTo>
                    <a:pt x="9" y="10"/>
                  </a:moveTo>
                  <a:lnTo>
                    <a:pt x="9" y="7"/>
                  </a:lnTo>
                  <a:lnTo>
                    <a:pt x="7" y="3"/>
                  </a:lnTo>
                  <a:lnTo>
                    <a:pt x="7" y="1"/>
                  </a:lnTo>
                  <a:lnTo>
                    <a:pt x="4" y="0"/>
                  </a:lnTo>
                  <a:lnTo>
                    <a:pt x="0" y="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49" name="Freeform 1061"/>
            <p:cNvSpPr>
              <a:spLocks/>
            </p:cNvSpPr>
            <p:nvPr userDrawn="1"/>
          </p:nvSpPr>
          <p:spPr bwMode="gray">
            <a:xfrm>
              <a:off x="4092" y="3630"/>
              <a:ext cx="10" cy="16"/>
            </a:xfrm>
            <a:custGeom>
              <a:avLst/>
              <a:gdLst>
                <a:gd name="T0" fmla="*/ 10 w 10"/>
                <a:gd name="T1" fmla="*/ 16 h 16"/>
                <a:gd name="T2" fmla="*/ 7 w 10"/>
                <a:gd name="T3" fmla="*/ 14 h 16"/>
                <a:gd name="T4" fmla="*/ 3 w 10"/>
                <a:gd name="T5" fmla="*/ 9 h 16"/>
                <a:gd name="T6" fmla="*/ 2 w 10"/>
                <a:gd name="T7" fmla="*/ 5 h 16"/>
                <a:gd name="T8" fmla="*/ 0 w 10"/>
                <a:gd name="T9" fmla="*/ 0 h 16"/>
              </a:gdLst>
              <a:ahLst/>
              <a:cxnLst>
                <a:cxn ang="0">
                  <a:pos x="T0" y="T1"/>
                </a:cxn>
                <a:cxn ang="0">
                  <a:pos x="T2" y="T3"/>
                </a:cxn>
                <a:cxn ang="0">
                  <a:pos x="T4" y="T5"/>
                </a:cxn>
                <a:cxn ang="0">
                  <a:pos x="T6" y="T7"/>
                </a:cxn>
                <a:cxn ang="0">
                  <a:pos x="T8" y="T9"/>
                </a:cxn>
              </a:cxnLst>
              <a:rect l="0" t="0" r="r" b="b"/>
              <a:pathLst>
                <a:path w="10" h="16">
                  <a:moveTo>
                    <a:pt x="10" y="16"/>
                  </a:moveTo>
                  <a:lnTo>
                    <a:pt x="7" y="14"/>
                  </a:lnTo>
                  <a:lnTo>
                    <a:pt x="3" y="9"/>
                  </a:lnTo>
                  <a:lnTo>
                    <a:pt x="2"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0" name="Freeform 1062"/>
            <p:cNvSpPr>
              <a:spLocks/>
            </p:cNvSpPr>
            <p:nvPr userDrawn="1"/>
          </p:nvSpPr>
          <p:spPr bwMode="gray">
            <a:xfrm>
              <a:off x="4213" y="3684"/>
              <a:ext cx="10" cy="9"/>
            </a:xfrm>
            <a:custGeom>
              <a:avLst/>
              <a:gdLst>
                <a:gd name="T0" fmla="*/ 10 w 10"/>
                <a:gd name="T1" fmla="*/ 7 h 9"/>
                <a:gd name="T2" fmla="*/ 7 w 10"/>
                <a:gd name="T3" fmla="*/ 9 h 9"/>
                <a:gd name="T4" fmla="*/ 3 w 10"/>
                <a:gd name="T5" fmla="*/ 7 h 9"/>
                <a:gd name="T6" fmla="*/ 1 w 10"/>
                <a:gd name="T7" fmla="*/ 4 h 9"/>
                <a:gd name="T8" fmla="*/ 0 w 10"/>
                <a:gd name="T9" fmla="*/ 0 h 9"/>
              </a:gdLst>
              <a:ahLst/>
              <a:cxnLst>
                <a:cxn ang="0">
                  <a:pos x="T0" y="T1"/>
                </a:cxn>
                <a:cxn ang="0">
                  <a:pos x="T2" y="T3"/>
                </a:cxn>
                <a:cxn ang="0">
                  <a:pos x="T4" y="T5"/>
                </a:cxn>
                <a:cxn ang="0">
                  <a:pos x="T6" y="T7"/>
                </a:cxn>
                <a:cxn ang="0">
                  <a:pos x="T8" y="T9"/>
                </a:cxn>
              </a:cxnLst>
              <a:rect l="0" t="0" r="r" b="b"/>
              <a:pathLst>
                <a:path w="10" h="9">
                  <a:moveTo>
                    <a:pt x="10" y="7"/>
                  </a:moveTo>
                  <a:lnTo>
                    <a:pt x="7" y="9"/>
                  </a:lnTo>
                  <a:lnTo>
                    <a:pt x="3" y="7"/>
                  </a:lnTo>
                  <a:lnTo>
                    <a:pt x="1"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1" name="Line 1063"/>
            <p:cNvSpPr>
              <a:spLocks noChangeShapeType="1"/>
            </p:cNvSpPr>
            <p:nvPr userDrawn="1"/>
          </p:nvSpPr>
          <p:spPr bwMode="gray">
            <a:xfrm>
              <a:off x="4097" y="3646"/>
              <a:ext cx="196" cy="7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2" name="Line 1064"/>
            <p:cNvSpPr>
              <a:spLocks noChangeShapeType="1"/>
            </p:cNvSpPr>
            <p:nvPr userDrawn="1"/>
          </p:nvSpPr>
          <p:spPr bwMode="gray">
            <a:xfrm>
              <a:off x="4102" y="3646"/>
              <a:ext cx="193" cy="7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3" name="Freeform 1065"/>
            <p:cNvSpPr>
              <a:spLocks/>
            </p:cNvSpPr>
            <p:nvPr userDrawn="1"/>
          </p:nvSpPr>
          <p:spPr bwMode="gray">
            <a:xfrm>
              <a:off x="4293" y="3714"/>
              <a:ext cx="2" cy="5"/>
            </a:xfrm>
            <a:custGeom>
              <a:avLst/>
              <a:gdLst>
                <a:gd name="T0" fmla="*/ 2 w 2"/>
                <a:gd name="T1" fmla="*/ 4 h 5"/>
                <a:gd name="T2" fmla="*/ 0 w 2"/>
                <a:gd name="T3" fmla="*/ 5 h 5"/>
                <a:gd name="T4" fmla="*/ 0 w 2"/>
                <a:gd name="T5" fmla="*/ 5 h 5"/>
                <a:gd name="T6" fmla="*/ 0 w 2"/>
                <a:gd name="T7" fmla="*/ 5 h 5"/>
                <a:gd name="T8" fmla="*/ 0 w 2"/>
                <a:gd name="T9" fmla="*/ 5 h 5"/>
                <a:gd name="T10" fmla="*/ 0 w 2"/>
                <a:gd name="T11" fmla="*/ 5 h 5"/>
                <a:gd name="T12" fmla="*/ 2 w 2"/>
                <a:gd name="T13" fmla="*/ 2 h 5"/>
                <a:gd name="T14" fmla="*/ 2 w 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2" y="4"/>
                  </a:moveTo>
                  <a:lnTo>
                    <a:pt x="0" y="5"/>
                  </a:lnTo>
                  <a:lnTo>
                    <a:pt x="0" y="5"/>
                  </a:lnTo>
                  <a:lnTo>
                    <a:pt x="0" y="5"/>
                  </a:lnTo>
                  <a:lnTo>
                    <a:pt x="0" y="5"/>
                  </a:lnTo>
                  <a:lnTo>
                    <a:pt x="0" y="5"/>
                  </a:lnTo>
                  <a:lnTo>
                    <a:pt x="2" y="2"/>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4" name="Line 1066"/>
            <p:cNvSpPr>
              <a:spLocks noChangeShapeType="1"/>
            </p:cNvSpPr>
            <p:nvPr userDrawn="1"/>
          </p:nvSpPr>
          <p:spPr bwMode="gray">
            <a:xfrm flipH="1" flipV="1">
              <a:off x="4094" y="3639"/>
              <a:ext cx="201"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5" name="Freeform 1067"/>
            <p:cNvSpPr>
              <a:spLocks/>
            </p:cNvSpPr>
            <p:nvPr userDrawn="1"/>
          </p:nvSpPr>
          <p:spPr bwMode="gray">
            <a:xfrm>
              <a:off x="4094" y="3639"/>
              <a:ext cx="8" cy="9"/>
            </a:xfrm>
            <a:custGeom>
              <a:avLst/>
              <a:gdLst>
                <a:gd name="T0" fmla="*/ 0 w 8"/>
                <a:gd name="T1" fmla="*/ 0 h 9"/>
                <a:gd name="T2" fmla="*/ 0 w 8"/>
                <a:gd name="T3" fmla="*/ 3 h 9"/>
                <a:gd name="T4" fmla="*/ 1 w 8"/>
                <a:gd name="T5" fmla="*/ 7 h 9"/>
                <a:gd name="T6" fmla="*/ 3 w 8"/>
                <a:gd name="T7" fmla="*/ 9 h 9"/>
                <a:gd name="T8" fmla="*/ 5 w 8"/>
                <a:gd name="T9" fmla="*/ 9 h 9"/>
                <a:gd name="T10" fmla="*/ 8 w 8"/>
                <a:gd name="T11" fmla="*/ 7 h 9"/>
              </a:gdLst>
              <a:ahLst/>
              <a:cxnLst>
                <a:cxn ang="0">
                  <a:pos x="T0" y="T1"/>
                </a:cxn>
                <a:cxn ang="0">
                  <a:pos x="T2" y="T3"/>
                </a:cxn>
                <a:cxn ang="0">
                  <a:pos x="T4" y="T5"/>
                </a:cxn>
                <a:cxn ang="0">
                  <a:pos x="T6" y="T7"/>
                </a:cxn>
                <a:cxn ang="0">
                  <a:pos x="T8" y="T9"/>
                </a:cxn>
                <a:cxn ang="0">
                  <a:pos x="T10" y="T11"/>
                </a:cxn>
              </a:cxnLst>
              <a:rect l="0" t="0" r="r" b="b"/>
              <a:pathLst>
                <a:path w="8" h="9">
                  <a:moveTo>
                    <a:pt x="0" y="0"/>
                  </a:moveTo>
                  <a:lnTo>
                    <a:pt x="0" y="3"/>
                  </a:lnTo>
                  <a:lnTo>
                    <a:pt x="1" y="7"/>
                  </a:lnTo>
                  <a:lnTo>
                    <a:pt x="3" y="9"/>
                  </a:lnTo>
                  <a:lnTo>
                    <a:pt x="5" y="9"/>
                  </a:lnTo>
                  <a:lnTo>
                    <a:pt x="8"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6" name="Freeform 1068"/>
            <p:cNvSpPr>
              <a:spLocks/>
            </p:cNvSpPr>
            <p:nvPr userDrawn="1"/>
          </p:nvSpPr>
          <p:spPr bwMode="gray">
            <a:xfrm>
              <a:off x="4522" y="3807"/>
              <a:ext cx="12" cy="10"/>
            </a:xfrm>
            <a:custGeom>
              <a:avLst/>
              <a:gdLst>
                <a:gd name="T0" fmla="*/ 12 w 12"/>
                <a:gd name="T1" fmla="*/ 1 h 10"/>
                <a:gd name="T2" fmla="*/ 7 w 12"/>
                <a:gd name="T3" fmla="*/ 0 h 10"/>
                <a:gd name="T4" fmla="*/ 5 w 12"/>
                <a:gd name="T5" fmla="*/ 1 h 10"/>
                <a:gd name="T6" fmla="*/ 2 w 12"/>
                <a:gd name="T7" fmla="*/ 3 h 10"/>
                <a:gd name="T8" fmla="*/ 2 w 12"/>
                <a:gd name="T9" fmla="*/ 5 h 10"/>
                <a:gd name="T10" fmla="*/ 0 w 12"/>
                <a:gd name="T11" fmla="*/ 10 h 10"/>
              </a:gdLst>
              <a:ahLst/>
              <a:cxnLst>
                <a:cxn ang="0">
                  <a:pos x="T0" y="T1"/>
                </a:cxn>
                <a:cxn ang="0">
                  <a:pos x="T2" y="T3"/>
                </a:cxn>
                <a:cxn ang="0">
                  <a:pos x="T4" y="T5"/>
                </a:cxn>
                <a:cxn ang="0">
                  <a:pos x="T6" y="T7"/>
                </a:cxn>
                <a:cxn ang="0">
                  <a:pos x="T8" y="T9"/>
                </a:cxn>
                <a:cxn ang="0">
                  <a:pos x="T10" y="T11"/>
                </a:cxn>
              </a:cxnLst>
              <a:rect l="0" t="0" r="r" b="b"/>
              <a:pathLst>
                <a:path w="12" h="10">
                  <a:moveTo>
                    <a:pt x="12" y="1"/>
                  </a:moveTo>
                  <a:lnTo>
                    <a:pt x="7" y="0"/>
                  </a:lnTo>
                  <a:lnTo>
                    <a:pt x="5" y="1"/>
                  </a:lnTo>
                  <a:lnTo>
                    <a:pt x="2" y="3"/>
                  </a:lnTo>
                  <a:lnTo>
                    <a:pt x="2" y="5"/>
                  </a:lnTo>
                  <a:lnTo>
                    <a:pt x="0" y="1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7" name="Line 1069"/>
            <p:cNvSpPr>
              <a:spLocks noChangeShapeType="1"/>
            </p:cNvSpPr>
            <p:nvPr userDrawn="1"/>
          </p:nvSpPr>
          <p:spPr bwMode="gray">
            <a:xfrm flipV="1">
              <a:off x="4522" y="3810"/>
              <a:ext cx="12" cy="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58" name="Freeform 1070"/>
            <p:cNvSpPr>
              <a:spLocks/>
            </p:cNvSpPr>
            <p:nvPr userDrawn="1"/>
          </p:nvSpPr>
          <p:spPr bwMode="gray">
            <a:xfrm>
              <a:off x="4599" y="3829"/>
              <a:ext cx="9" cy="7"/>
            </a:xfrm>
            <a:custGeom>
              <a:avLst/>
              <a:gdLst>
                <a:gd name="T0" fmla="*/ 9 w 9"/>
                <a:gd name="T1" fmla="*/ 7 h 7"/>
                <a:gd name="T2" fmla="*/ 7 w 9"/>
                <a:gd name="T3" fmla="*/ 7 h 7"/>
                <a:gd name="T4" fmla="*/ 5 w 9"/>
                <a:gd name="T5" fmla="*/ 7 h 7"/>
                <a:gd name="T6" fmla="*/ 2 w 9"/>
                <a:gd name="T7" fmla="*/ 7 h 7"/>
                <a:gd name="T8" fmla="*/ 0 w 9"/>
                <a:gd name="T9" fmla="*/ 4 h 7"/>
                <a:gd name="T10" fmla="*/ 0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9" y="7"/>
                  </a:moveTo>
                  <a:lnTo>
                    <a:pt x="7" y="7"/>
                  </a:lnTo>
                  <a:lnTo>
                    <a:pt x="5" y="7"/>
                  </a:lnTo>
                  <a:lnTo>
                    <a:pt x="2" y="7"/>
                  </a:lnTo>
                  <a:lnTo>
                    <a:pt x="0"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59" name="Line 1071"/>
            <p:cNvSpPr>
              <a:spLocks noChangeShapeType="1"/>
            </p:cNvSpPr>
            <p:nvPr userDrawn="1"/>
          </p:nvSpPr>
          <p:spPr bwMode="gray">
            <a:xfrm>
              <a:off x="4522" y="3807"/>
              <a:ext cx="207" cy="7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0" name="Line 1072"/>
            <p:cNvSpPr>
              <a:spLocks noChangeShapeType="1"/>
            </p:cNvSpPr>
            <p:nvPr userDrawn="1"/>
          </p:nvSpPr>
          <p:spPr bwMode="gray">
            <a:xfrm>
              <a:off x="4534" y="3808"/>
              <a:ext cx="202" cy="7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1" name="Freeform 1073"/>
            <p:cNvSpPr>
              <a:spLocks/>
            </p:cNvSpPr>
            <p:nvPr userDrawn="1"/>
          </p:nvSpPr>
          <p:spPr bwMode="gray">
            <a:xfrm>
              <a:off x="4727" y="3877"/>
              <a:ext cx="9" cy="8"/>
            </a:xfrm>
            <a:custGeom>
              <a:avLst/>
              <a:gdLst>
                <a:gd name="T0" fmla="*/ 9 w 9"/>
                <a:gd name="T1" fmla="*/ 7 h 8"/>
                <a:gd name="T2" fmla="*/ 5 w 9"/>
                <a:gd name="T3" fmla="*/ 8 h 8"/>
                <a:gd name="T4" fmla="*/ 3 w 9"/>
                <a:gd name="T5" fmla="*/ 8 h 8"/>
                <a:gd name="T6" fmla="*/ 2 w 9"/>
                <a:gd name="T7" fmla="*/ 7 h 8"/>
                <a:gd name="T8" fmla="*/ 0 w 9"/>
                <a:gd name="T9" fmla="*/ 3 h 8"/>
                <a:gd name="T10" fmla="*/ 0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9" y="7"/>
                  </a:moveTo>
                  <a:lnTo>
                    <a:pt x="5" y="8"/>
                  </a:lnTo>
                  <a:lnTo>
                    <a:pt x="3" y="8"/>
                  </a:lnTo>
                  <a:lnTo>
                    <a:pt x="2" y="7"/>
                  </a:lnTo>
                  <a:lnTo>
                    <a:pt x="0"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62" name="Line 1074"/>
            <p:cNvSpPr>
              <a:spLocks noChangeShapeType="1"/>
            </p:cNvSpPr>
            <p:nvPr userDrawn="1"/>
          </p:nvSpPr>
          <p:spPr bwMode="gray">
            <a:xfrm flipH="1" flipV="1">
              <a:off x="4513" y="3796"/>
              <a:ext cx="214" cy="8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3" name="Freeform 1075"/>
            <p:cNvSpPr>
              <a:spLocks/>
            </p:cNvSpPr>
            <p:nvPr userDrawn="1"/>
          </p:nvSpPr>
          <p:spPr bwMode="gray">
            <a:xfrm>
              <a:off x="4513" y="3796"/>
              <a:ext cx="21" cy="12"/>
            </a:xfrm>
            <a:custGeom>
              <a:avLst/>
              <a:gdLst>
                <a:gd name="T0" fmla="*/ 21 w 21"/>
                <a:gd name="T1" fmla="*/ 12 h 12"/>
                <a:gd name="T2" fmla="*/ 14 w 21"/>
                <a:gd name="T3" fmla="*/ 12 h 12"/>
                <a:gd name="T4" fmla="*/ 11 w 21"/>
                <a:gd name="T5" fmla="*/ 11 h 12"/>
                <a:gd name="T6" fmla="*/ 7 w 21"/>
                <a:gd name="T7" fmla="*/ 9 h 12"/>
                <a:gd name="T8" fmla="*/ 4 w 21"/>
                <a:gd name="T9" fmla="*/ 5 h 12"/>
                <a:gd name="T10" fmla="*/ 0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1" y="12"/>
                  </a:moveTo>
                  <a:lnTo>
                    <a:pt x="14" y="12"/>
                  </a:lnTo>
                  <a:lnTo>
                    <a:pt x="11" y="11"/>
                  </a:lnTo>
                  <a:lnTo>
                    <a:pt x="7" y="9"/>
                  </a:lnTo>
                  <a:lnTo>
                    <a:pt x="4"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64" name="Freeform 1076"/>
            <p:cNvSpPr>
              <a:spLocks/>
            </p:cNvSpPr>
            <p:nvPr userDrawn="1"/>
          </p:nvSpPr>
          <p:spPr bwMode="gray">
            <a:xfrm>
              <a:off x="4816" y="3828"/>
              <a:ext cx="12" cy="8"/>
            </a:xfrm>
            <a:custGeom>
              <a:avLst/>
              <a:gdLst>
                <a:gd name="T0" fmla="*/ 0 w 12"/>
                <a:gd name="T1" fmla="*/ 8 h 8"/>
                <a:gd name="T2" fmla="*/ 4 w 12"/>
                <a:gd name="T3" fmla="*/ 8 h 8"/>
                <a:gd name="T4" fmla="*/ 5 w 12"/>
                <a:gd name="T5" fmla="*/ 8 h 8"/>
                <a:gd name="T6" fmla="*/ 9 w 12"/>
                <a:gd name="T7" fmla="*/ 7 h 8"/>
                <a:gd name="T8" fmla="*/ 11 w 12"/>
                <a:gd name="T9" fmla="*/ 3 h 8"/>
                <a:gd name="T10" fmla="*/ 12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0" y="8"/>
                  </a:moveTo>
                  <a:lnTo>
                    <a:pt x="4" y="8"/>
                  </a:lnTo>
                  <a:lnTo>
                    <a:pt x="5" y="8"/>
                  </a:lnTo>
                  <a:lnTo>
                    <a:pt x="9" y="7"/>
                  </a:lnTo>
                  <a:lnTo>
                    <a:pt x="11" y="3"/>
                  </a:lnTo>
                  <a:lnTo>
                    <a:pt x="1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65" name="Line 1077"/>
            <p:cNvSpPr>
              <a:spLocks noChangeShapeType="1"/>
            </p:cNvSpPr>
            <p:nvPr userDrawn="1"/>
          </p:nvSpPr>
          <p:spPr bwMode="gray">
            <a:xfrm flipV="1">
              <a:off x="4744" y="3788"/>
              <a:ext cx="159" cy="9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6" name="Line 1078"/>
            <p:cNvSpPr>
              <a:spLocks noChangeShapeType="1"/>
            </p:cNvSpPr>
            <p:nvPr userDrawn="1"/>
          </p:nvSpPr>
          <p:spPr bwMode="gray">
            <a:xfrm flipV="1">
              <a:off x="4736" y="3789"/>
              <a:ext cx="159" cy="9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7" name="Freeform 1079"/>
            <p:cNvSpPr>
              <a:spLocks/>
            </p:cNvSpPr>
            <p:nvPr userDrawn="1"/>
          </p:nvSpPr>
          <p:spPr bwMode="gray">
            <a:xfrm>
              <a:off x="4895" y="3781"/>
              <a:ext cx="12" cy="8"/>
            </a:xfrm>
            <a:custGeom>
              <a:avLst/>
              <a:gdLst>
                <a:gd name="T0" fmla="*/ 0 w 12"/>
                <a:gd name="T1" fmla="*/ 8 h 8"/>
                <a:gd name="T2" fmla="*/ 5 w 12"/>
                <a:gd name="T3" fmla="*/ 8 h 8"/>
                <a:gd name="T4" fmla="*/ 7 w 12"/>
                <a:gd name="T5" fmla="*/ 8 h 8"/>
                <a:gd name="T6" fmla="*/ 10 w 12"/>
                <a:gd name="T7" fmla="*/ 7 h 8"/>
                <a:gd name="T8" fmla="*/ 12 w 12"/>
                <a:gd name="T9" fmla="*/ 3 h 8"/>
                <a:gd name="T10" fmla="*/ 12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0" y="8"/>
                  </a:moveTo>
                  <a:lnTo>
                    <a:pt x="5" y="8"/>
                  </a:lnTo>
                  <a:lnTo>
                    <a:pt x="7" y="8"/>
                  </a:lnTo>
                  <a:lnTo>
                    <a:pt x="10" y="7"/>
                  </a:lnTo>
                  <a:lnTo>
                    <a:pt x="12" y="3"/>
                  </a:lnTo>
                  <a:lnTo>
                    <a:pt x="1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68" name="Line 1080"/>
            <p:cNvSpPr>
              <a:spLocks noChangeShapeType="1"/>
            </p:cNvSpPr>
            <p:nvPr userDrawn="1"/>
          </p:nvSpPr>
          <p:spPr bwMode="gray">
            <a:xfrm flipH="1">
              <a:off x="4746" y="3781"/>
              <a:ext cx="161" cy="9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69" name="Freeform 1081"/>
            <p:cNvSpPr>
              <a:spLocks/>
            </p:cNvSpPr>
            <p:nvPr userDrawn="1"/>
          </p:nvSpPr>
          <p:spPr bwMode="gray">
            <a:xfrm>
              <a:off x="4736" y="3875"/>
              <a:ext cx="10" cy="10"/>
            </a:xfrm>
            <a:custGeom>
              <a:avLst/>
              <a:gdLst>
                <a:gd name="T0" fmla="*/ 10 w 10"/>
                <a:gd name="T1" fmla="*/ 0 h 10"/>
                <a:gd name="T2" fmla="*/ 10 w 10"/>
                <a:gd name="T3" fmla="*/ 5 h 10"/>
                <a:gd name="T4" fmla="*/ 8 w 10"/>
                <a:gd name="T5" fmla="*/ 7 h 10"/>
                <a:gd name="T6" fmla="*/ 7 w 10"/>
                <a:gd name="T7" fmla="*/ 9 h 10"/>
                <a:gd name="T8" fmla="*/ 3 w 10"/>
                <a:gd name="T9" fmla="*/ 10 h 10"/>
                <a:gd name="T10" fmla="*/ 0 w 10"/>
                <a:gd name="T11" fmla="*/ 9 h 10"/>
              </a:gdLst>
              <a:ahLst/>
              <a:cxnLst>
                <a:cxn ang="0">
                  <a:pos x="T0" y="T1"/>
                </a:cxn>
                <a:cxn ang="0">
                  <a:pos x="T2" y="T3"/>
                </a:cxn>
                <a:cxn ang="0">
                  <a:pos x="T4" y="T5"/>
                </a:cxn>
                <a:cxn ang="0">
                  <a:pos x="T6" y="T7"/>
                </a:cxn>
                <a:cxn ang="0">
                  <a:pos x="T8" y="T9"/>
                </a:cxn>
                <a:cxn ang="0">
                  <a:pos x="T10" y="T11"/>
                </a:cxn>
              </a:cxnLst>
              <a:rect l="0" t="0" r="r" b="b"/>
              <a:pathLst>
                <a:path w="10" h="10">
                  <a:moveTo>
                    <a:pt x="10" y="0"/>
                  </a:moveTo>
                  <a:lnTo>
                    <a:pt x="10" y="5"/>
                  </a:lnTo>
                  <a:lnTo>
                    <a:pt x="8" y="7"/>
                  </a:lnTo>
                  <a:lnTo>
                    <a:pt x="7" y="9"/>
                  </a:lnTo>
                  <a:lnTo>
                    <a:pt x="3" y="10"/>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0" name="Freeform 1082"/>
            <p:cNvSpPr>
              <a:spLocks/>
            </p:cNvSpPr>
            <p:nvPr userDrawn="1"/>
          </p:nvSpPr>
          <p:spPr bwMode="gray">
            <a:xfrm>
              <a:off x="4895" y="3770"/>
              <a:ext cx="8" cy="19"/>
            </a:xfrm>
            <a:custGeom>
              <a:avLst/>
              <a:gdLst>
                <a:gd name="T0" fmla="*/ 0 w 8"/>
                <a:gd name="T1" fmla="*/ 19 h 19"/>
                <a:gd name="T2" fmla="*/ 3 w 8"/>
                <a:gd name="T3" fmla="*/ 16 h 19"/>
                <a:gd name="T4" fmla="*/ 7 w 8"/>
                <a:gd name="T5" fmla="*/ 11 h 19"/>
                <a:gd name="T6" fmla="*/ 8 w 8"/>
                <a:gd name="T7" fmla="*/ 5 h 19"/>
                <a:gd name="T8" fmla="*/ 8 w 8"/>
                <a:gd name="T9" fmla="*/ 0 h 19"/>
              </a:gdLst>
              <a:ahLst/>
              <a:cxnLst>
                <a:cxn ang="0">
                  <a:pos x="T0" y="T1"/>
                </a:cxn>
                <a:cxn ang="0">
                  <a:pos x="T2" y="T3"/>
                </a:cxn>
                <a:cxn ang="0">
                  <a:pos x="T4" y="T5"/>
                </a:cxn>
                <a:cxn ang="0">
                  <a:pos x="T6" y="T7"/>
                </a:cxn>
                <a:cxn ang="0">
                  <a:pos x="T8" y="T9"/>
                </a:cxn>
              </a:cxnLst>
              <a:rect l="0" t="0" r="r" b="b"/>
              <a:pathLst>
                <a:path w="8" h="19">
                  <a:moveTo>
                    <a:pt x="0" y="19"/>
                  </a:moveTo>
                  <a:lnTo>
                    <a:pt x="3" y="16"/>
                  </a:lnTo>
                  <a:lnTo>
                    <a:pt x="7" y="11"/>
                  </a:lnTo>
                  <a:lnTo>
                    <a:pt x="8" y="5"/>
                  </a:lnTo>
                  <a:lnTo>
                    <a:pt x="8"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1" name="Freeform 1083"/>
            <p:cNvSpPr>
              <a:spLocks/>
            </p:cNvSpPr>
            <p:nvPr userDrawn="1"/>
          </p:nvSpPr>
          <p:spPr bwMode="gray">
            <a:xfrm>
              <a:off x="4290" y="3457"/>
              <a:ext cx="10" cy="9"/>
            </a:xfrm>
            <a:custGeom>
              <a:avLst/>
              <a:gdLst>
                <a:gd name="T0" fmla="*/ 0 w 10"/>
                <a:gd name="T1" fmla="*/ 9 h 9"/>
                <a:gd name="T2" fmla="*/ 3 w 10"/>
                <a:gd name="T3" fmla="*/ 9 h 9"/>
                <a:gd name="T4" fmla="*/ 7 w 10"/>
                <a:gd name="T5" fmla="*/ 9 h 9"/>
                <a:gd name="T6" fmla="*/ 8 w 10"/>
                <a:gd name="T7" fmla="*/ 7 h 9"/>
                <a:gd name="T8" fmla="*/ 10 w 10"/>
                <a:gd name="T9" fmla="*/ 3 h 9"/>
                <a:gd name="T10" fmla="*/ 10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0" y="9"/>
                  </a:moveTo>
                  <a:lnTo>
                    <a:pt x="3" y="9"/>
                  </a:lnTo>
                  <a:lnTo>
                    <a:pt x="7" y="9"/>
                  </a:lnTo>
                  <a:lnTo>
                    <a:pt x="8" y="7"/>
                  </a:lnTo>
                  <a:lnTo>
                    <a:pt x="10" y="3"/>
                  </a:lnTo>
                  <a:lnTo>
                    <a:pt x="1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2" name="Line 1084"/>
            <p:cNvSpPr>
              <a:spLocks noChangeShapeType="1"/>
            </p:cNvSpPr>
            <p:nvPr userDrawn="1"/>
          </p:nvSpPr>
          <p:spPr bwMode="gray">
            <a:xfrm flipH="1" flipV="1">
              <a:off x="4267" y="3310"/>
              <a:ext cx="26" cy="1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3" name="Line 1085"/>
            <p:cNvSpPr>
              <a:spLocks noChangeShapeType="1"/>
            </p:cNvSpPr>
            <p:nvPr userDrawn="1"/>
          </p:nvSpPr>
          <p:spPr bwMode="gray">
            <a:xfrm flipH="1" flipV="1">
              <a:off x="4262" y="3310"/>
              <a:ext cx="31" cy="1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4" name="Freeform 1086"/>
            <p:cNvSpPr>
              <a:spLocks/>
            </p:cNvSpPr>
            <p:nvPr userDrawn="1"/>
          </p:nvSpPr>
          <p:spPr bwMode="gray">
            <a:xfrm>
              <a:off x="4262" y="3308"/>
              <a:ext cx="8" cy="11"/>
            </a:xfrm>
            <a:custGeom>
              <a:avLst/>
              <a:gdLst>
                <a:gd name="T0" fmla="*/ 0 w 8"/>
                <a:gd name="T1" fmla="*/ 2 h 11"/>
                <a:gd name="T2" fmla="*/ 3 w 8"/>
                <a:gd name="T3" fmla="*/ 0 h 11"/>
                <a:gd name="T4" fmla="*/ 5 w 8"/>
                <a:gd name="T5" fmla="*/ 2 h 11"/>
                <a:gd name="T6" fmla="*/ 7 w 8"/>
                <a:gd name="T7" fmla="*/ 4 h 11"/>
                <a:gd name="T8" fmla="*/ 8 w 8"/>
                <a:gd name="T9" fmla="*/ 7 h 11"/>
                <a:gd name="T10" fmla="*/ 8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0" y="2"/>
                  </a:moveTo>
                  <a:lnTo>
                    <a:pt x="3" y="0"/>
                  </a:lnTo>
                  <a:lnTo>
                    <a:pt x="5" y="2"/>
                  </a:lnTo>
                  <a:lnTo>
                    <a:pt x="7" y="4"/>
                  </a:lnTo>
                  <a:lnTo>
                    <a:pt x="8" y="7"/>
                  </a:lnTo>
                  <a:lnTo>
                    <a:pt x="8" y="1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5" name="Line 1087"/>
            <p:cNvSpPr>
              <a:spLocks noChangeShapeType="1"/>
            </p:cNvSpPr>
            <p:nvPr userDrawn="1"/>
          </p:nvSpPr>
          <p:spPr bwMode="gray">
            <a:xfrm>
              <a:off x="4270" y="3319"/>
              <a:ext cx="23" cy="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6" name="Freeform 1088"/>
            <p:cNvSpPr>
              <a:spLocks/>
            </p:cNvSpPr>
            <p:nvPr userDrawn="1"/>
          </p:nvSpPr>
          <p:spPr bwMode="gray">
            <a:xfrm>
              <a:off x="4169" y="3352"/>
              <a:ext cx="10" cy="9"/>
            </a:xfrm>
            <a:custGeom>
              <a:avLst/>
              <a:gdLst>
                <a:gd name="T0" fmla="*/ 10 w 10"/>
                <a:gd name="T1" fmla="*/ 0 h 9"/>
                <a:gd name="T2" fmla="*/ 7 w 10"/>
                <a:gd name="T3" fmla="*/ 0 h 9"/>
                <a:gd name="T4" fmla="*/ 5 w 10"/>
                <a:gd name="T5" fmla="*/ 0 h 9"/>
                <a:gd name="T6" fmla="*/ 3 w 10"/>
                <a:gd name="T7" fmla="*/ 2 h 9"/>
                <a:gd name="T8" fmla="*/ 0 w 10"/>
                <a:gd name="T9" fmla="*/ 5 h 9"/>
                <a:gd name="T10" fmla="*/ 0 w 10"/>
                <a:gd name="T11" fmla="*/ 9 h 9"/>
              </a:gdLst>
              <a:ahLst/>
              <a:cxnLst>
                <a:cxn ang="0">
                  <a:pos x="T0" y="T1"/>
                </a:cxn>
                <a:cxn ang="0">
                  <a:pos x="T2" y="T3"/>
                </a:cxn>
                <a:cxn ang="0">
                  <a:pos x="T4" y="T5"/>
                </a:cxn>
                <a:cxn ang="0">
                  <a:pos x="T6" y="T7"/>
                </a:cxn>
                <a:cxn ang="0">
                  <a:pos x="T8" y="T9"/>
                </a:cxn>
                <a:cxn ang="0">
                  <a:pos x="T10" y="T11"/>
                </a:cxn>
              </a:cxnLst>
              <a:rect l="0" t="0" r="r" b="b"/>
              <a:pathLst>
                <a:path w="10" h="9">
                  <a:moveTo>
                    <a:pt x="10" y="0"/>
                  </a:moveTo>
                  <a:lnTo>
                    <a:pt x="7" y="0"/>
                  </a:lnTo>
                  <a:lnTo>
                    <a:pt x="5" y="0"/>
                  </a:lnTo>
                  <a:lnTo>
                    <a:pt x="3" y="2"/>
                  </a:lnTo>
                  <a:lnTo>
                    <a:pt x="0" y="5"/>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7" name="Line 1089"/>
            <p:cNvSpPr>
              <a:spLocks noChangeShapeType="1"/>
            </p:cNvSpPr>
            <p:nvPr userDrawn="1"/>
          </p:nvSpPr>
          <p:spPr bwMode="gray">
            <a:xfrm flipH="1">
              <a:off x="4088" y="3312"/>
              <a:ext cx="165"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8" name="Line 1090"/>
            <p:cNvSpPr>
              <a:spLocks noChangeShapeType="1"/>
            </p:cNvSpPr>
            <p:nvPr userDrawn="1"/>
          </p:nvSpPr>
          <p:spPr bwMode="gray">
            <a:xfrm flipH="1">
              <a:off x="4095" y="3310"/>
              <a:ext cx="167" cy="8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9" name="Freeform 1091"/>
            <p:cNvSpPr>
              <a:spLocks/>
            </p:cNvSpPr>
            <p:nvPr userDrawn="1"/>
          </p:nvSpPr>
          <p:spPr bwMode="gray">
            <a:xfrm>
              <a:off x="4087" y="3394"/>
              <a:ext cx="8" cy="10"/>
            </a:xfrm>
            <a:custGeom>
              <a:avLst/>
              <a:gdLst>
                <a:gd name="T0" fmla="*/ 8 w 8"/>
                <a:gd name="T1" fmla="*/ 2 h 10"/>
                <a:gd name="T2" fmla="*/ 5 w 8"/>
                <a:gd name="T3" fmla="*/ 0 h 10"/>
                <a:gd name="T4" fmla="*/ 3 w 8"/>
                <a:gd name="T5" fmla="*/ 2 h 10"/>
                <a:gd name="T6" fmla="*/ 0 w 8"/>
                <a:gd name="T7" fmla="*/ 4 h 10"/>
                <a:gd name="T8" fmla="*/ 0 w 8"/>
                <a:gd name="T9" fmla="*/ 7 h 10"/>
                <a:gd name="T10" fmla="*/ 0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8" y="2"/>
                  </a:moveTo>
                  <a:lnTo>
                    <a:pt x="5" y="0"/>
                  </a:lnTo>
                  <a:lnTo>
                    <a:pt x="3" y="2"/>
                  </a:lnTo>
                  <a:lnTo>
                    <a:pt x="0" y="4"/>
                  </a:lnTo>
                  <a:lnTo>
                    <a:pt x="0" y="7"/>
                  </a:lnTo>
                  <a:lnTo>
                    <a:pt x="0" y="1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80" name="Line 1092"/>
            <p:cNvSpPr>
              <a:spLocks noChangeShapeType="1"/>
            </p:cNvSpPr>
            <p:nvPr userDrawn="1"/>
          </p:nvSpPr>
          <p:spPr bwMode="gray">
            <a:xfrm flipV="1">
              <a:off x="4087" y="3319"/>
              <a:ext cx="164" cy="8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1" name="Freeform 1093"/>
            <p:cNvSpPr>
              <a:spLocks/>
            </p:cNvSpPr>
            <p:nvPr userDrawn="1"/>
          </p:nvSpPr>
          <p:spPr bwMode="gray">
            <a:xfrm>
              <a:off x="4251" y="3310"/>
              <a:ext cx="11" cy="9"/>
            </a:xfrm>
            <a:custGeom>
              <a:avLst/>
              <a:gdLst>
                <a:gd name="T0" fmla="*/ 11 w 11"/>
                <a:gd name="T1" fmla="*/ 0 h 9"/>
                <a:gd name="T2" fmla="*/ 5 w 11"/>
                <a:gd name="T3" fmla="*/ 0 h 9"/>
                <a:gd name="T4" fmla="*/ 4 w 11"/>
                <a:gd name="T5" fmla="*/ 0 h 9"/>
                <a:gd name="T6" fmla="*/ 2 w 11"/>
                <a:gd name="T7" fmla="*/ 2 h 9"/>
                <a:gd name="T8" fmla="*/ 0 w 11"/>
                <a:gd name="T9" fmla="*/ 5 h 9"/>
                <a:gd name="T10" fmla="*/ 0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11" y="0"/>
                  </a:moveTo>
                  <a:lnTo>
                    <a:pt x="5" y="0"/>
                  </a:lnTo>
                  <a:lnTo>
                    <a:pt x="4" y="0"/>
                  </a:lnTo>
                  <a:lnTo>
                    <a:pt x="2" y="2"/>
                  </a:lnTo>
                  <a:lnTo>
                    <a:pt x="0" y="5"/>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82" name="Freeform 1094"/>
            <p:cNvSpPr>
              <a:spLocks/>
            </p:cNvSpPr>
            <p:nvPr userDrawn="1"/>
          </p:nvSpPr>
          <p:spPr bwMode="gray">
            <a:xfrm>
              <a:off x="4209" y="3439"/>
              <a:ext cx="9" cy="18"/>
            </a:xfrm>
            <a:custGeom>
              <a:avLst/>
              <a:gdLst>
                <a:gd name="T0" fmla="*/ 9 w 9"/>
                <a:gd name="T1" fmla="*/ 0 h 18"/>
                <a:gd name="T2" fmla="*/ 4 w 9"/>
                <a:gd name="T3" fmla="*/ 4 h 18"/>
                <a:gd name="T4" fmla="*/ 2 w 9"/>
                <a:gd name="T5" fmla="*/ 7 h 18"/>
                <a:gd name="T6" fmla="*/ 0 w 9"/>
                <a:gd name="T7" fmla="*/ 13 h 18"/>
                <a:gd name="T8" fmla="*/ 0 w 9"/>
                <a:gd name="T9" fmla="*/ 18 h 18"/>
              </a:gdLst>
              <a:ahLst/>
              <a:cxnLst>
                <a:cxn ang="0">
                  <a:pos x="T0" y="T1"/>
                </a:cxn>
                <a:cxn ang="0">
                  <a:pos x="T2" y="T3"/>
                </a:cxn>
                <a:cxn ang="0">
                  <a:pos x="T4" y="T5"/>
                </a:cxn>
                <a:cxn ang="0">
                  <a:pos x="T6" y="T7"/>
                </a:cxn>
                <a:cxn ang="0">
                  <a:pos x="T8" y="T9"/>
                </a:cxn>
              </a:cxnLst>
              <a:rect l="0" t="0" r="r" b="b"/>
              <a:pathLst>
                <a:path w="9" h="18">
                  <a:moveTo>
                    <a:pt x="9" y="0"/>
                  </a:moveTo>
                  <a:lnTo>
                    <a:pt x="4" y="4"/>
                  </a:lnTo>
                  <a:lnTo>
                    <a:pt x="2" y="7"/>
                  </a:lnTo>
                  <a:lnTo>
                    <a:pt x="0" y="13"/>
                  </a:lnTo>
                  <a:lnTo>
                    <a:pt x="0" y="1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83" name="Line 1095"/>
            <p:cNvSpPr>
              <a:spLocks noChangeShapeType="1"/>
            </p:cNvSpPr>
            <p:nvPr userDrawn="1"/>
          </p:nvSpPr>
          <p:spPr bwMode="gray">
            <a:xfrm>
              <a:off x="4090" y="3403"/>
              <a:ext cx="198" cy="7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4" name="Line 1096"/>
            <p:cNvSpPr>
              <a:spLocks noChangeShapeType="1"/>
            </p:cNvSpPr>
            <p:nvPr userDrawn="1"/>
          </p:nvSpPr>
          <p:spPr bwMode="gray">
            <a:xfrm>
              <a:off x="4095" y="3396"/>
              <a:ext cx="195" cy="7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5" name="Freeform 1097"/>
            <p:cNvSpPr>
              <a:spLocks/>
            </p:cNvSpPr>
            <p:nvPr userDrawn="1"/>
          </p:nvSpPr>
          <p:spPr bwMode="gray">
            <a:xfrm>
              <a:off x="4288" y="3466"/>
              <a:ext cx="3" cy="21"/>
            </a:xfrm>
            <a:custGeom>
              <a:avLst/>
              <a:gdLst>
                <a:gd name="T0" fmla="*/ 2 w 3"/>
                <a:gd name="T1" fmla="*/ 0 h 21"/>
                <a:gd name="T2" fmla="*/ 0 w 3"/>
                <a:gd name="T3" fmla="*/ 7 h 21"/>
                <a:gd name="T4" fmla="*/ 0 w 3"/>
                <a:gd name="T5" fmla="*/ 14 h 21"/>
                <a:gd name="T6" fmla="*/ 3 w 3"/>
                <a:gd name="T7" fmla="*/ 21 h 21"/>
              </a:gdLst>
              <a:ahLst/>
              <a:cxnLst>
                <a:cxn ang="0">
                  <a:pos x="T0" y="T1"/>
                </a:cxn>
                <a:cxn ang="0">
                  <a:pos x="T2" y="T3"/>
                </a:cxn>
                <a:cxn ang="0">
                  <a:pos x="T4" y="T5"/>
                </a:cxn>
                <a:cxn ang="0">
                  <a:pos x="T6" y="T7"/>
                </a:cxn>
              </a:cxnLst>
              <a:rect l="0" t="0" r="r" b="b"/>
              <a:pathLst>
                <a:path w="3" h="21">
                  <a:moveTo>
                    <a:pt x="2" y="0"/>
                  </a:moveTo>
                  <a:lnTo>
                    <a:pt x="0" y="7"/>
                  </a:lnTo>
                  <a:lnTo>
                    <a:pt x="0" y="14"/>
                  </a:lnTo>
                  <a:lnTo>
                    <a:pt x="3" y="2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86" name="Line 1098"/>
            <p:cNvSpPr>
              <a:spLocks noChangeShapeType="1"/>
            </p:cNvSpPr>
            <p:nvPr userDrawn="1"/>
          </p:nvSpPr>
          <p:spPr bwMode="gray">
            <a:xfrm flipH="1" flipV="1">
              <a:off x="4087" y="3413"/>
              <a:ext cx="204" cy="7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87" name="Freeform 1099"/>
            <p:cNvSpPr>
              <a:spLocks/>
            </p:cNvSpPr>
            <p:nvPr userDrawn="1"/>
          </p:nvSpPr>
          <p:spPr bwMode="gray">
            <a:xfrm>
              <a:off x="4087" y="3396"/>
              <a:ext cx="8" cy="17"/>
            </a:xfrm>
            <a:custGeom>
              <a:avLst/>
              <a:gdLst>
                <a:gd name="T0" fmla="*/ 0 w 8"/>
                <a:gd name="T1" fmla="*/ 17 h 17"/>
                <a:gd name="T2" fmla="*/ 1 w 8"/>
                <a:gd name="T3" fmla="*/ 12 h 17"/>
                <a:gd name="T4" fmla="*/ 3 w 8"/>
                <a:gd name="T5" fmla="*/ 7 h 17"/>
                <a:gd name="T6" fmla="*/ 5 w 8"/>
                <a:gd name="T7" fmla="*/ 3 h 17"/>
                <a:gd name="T8" fmla="*/ 8 w 8"/>
                <a:gd name="T9" fmla="*/ 0 h 17"/>
              </a:gdLst>
              <a:ahLst/>
              <a:cxnLst>
                <a:cxn ang="0">
                  <a:pos x="T0" y="T1"/>
                </a:cxn>
                <a:cxn ang="0">
                  <a:pos x="T2" y="T3"/>
                </a:cxn>
                <a:cxn ang="0">
                  <a:pos x="T4" y="T5"/>
                </a:cxn>
                <a:cxn ang="0">
                  <a:pos x="T6" y="T7"/>
                </a:cxn>
                <a:cxn ang="0">
                  <a:pos x="T8" y="T9"/>
                </a:cxn>
              </a:cxnLst>
              <a:rect l="0" t="0" r="r" b="b"/>
              <a:pathLst>
                <a:path w="8" h="17">
                  <a:moveTo>
                    <a:pt x="0" y="17"/>
                  </a:moveTo>
                  <a:lnTo>
                    <a:pt x="1" y="12"/>
                  </a:lnTo>
                  <a:lnTo>
                    <a:pt x="3" y="7"/>
                  </a:lnTo>
                  <a:lnTo>
                    <a:pt x="5" y="3"/>
                  </a:lnTo>
                  <a:lnTo>
                    <a:pt x="8"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88" name="Freeform 1100"/>
            <p:cNvSpPr>
              <a:spLocks/>
            </p:cNvSpPr>
            <p:nvPr userDrawn="1"/>
          </p:nvSpPr>
          <p:spPr bwMode="gray">
            <a:xfrm>
              <a:off x="4603" y="3490"/>
              <a:ext cx="10" cy="18"/>
            </a:xfrm>
            <a:custGeom>
              <a:avLst/>
              <a:gdLst>
                <a:gd name="T0" fmla="*/ 10 w 10"/>
                <a:gd name="T1" fmla="*/ 18 h 18"/>
                <a:gd name="T2" fmla="*/ 7 w 10"/>
                <a:gd name="T3" fmla="*/ 14 h 18"/>
                <a:gd name="T4" fmla="*/ 3 w 10"/>
                <a:gd name="T5" fmla="*/ 11 h 18"/>
                <a:gd name="T6" fmla="*/ 0 w 10"/>
                <a:gd name="T7" fmla="*/ 5 h 18"/>
                <a:gd name="T8" fmla="*/ 0 w 10"/>
                <a:gd name="T9" fmla="*/ 0 h 18"/>
              </a:gdLst>
              <a:ahLst/>
              <a:cxnLst>
                <a:cxn ang="0">
                  <a:pos x="T0" y="T1"/>
                </a:cxn>
                <a:cxn ang="0">
                  <a:pos x="T2" y="T3"/>
                </a:cxn>
                <a:cxn ang="0">
                  <a:pos x="T4" y="T5"/>
                </a:cxn>
                <a:cxn ang="0">
                  <a:pos x="T6" y="T7"/>
                </a:cxn>
                <a:cxn ang="0">
                  <a:pos x="T8" y="T9"/>
                </a:cxn>
              </a:cxnLst>
              <a:rect l="0" t="0" r="r" b="b"/>
              <a:pathLst>
                <a:path w="10" h="18">
                  <a:moveTo>
                    <a:pt x="10" y="18"/>
                  </a:moveTo>
                  <a:lnTo>
                    <a:pt x="7" y="14"/>
                  </a:lnTo>
                  <a:lnTo>
                    <a:pt x="3" y="11"/>
                  </a:lnTo>
                  <a:lnTo>
                    <a:pt x="0"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89" name="Line 1101"/>
            <p:cNvSpPr>
              <a:spLocks noChangeShapeType="1"/>
            </p:cNvSpPr>
            <p:nvPr userDrawn="1"/>
          </p:nvSpPr>
          <p:spPr bwMode="gray">
            <a:xfrm flipH="1">
              <a:off x="4524" y="3455"/>
              <a:ext cx="163" cy="9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0" name="Line 1102"/>
            <p:cNvSpPr>
              <a:spLocks noChangeShapeType="1"/>
            </p:cNvSpPr>
            <p:nvPr userDrawn="1"/>
          </p:nvSpPr>
          <p:spPr bwMode="gray">
            <a:xfrm flipH="1">
              <a:off x="4531" y="3462"/>
              <a:ext cx="163" cy="9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1" name="Freeform 1103"/>
            <p:cNvSpPr>
              <a:spLocks/>
            </p:cNvSpPr>
            <p:nvPr userDrawn="1"/>
          </p:nvSpPr>
          <p:spPr bwMode="gray">
            <a:xfrm>
              <a:off x="4520" y="3536"/>
              <a:ext cx="11" cy="17"/>
            </a:xfrm>
            <a:custGeom>
              <a:avLst/>
              <a:gdLst>
                <a:gd name="T0" fmla="*/ 11 w 11"/>
                <a:gd name="T1" fmla="*/ 17 h 17"/>
                <a:gd name="T2" fmla="*/ 7 w 11"/>
                <a:gd name="T3" fmla="*/ 14 h 17"/>
                <a:gd name="T4" fmla="*/ 4 w 11"/>
                <a:gd name="T5" fmla="*/ 10 h 17"/>
                <a:gd name="T6" fmla="*/ 0 w 11"/>
                <a:gd name="T7" fmla="*/ 5 h 17"/>
                <a:gd name="T8" fmla="*/ 0 w 11"/>
                <a:gd name="T9" fmla="*/ 0 h 17"/>
              </a:gdLst>
              <a:ahLst/>
              <a:cxnLst>
                <a:cxn ang="0">
                  <a:pos x="T0" y="T1"/>
                </a:cxn>
                <a:cxn ang="0">
                  <a:pos x="T2" y="T3"/>
                </a:cxn>
                <a:cxn ang="0">
                  <a:pos x="T4" y="T5"/>
                </a:cxn>
                <a:cxn ang="0">
                  <a:pos x="T6" y="T7"/>
                </a:cxn>
                <a:cxn ang="0">
                  <a:pos x="T8" y="T9"/>
                </a:cxn>
              </a:cxnLst>
              <a:rect l="0" t="0" r="r" b="b"/>
              <a:pathLst>
                <a:path w="11" h="17">
                  <a:moveTo>
                    <a:pt x="11" y="17"/>
                  </a:moveTo>
                  <a:lnTo>
                    <a:pt x="7" y="14"/>
                  </a:lnTo>
                  <a:lnTo>
                    <a:pt x="4" y="10"/>
                  </a:lnTo>
                  <a:lnTo>
                    <a:pt x="0"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92" name="Line 1104"/>
            <p:cNvSpPr>
              <a:spLocks noChangeShapeType="1"/>
            </p:cNvSpPr>
            <p:nvPr userDrawn="1"/>
          </p:nvSpPr>
          <p:spPr bwMode="gray">
            <a:xfrm flipV="1">
              <a:off x="4520" y="3446"/>
              <a:ext cx="163" cy="9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3" name="Freeform 1105"/>
            <p:cNvSpPr>
              <a:spLocks/>
            </p:cNvSpPr>
            <p:nvPr userDrawn="1"/>
          </p:nvSpPr>
          <p:spPr bwMode="gray">
            <a:xfrm>
              <a:off x="4683" y="3446"/>
              <a:ext cx="11" cy="16"/>
            </a:xfrm>
            <a:custGeom>
              <a:avLst/>
              <a:gdLst>
                <a:gd name="T0" fmla="*/ 11 w 11"/>
                <a:gd name="T1" fmla="*/ 16 h 16"/>
                <a:gd name="T2" fmla="*/ 7 w 11"/>
                <a:gd name="T3" fmla="*/ 14 h 16"/>
                <a:gd name="T4" fmla="*/ 4 w 11"/>
                <a:gd name="T5" fmla="*/ 9 h 16"/>
                <a:gd name="T6" fmla="*/ 0 w 11"/>
                <a:gd name="T7" fmla="*/ 4 h 16"/>
                <a:gd name="T8" fmla="*/ 0 w 11"/>
                <a:gd name="T9" fmla="*/ 0 h 16"/>
              </a:gdLst>
              <a:ahLst/>
              <a:cxnLst>
                <a:cxn ang="0">
                  <a:pos x="T0" y="T1"/>
                </a:cxn>
                <a:cxn ang="0">
                  <a:pos x="T2" y="T3"/>
                </a:cxn>
                <a:cxn ang="0">
                  <a:pos x="T4" y="T5"/>
                </a:cxn>
                <a:cxn ang="0">
                  <a:pos x="T6" y="T7"/>
                </a:cxn>
                <a:cxn ang="0">
                  <a:pos x="T8" y="T9"/>
                </a:cxn>
              </a:cxnLst>
              <a:rect l="0" t="0" r="r" b="b"/>
              <a:pathLst>
                <a:path w="11" h="16">
                  <a:moveTo>
                    <a:pt x="11" y="16"/>
                  </a:moveTo>
                  <a:lnTo>
                    <a:pt x="7" y="14"/>
                  </a:lnTo>
                  <a:lnTo>
                    <a:pt x="4" y="9"/>
                  </a:lnTo>
                  <a:lnTo>
                    <a:pt x="0"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94" name="Freeform 1106"/>
            <p:cNvSpPr>
              <a:spLocks/>
            </p:cNvSpPr>
            <p:nvPr userDrawn="1"/>
          </p:nvSpPr>
          <p:spPr bwMode="gray">
            <a:xfrm>
              <a:off x="4597" y="3579"/>
              <a:ext cx="9" cy="18"/>
            </a:xfrm>
            <a:custGeom>
              <a:avLst/>
              <a:gdLst>
                <a:gd name="T0" fmla="*/ 9 w 9"/>
                <a:gd name="T1" fmla="*/ 0 h 18"/>
                <a:gd name="T2" fmla="*/ 6 w 9"/>
                <a:gd name="T3" fmla="*/ 4 h 18"/>
                <a:gd name="T4" fmla="*/ 2 w 9"/>
                <a:gd name="T5" fmla="*/ 7 h 18"/>
                <a:gd name="T6" fmla="*/ 0 w 9"/>
                <a:gd name="T7" fmla="*/ 13 h 18"/>
                <a:gd name="T8" fmla="*/ 0 w 9"/>
                <a:gd name="T9" fmla="*/ 18 h 18"/>
              </a:gdLst>
              <a:ahLst/>
              <a:cxnLst>
                <a:cxn ang="0">
                  <a:pos x="T0" y="T1"/>
                </a:cxn>
                <a:cxn ang="0">
                  <a:pos x="T2" y="T3"/>
                </a:cxn>
                <a:cxn ang="0">
                  <a:pos x="T4" y="T5"/>
                </a:cxn>
                <a:cxn ang="0">
                  <a:pos x="T6" y="T7"/>
                </a:cxn>
                <a:cxn ang="0">
                  <a:pos x="T8" y="T9"/>
                </a:cxn>
              </a:cxnLst>
              <a:rect l="0" t="0" r="r" b="b"/>
              <a:pathLst>
                <a:path w="9" h="18">
                  <a:moveTo>
                    <a:pt x="9" y="0"/>
                  </a:moveTo>
                  <a:lnTo>
                    <a:pt x="6" y="4"/>
                  </a:lnTo>
                  <a:lnTo>
                    <a:pt x="2" y="7"/>
                  </a:lnTo>
                  <a:lnTo>
                    <a:pt x="0" y="13"/>
                  </a:lnTo>
                  <a:lnTo>
                    <a:pt x="0" y="1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95" name="Line 1107"/>
            <p:cNvSpPr>
              <a:spLocks noChangeShapeType="1"/>
            </p:cNvSpPr>
            <p:nvPr userDrawn="1"/>
          </p:nvSpPr>
          <p:spPr bwMode="gray">
            <a:xfrm>
              <a:off x="4519" y="3558"/>
              <a:ext cx="210" cy="7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6" name="Line 1108"/>
            <p:cNvSpPr>
              <a:spLocks noChangeShapeType="1"/>
            </p:cNvSpPr>
            <p:nvPr userDrawn="1"/>
          </p:nvSpPr>
          <p:spPr bwMode="gray">
            <a:xfrm>
              <a:off x="4531" y="3553"/>
              <a:ext cx="205" cy="7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7" name="Freeform 1109"/>
            <p:cNvSpPr>
              <a:spLocks/>
            </p:cNvSpPr>
            <p:nvPr userDrawn="1"/>
          </p:nvSpPr>
          <p:spPr bwMode="gray">
            <a:xfrm>
              <a:off x="4727" y="3627"/>
              <a:ext cx="9" cy="17"/>
            </a:xfrm>
            <a:custGeom>
              <a:avLst/>
              <a:gdLst>
                <a:gd name="T0" fmla="*/ 9 w 9"/>
                <a:gd name="T1" fmla="*/ 0 h 17"/>
                <a:gd name="T2" fmla="*/ 5 w 9"/>
                <a:gd name="T3" fmla="*/ 3 h 17"/>
                <a:gd name="T4" fmla="*/ 2 w 9"/>
                <a:gd name="T5" fmla="*/ 7 h 17"/>
                <a:gd name="T6" fmla="*/ 0 w 9"/>
                <a:gd name="T7" fmla="*/ 12 h 17"/>
                <a:gd name="T8" fmla="*/ 0 w 9"/>
                <a:gd name="T9" fmla="*/ 17 h 17"/>
              </a:gdLst>
              <a:ahLst/>
              <a:cxnLst>
                <a:cxn ang="0">
                  <a:pos x="T0" y="T1"/>
                </a:cxn>
                <a:cxn ang="0">
                  <a:pos x="T2" y="T3"/>
                </a:cxn>
                <a:cxn ang="0">
                  <a:pos x="T4" y="T5"/>
                </a:cxn>
                <a:cxn ang="0">
                  <a:pos x="T6" y="T7"/>
                </a:cxn>
                <a:cxn ang="0">
                  <a:pos x="T8" y="T9"/>
                </a:cxn>
              </a:cxnLst>
              <a:rect l="0" t="0" r="r" b="b"/>
              <a:pathLst>
                <a:path w="9" h="17">
                  <a:moveTo>
                    <a:pt x="9" y="0"/>
                  </a:moveTo>
                  <a:lnTo>
                    <a:pt x="5" y="3"/>
                  </a:lnTo>
                  <a:lnTo>
                    <a:pt x="2" y="7"/>
                  </a:lnTo>
                  <a:lnTo>
                    <a:pt x="0" y="12"/>
                  </a:lnTo>
                  <a:lnTo>
                    <a:pt x="0"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98" name="Line 1110"/>
            <p:cNvSpPr>
              <a:spLocks noChangeShapeType="1"/>
            </p:cNvSpPr>
            <p:nvPr userDrawn="1"/>
          </p:nvSpPr>
          <p:spPr bwMode="gray">
            <a:xfrm flipH="1" flipV="1">
              <a:off x="4512" y="3567"/>
              <a:ext cx="215" cy="7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99" name="Freeform 1111"/>
            <p:cNvSpPr>
              <a:spLocks/>
            </p:cNvSpPr>
            <p:nvPr userDrawn="1"/>
          </p:nvSpPr>
          <p:spPr bwMode="gray">
            <a:xfrm>
              <a:off x="4512" y="3553"/>
              <a:ext cx="19" cy="14"/>
            </a:xfrm>
            <a:custGeom>
              <a:avLst/>
              <a:gdLst>
                <a:gd name="T0" fmla="*/ 19 w 19"/>
                <a:gd name="T1" fmla="*/ 0 h 14"/>
                <a:gd name="T2" fmla="*/ 14 w 19"/>
                <a:gd name="T3" fmla="*/ 2 h 14"/>
                <a:gd name="T4" fmla="*/ 8 w 19"/>
                <a:gd name="T5" fmla="*/ 4 h 14"/>
                <a:gd name="T6" fmla="*/ 3 w 19"/>
                <a:gd name="T7" fmla="*/ 9 h 14"/>
                <a:gd name="T8" fmla="*/ 0 w 19"/>
                <a:gd name="T9" fmla="*/ 14 h 14"/>
              </a:gdLst>
              <a:ahLst/>
              <a:cxnLst>
                <a:cxn ang="0">
                  <a:pos x="T0" y="T1"/>
                </a:cxn>
                <a:cxn ang="0">
                  <a:pos x="T2" y="T3"/>
                </a:cxn>
                <a:cxn ang="0">
                  <a:pos x="T4" y="T5"/>
                </a:cxn>
                <a:cxn ang="0">
                  <a:pos x="T6" y="T7"/>
                </a:cxn>
                <a:cxn ang="0">
                  <a:pos x="T8" y="T9"/>
                </a:cxn>
              </a:cxnLst>
              <a:rect l="0" t="0" r="r" b="b"/>
              <a:pathLst>
                <a:path w="19" h="14">
                  <a:moveTo>
                    <a:pt x="19" y="0"/>
                  </a:moveTo>
                  <a:lnTo>
                    <a:pt x="14" y="2"/>
                  </a:lnTo>
                  <a:lnTo>
                    <a:pt x="8" y="4"/>
                  </a:lnTo>
                  <a:lnTo>
                    <a:pt x="3" y="9"/>
                  </a:lnTo>
                  <a:lnTo>
                    <a:pt x="0" y="14"/>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00" name="Freeform 1112"/>
            <p:cNvSpPr>
              <a:spLocks/>
            </p:cNvSpPr>
            <p:nvPr userDrawn="1"/>
          </p:nvSpPr>
          <p:spPr bwMode="gray">
            <a:xfrm>
              <a:off x="4816" y="3579"/>
              <a:ext cx="12" cy="18"/>
            </a:xfrm>
            <a:custGeom>
              <a:avLst/>
              <a:gdLst>
                <a:gd name="T0" fmla="*/ 0 w 12"/>
                <a:gd name="T1" fmla="*/ 0 h 18"/>
                <a:gd name="T2" fmla="*/ 5 w 12"/>
                <a:gd name="T3" fmla="*/ 2 h 18"/>
                <a:gd name="T4" fmla="*/ 9 w 12"/>
                <a:gd name="T5" fmla="*/ 7 h 18"/>
                <a:gd name="T6" fmla="*/ 11 w 12"/>
                <a:gd name="T7" fmla="*/ 13 h 18"/>
                <a:gd name="T8" fmla="*/ 12 w 12"/>
                <a:gd name="T9" fmla="*/ 18 h 18"/>
              </a:gdLst>
              <a:ahLst/>
              <a:cxnLst>
                <a:cxn ang="0">
                  <a:pos x="T0" y="T1"/>
                </a:cxn>
                <a:cxn ang="0">
                  <a:pos x="T2" y="T3"/>
                </a:cxn>
                <a:cxn ang="0">
                  <a:pos x="T4" y="T5"/>
                </a:cxn>
                <a:cxn ang="0">
                  <a:pos x="T6" y="T7"/>
                </a:cxn>
                <a:cxn ang="0">
                  <a:pos x="T8" y="T9"/>
                </a:cxn>
              </a:cxnLst>
              <a:rect l="0" t="0" r="r" b="b"/>
              <a:pathLst>
                <a:path w="12" h="18">
                  <a:moveTo>
                    <a:pt x="0" y="0"/>
                  </a:moveTo>
                  <a:lnTo>
                    <a:pt x="5" y="2"/>
                  </a:lnTo>
                  <a:lnTo>
                    <a:pt x="9" y="7"/>
                  </a:lnTo>
                  <a:lnTo>
                    <a:pt x="11" y="13"/>
                  </a:lnTo>
                  <a:lnTo>
                    <a:pt x="12" y="1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01" name="Line 1113"/>
            <p:cNvSpPr>
              <a:spLocks noChangeShapeType="1"/>
            </p:cNvSpPr>
            <p:nvPr userDrawn="1"/>
          </p:nvSpPr>
          <p:spPr bwMode="gray">
            <a:xfrm flipV="1">
              <a:off x="4744" y="3541"/>
              <a:ext cx="161" cy="9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2" name="Line 1114"/>
            <p:cNvSpPr>
              <a:spLocks noChangeShapeType="1"/>
            </p:cNvSpPr>
            <p:nvPr userDrawn="1"/>
          </p:nvSpPr>
          <p:spPr bwMode="gray">
            <a:xfrm flipV="1">
              <a:off x="4736" y="3534"/>
              <a:ext cx="160" cy="9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3" name="Freeform 1115"/>
            <p:cNvSpPr>
              <a:spLocks/>
            </p:cNvSpPr>
            <p:nvPr userDrawn="1"/>
          </p:nvSpPr>
          <p:spPr bwMode="gray">
            <a:xfrm>
              <a:off x="4896" y="3534"/>
              <a:ext cx="13" cy="16"/>
            </a:xfrm>
            <a:custGeom>
              <a:avLst/>
              <a:gdLst>
                <a:gd name="T0" fmla="*/ 0 w 13"/>
                <a:gd name="T1" fmla="*/ 0 h 16"/>
                <a:gd name="T2" fmla="*/ 6 w 13"/>
                <a:gd name="T3" fmla="*/ 2 h 16"/>
                <a:gd name="T4" fmla="*/ 9 w 13"/>
                <a:gd name="T5" fmla="*/ 7 h 16"/>
                <a:gd name="T6" fmla="*/ 11 w 13"/>
                <a:gd name="T7" fmla="*/ 10 h 16"/>
                <a:gd name="T8" fmla="*/ 13 w 13"/>
                <a:gd name="T9" fmla="*/ 16 h 16"/>
              </a:gdLst>
              <a:ahLst/>
              <a:cxnLst>
                <a:cxn ang="0">
                  <a:pos x="T0" y="T1"/>
                </a:cxn>
                <a:cxn ang="0">
                  <a:pos x="T2" y="T3"/>
                </a:cxn>
                <a:cxn ang="0">
                  <a:pos x="T4" y="T5"/>
                </a:cxn>
                <a:cxn ang="0">
                  <a:pos x="T6" y="T7"/>
                </a:cxn>
                <a:cxn ang="0">
                  <a:pos x="T8" y="T9"/>
                </a:cxn>
              </a:cxnLst>
              <a:rect l="0" t="0" r="r" b="b"/>
              <a:pathLst>
                <a:path w="13" h="16">
                  <a:moveTo>
                    <a:pt x="0" y="0"/>
                  </a:moveTo>
                  <a:lnTo>
                    <a:pt x="6" y="2"/>
                  </a:lnTo>
                  <a:lnTo>
                    <a:pt x="9" y="7"/>
                  </a:lnTo>
                  <a:lnTo>
                    <a:pt x="11" y="10"/>
                  </a:lnTo>
                  <a:lnTo>
                    <a:pt x="13"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04" name="Line 1116"/>
            <p:cNvSpPr>
              <a:spLocks noChangeShapeType="1"/>
            </p:cNvSpPr>
            <p:nvPr userDrawn="1"/>
          </p:nvSpPr>
          <p:spPr bwMode="gray">
            <a:xfrm flipH="1">
              <a:off x="4746" y="3550"/>
              <a:ext cx="163" cy="9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5" name="Freeform 1117"/>
            <p:cNvSpPr>
              <a:spLocks/>
            </p:cNvSpPr>
            <p:nvPr userDrawn="1"/>
          </p:nvSpPr>
          <p:spPr bwMode="gray">
            <a:xfrm>
              <a:off x="4736" y="3627"/>
              <a:ext cx="10" cy="15"/>
            </a:xfrm>
            <a:custGeom>
              <a:avLst/>
              <a:gdLst>
                <a:gd name="T0" fmla="*/ 10 w 10"/>
                <a:gd name="T1" fmla="*/ 15 h 15"/>
                <a:gd name="T2" fmla="*/ 10 w 10"/>
                <a:gd name="T3" fmla="*/ 10 h 15"/>
                <a:gd name="T4" fmla="*/ 8 w 10"/>
                <a:gd name="T5" fmla="*/ 7 h 15"/>
                <a:gd name="T6" fmla="*/ 5 w 10"/>
                <a:gd name="T7" fmla="*/ 1 h 15"/>
                <a:gd name="T8" fmla="*/ 0 w 10"/>
                <a:gd name="T9" fmla="*/ 0 h 15"/>
              </a:gdLst>
              <a:ahLst/>
              <a:cxnLst>
                <a:cxn ang="0">
                  <a:pos x="T0" y="T1"/>
                </a:cxn>
                <a:cxn ang="0">
                  <a:pos x="T2" y="T3"/>
                </a:cxn>
                <a:cxn ang="0">
                  <a:pos x="T4" y="T5"/>
                </a:cxn>
                <a:cxn ang="0">
                  <a:pos x="T6" y="T7"/>
                </a:cxn>
                <a:cxn ang="0">
                  <a:pos x="T8" y="T9"/>
                </a:cxn>
              </a:cxnLst>
              <a:rect l="0" t="0" r="r" b="b"/>
              <a:pathLst>
                <a:path w="10" h="15">
                  <a:moveTo>
                    <a:pt x="10" y="15"/>
                  </a:moveTo>
                  <a:lnTo>
                    <a:pt x="10" y="10"/>
                  </a:lnTo>
                  <a:lnTo>
                    <a:pt x="8" y="7"/>
                  </a:lnTo>
                  <a:lnTo>
                    <a:pt x="5" y="1"/>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06" name="Freeform 1118"/>
            <p:cNvSpPr>
              <a:spLocks/>
            </p:cNvSpPr>
            <p:nvPr userDrawn="1"/>
          </p:nvSpPr>
          <p:spPr bwMode="gray">
            <a:xfrm>
              <a:off x="4769" y="3487"/>
              <a:ext cx="9" cy="8"/>
            </a:xfrm>
            <a:custGeom>
              <a:avLst/>
              <a:gdLst>
                <a:gd name="T0" fmla="*/ 0 w 9"/>
                <a:gd name="T1" fmla="*/ 1 h 8"/>
                <a:gd name="T2" fmla="*/ 3 w 9"/>
                <a:gd name="T3" fmla="*/ 0 h 8"/>
                <a:gd name="T4" fmla="*/ 5 w 9"/>
                <a:gd name="T5" fmla="*/ 1 h 8"/>
                <a:gd name="T6" fmla="*/ 9 w 9"/>
                <a:gd name="T7" fmla="*/ 5 h 8"/>
                <a:gd name="T8" fmla="*/ 9 w 9"/>
                <a:gd name="T9" fmla="*/ 8 h 8"/>
              </a:gdLst>
              <a:ahLst/>
              <a:cxnLst>
                <a:cxn ang="0">
                  <a:pos x="T0" y="T1"/>
                </a:cxn>
                <a:cxn ang="0">
                  <a:pos x="T2" y="T3"/>
                </a:cxn>
                <a:cxn ang="0">
                  <a:pos x="T4" y="T5"/>
                </a:cxn>
                <a:cxn ang="0">
                  <a:pos x="T6" y="T7"/>
                </a:cxn>
                <a:cxn ang="0">
                  <a:pos x="T8" y="T9"/>
                </a:cxn>
              </a:cxnLst>
              <a:rect l="0" t="0" r="r" b="b"/>
              <a:pathLst>
                <a:path w="9" h="8">
                  <a:moveTo>
                    <a:pt x="0" y="1"/>
                  </a:moveTo>
                  <a:lnTo>
                    <a:pt x="3" y="0"/>
                  </a:lnTo>
                  <a:lnTo>
                    <a:pt x="5" y="1"/>
                  </a:lnTo>
                  <a:lnTo>
                    <a:pt x="9" y="5"/>
                  </a:lnTo>
                  <a:lnTo>
                    <a:pt x="9"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07" name="Line 1119"/>
            <p:cNvSpPr>
              <a:spLocks noChangeShapeType="1"/>
            </p:cNvSpPr>
            <p:nvPr userDrawn="1"/>
          </p:nvSpPr>
          <p:spPr bwMode="gray">
            <a:xfrm flipH="1" flipV="1">
              <a:off x="4695" y="3460"/>
              <a:ext cx="208" cy="7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8" name="Line 1120"/>
            <p:cNvSpPr>
              <a:spLocks noChangeShapeType="1"/>
            </p:cNvSpPr>
            <p:nvPr userDrawn="1"/>
          </p:nvSpPr>
          <p:spPr bwMode="gray">
            <a:xfrm flipH="1" flipV="1">
              <a:off x="4694" y="3462"/>
              <a:ext cx="202" cy="7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09" name="Freeform 1121"/>
            <p:cNvSpPr>
              <a:spLocks/>
            </p:cNvSpPr>
            <p:nvPr userDrawn="1"/>
          </p:nvSpPr>
          <p:spPr bwMode="gray">
            <a:xfrm>
              <a:off x="4692" y="3460"/>
              <a:ext cx="3" cy="6"/>
            </a:xfrm>
            <a:custGeom>
              <a:avLst/>
              <a:gdLst>
                <a:gd name="T0" fmla="*/ 2 w 3"/>
                <a:gd name="T1" fmla="*/ 2 h 6"/>
                <a:gd name="T2" fmla="*/ 2 w 3"/>
                <a:gd name="T3" fmla="*/ 0 h 6"/>
                <a:gd name="T4" fmla="*/ 2 w 3"/>
                <a:gd name="T5" fmla="*/ 0 h 6"/>
                <a:gd name="T6" fmla="*/ 3 w 3"/>
                <a:gd name="T7" fmla="*/ 0 h 6"/>
                <a:gd name="T8" fmla="*/ 3 w 3"/>
                <a:gd name="T9" fmla="*/ 0 h 6"/>
                <a:gd name="T10" fmla="*/ 3 w 3"/>
                <a:gd name="T11" fmla="*/ 2 h 6"/>
                <a:gd name="T12" fmla="*/ 2 w 3"/>
                <a:gd name="T13" fmla="*/ 2 h 6"/>
                <a:gd name="T14" fmla="*/ 2 w 3"/>
                <a:gd name="T15" fmla="*/ 4 h 6"/>
                <a:gd name="T16" fmla="*/ 0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2" y="2"/>
                  </a:moveTo>
                  <a:lnTo>
                    <a:pt x="2" y="0"/>
                  </a:lnTo>
                  <a:lnTo>
                    <a:pt x="2" y="0"/>
                  </a:lnTo>
                  <a:lnTo>
                    <a:pt x="3" y="0"/>
                  </a:lnTo>
                  <a:lnTo>
                    <a:pt x="3" y="0"/>
                  </a:lnTo>
                  <a:lnTo>
                    <a:pt x="3" y="2"/>
                  </a:lnTo>
                  <a:lnTo>
                    <a:pt x="2" y="2"/>
                  </a:lnTo>
                  <a:lnTo>
                    <a:pt x="2" y="4"/>
                  </a:lnTo>
                  <a:lnTo>
                    <a:pt x="0" y="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10" name="Line 1122"/>
            <p:cNvSpPr>
              <a:spLocks noChangeShapeType="1"/>
            </p:cNvSpPr>
            <p:nvPr userDrawn="1"/>
          </p:nvSpPr>
          <p:spPr bwMode="gray">
            <a:xfrm>
              <a:off x="4692" y="3466"/>
              <a:ext cx="213"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1" name="Freeform 1123"/>
            <p:cNvSpPr>
              <a:spLocks/>
            </p:cNvSpPr>
            <p:nvPr userDrawn="1"/>
          </p:nvSpPr>
          <p:spPr bwMode="gray">
            <a:xfrm>
              <a:off x="4896" y="3532"/>
              <a:ext cx="9" cy="9"/>
            </a:xfrm>
            <a:custGeom>
              <a:avLst/>
              <a:gdLst>
                <a:gd name="T0" fmla="*/ 0 w 9"/>
                <a:gd name="T1" fmla="*/ 2 h 9"/>
                <a:gd name="T2" fmla="*/ 4 w 9"/>
                <a:gd name="T3" fmla="*/ 0 h 9"/>
                <a:gd name="T4" fmla="*/ 7 w 9"/>
                <a:gd name="T5" fmla="*/ 0 h 9"/>
                <a:gd name="T6" fmla="*/ 9 w 9"/>
                <a:gd name="T7" fmla="*/ 4 h 9"/>
                <a:gd name="T8" fmla="*/ 9 w 9"/>
                <a:gd name="T9" fmla="*/ 5 h 9"/>
                <a:gd name="T10" fmla="*/ 9 w 9"/>
                <a:gd name="T11" fmla="*/ 9 h 9"/>
              </a:gdLst>
              <a:ahLst/>
              <a:cxnLst>
                <a:cxn ang="0">
                  <a:pos x="T0" y="T1"/>
                </a:cxn>
                <a:cxn ang="0">
                  <a:pos x="T2" y="T3"/>
                </a:cxn>
                <a:cxn ang="0">
                  <a:pos x="T4" y="T5"/>
                </a:cxn>
                <a:cxn ang="0">
                  <a:pos x="T6" y="T7"/>
                </a:cxn>
                <a:cxn ang="0">
                  <a:pos x="T8" y="T9"/>
                </a:cxn>
                <a:cxn ang="0">
                  <a:pos x="T10" y="T11"/>
                </a:cxn>
              </a:cxnLst>
              <a:rect l="0" t="0" r="r" b="b"/>
              <a:pathLst>
                <a:path w="9" h="9">
                  <a:moveTo>
                    <a:pt x="0" y="2"/>
                  </a:moveTo>
                  <a:lnTo>
                    <a:pt x="4" y="0"/>
                  </a:lnTo>
                  <a:lnTo>
                    <a:pt x="7" y="0"/>
                  </a:lnTo>
                  <a:lnTo>
                    <a:pt x="9" y="4"/>
                  </a:lnTo>
                  <a:lnTo>
                    <a:pt x="9" y="5"/>
                  </a:lnTo>
                  <a:lnTo>
                    <a:pt x="9"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12" name="Freeform 1124"/>
            <p:cNvSpPr>
              <a:spLocks/>
            </p:cNvSpPr>
            <p:nvPr userDrawn="1"/>
          </p:nvSpPr>
          <p:spPr bwMode="gray">
            <a:xfrm>
              <a:off x="4907" y="3663"/>
              <a:ext cx="21" cy="2"/>
            </a:xfrm>
            <a:custGeom>
              <a:avLst/>
              <a:gdLst>
                <a:gd name="T0" fmla="*/ 0 w 21"/>
                <a:gd name="T1" fmla="*/ 2 h 2"/>
                <a:gd name="T2" fmla="*/ 5 w 21"/>
                <a:gd name="T3" fmla="*/ 0 h 2"/>
                <a:gd name="T4" fmla="*/ 10 w 21"/>
                <a:gd name="T5" fmla="*/ 0 h 2"/>
                <a:gd name="T6" fmla="*/ 16 w 21"/>
                <a:gd name="T7" fmla="*/ 0 h 2"/>
                <a:gd name="T8" fmla="*/ 21 w 21"/>
                <a:gd name="T9" fmla="*/ 2 h 2"/>
              </a:gdLst>
              <a:ahLst/>
              <a:cxnLst>
                <a:cxn ang="0">
                  <a:pos x="T0" y="T1"/>
                </a:cxn>
                <a:cxn ang="0">
                  <a:pos x="T2" y="T3"/>
                </a:cxn>
                <a:cxn ang="0">
                  <a:pos x="T4" y="T5"/>
                </a:cxn>
                <a:cxn ang="0">
                  <a:pos x="T6" y="T7"/>
                </a:cxn>
                <a:cxn ang="0">
                  <a:pos x="T8" y="T9"/>
                </a:cxn>
              </a:cxnLst>
              <a:rect l="0" t="0" r="r" b="b"/>
              <a:pathLst>
                <a:path w="21" h="2">
                  <a:moveTo>
                    <a:pt x="0" y="2"/>
                  </a:moveTo>
                  <a:lnTo>
                    <a:pt x="5" y="0"/>
                  </a:lnTo>
                  <a:lnTo>
                    <a:pt x="10" y="0"/>
                  </a:lnTo>
                  <a:lnTo>
                    <a:pt x="16" y="0"/>
                  </a:lnTo>
                  <a:lnTo>
                    <a:pt x="21"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4613" name="Group 1125"/>
            <p:cNvGrpSpPr>
              <a:grpSpLocks/>
            </p:cNvGrpSpPr>
            <p:nvPr userDrawn="1"/>
          </p:nvGrpSpPr>
          <p:grpSpPr bwMode="auto">
            <a:xfrm>
              <a:off x="4083" y="2782"/>
              <a:ext cx="1546" cy="1270"/>
              <a:chOff x="2135" y="838"/>
              <a:chExt cx="1546" cy="1270"/>
            </a:xfrm>
          </p:grpSpPr>
          <p:sp>
            <p:nvSpPr>
              <p:cNvPr id="64614" name="Line 1126"/>
              <p:cNvSpPr>
                <a:spLocks noChangeShapeType="1"/>
              </p:cNvSpPr>
              <p:nvPr userDrawn="1"/>
            </p:nvSpPr>
            <p:spPr bwMode="gray">
              <a:xfrm flipV="1">
                <a:off x="2968" y="1604"/>
                <a:ext cx="1" cy="22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5" name="Line 1127"/>
              <p:cNvSpPr>
                <a:spLocks noChangeShapeType="1"/>
              </p:cNvSpPr>
              <p:nvPr userDrawn="1"/>
            </p:nvSpPr>
            <p:spPr bwMode="gray">
              <a:xfrm flipV="1">
                <a:off x="2959" y="1606"/>
                <a:ext cx="2" cy="23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6" name="Freeform 1128"/>
              <p:cNvSpPr>
                <a:spLocks/>
              </p:cNvSpPr>
              <p:nvPr userDrawn="1"/>
            </p:nvSpPr>
            <p:spPr bwMode="gray">
              <a:xfrm>
                <a:off x="2961" y="1604"/>
                <a:ext cx="19" cy="2"/>
              </a:xfrm>
              <a:custGeom>
                <a:avLst/>
                <a:gdLst>
                  <a:gd name="T0" fmla="*/ 0 w 19"/>
                  <a:gd name="T1" fmla="*/ 2 h 2"/>
                  <a:gd name="T2" fmla="*/ 5 w 19"/>
                  <a:gd name="T3" fmla="*/ 0 h 2"/>
                  <a:gd name="T4" fmla="*/ 8 w 19"/>
                  <a:gd name="T5" fmla="*/ 0 h 2"/>
                  <a:gd name="T6" fmla="*/ 14 w 19"/>
                  <a:gd name="T7" fmla="*/ 0 h 2"/>
                  <a:gd name="T8" fmla="*/ 19 w 19"/>
                  <a:gd name="T9" fmla="*/ 2 h 2"/>
                </a:gdLst>
                <a:ahLst/>
                <a:cxnLst>
                  <a:cxn ang="0">
                    <a:pos x="T0" y="T1"/>
                  </a:cxn>
                  <a:cxn ang="0">
                    <a:pos x="T2" y="T3"/>
                  </a:cxn>
                  <a:cxn ang="0">
                    <a:pos x="T4" y="T5"/>
                  </a:cxn>
                  <a:cxn ang="0">
                    <a:pos x="T6" y="T7"/>
                  </a:cxn>
                  <a:cxn ang="0">
                    <a:pos x="T8" y="T9"/>
                  </a:cxn>
                </a:cxnLst>
                <a:rect l="0" t="0" r="r" b="b"/>
                <a:pathLst>
                  <a:path w="19" h="2">
                    <a:moveTo>
                      <a:pt x="0" y="2"/>
                    </a:moveTo>
                    <a:lnTo>
                      <a:pt x="5" y="0"/>
                    </a:lnTo>
                    <a:lnTo>
                      <a:pt x="8" y="0"/>
                    </a:lnTo>
                    <a:lnTo>
                      <a:pt x="14" y="0"/>
                    </a:lnTo>
                    <a:lnTo>
                      <a:pt x="19"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17" name="Line 1129"/>
              <p:cNvSpPr>
                <a:spLocks noChangeShapeType="1"/>
              </p:cNvSpPr>
              <p:nvPr userDrawn="1"/>
            </p:nvSpPr>
            <p:spPr bwMode="gray">
              <a:xfrm flipH="1">
                <a:off x="2978" y="1606"/>
                <a:ext cx="2" cy="22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18" name="Freeform 1130"/>
              <p:cNvSpPr>
                <a:spLocks/>
              </p:cNvSpPr>
              <p:nvPr userDrawn="1"/>
            </p:nvSpPr>
            <p:spPr bwMode="gray">
              <a:xfrm>
                <a:off x="2959" y="1833"/>
                <a:ext cx="19" cy="4"/>
              </a:xfrm>
              <a:custGeom>
                <a:avLst/>
                <a:gdLst>
                  <a:gd name="T0" fmla="*/ 0 w 19"/>
                  <a:gd name="T1" fmla="*/ 4 h 4"/>
                  <a:gd name="T2" fmla="*/ 5 w 19"/>
                  <a:gd name="T3" fmla="*/ 0 h 4"/>
                  <a:gd name="T4" fmla="*/ 9 w 19"/>
                  <a:gd name="T5" fmla="*/ 0 h 4"/>
                  <a:gd name="T6" fmla="*/ 14 w 19"/>
                  <a:gd name="T7" fmla="*/ 0 h 4"/>
                  <a:gd name="T8" fmla="*/ 19 w 19"/>
                  <a:gd name="T9" fmla="*/ 2 h 4"/>
                </a:gdLst>
                <a:ahLst/>
                <a:cxnLst>
                  <a:cxn ang="0">
                    <a:pos x="T0" y="T1"/>
                  </a:cxn>
                  <a:cxn ang="0">
                    <a:pos x="T2" y="T3"/>
                  </a:cxn>
                  <a:cxn ang="0">
                    <a:pos x="T4" y="T5"/>
                  </a:cxn>
                  <a:cxn ang="0">
                    <a:pos x="T6" y="T7"/>
                  </a:cxn>
                  <a:cxn ang="0">
                    <a:pos x="T8" y="T9"/>
                  </a:cxn>
                </a:cxnLst>
                <a:rect l="0" t="0" r="r" b="b"/>
                <a:pathLst>
                  <a:path w="19" h="4">
                    <a:moveTo>
                      <a:pt x="0" y="4"/>
                    </a:moveTo>
                    <a:lnTo>
                      <a:pt x="5" y="0"/>
                    </a:lnTo>
                    <a:lnTo>
                      <a:pt x="9" y="0"/>
                    </a:lnTo>
                    <a:lnTo>
                      <a:pt x="14" y="0"/>
                    </a:lnTo>
                    <a:lnTo>
                      <a:pt x="19"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19" name="Freeform 1131"/>
              <p:cNvSpPr>
                <a:spLocks/>
              </p:cNvSpPr>
              <p:nvPr userDrawn="1"/>
            </p:nvSpPr>
            <p:spPr bwMode="gray">
              <a:xfrm>
                <a:off x="2319" y="1366"/>
                <a:ext cx="3" cy="9"/>
              </a:xfrm>
              <a:custGeom>
                <a:avLst/>
                <a:gdLst>
                  <a:gd name="T0" fmla="*/ 3 w 3"/>
                  <a:gd name="T1" fmla="*/ 9 h 9"/>
                  <a:gd name="T2" fmla="*/ 0 w 3"/>
                  <a:gd name="T3" fmla="*/ 7 h 9"/>
                  <a:gd name="T4" fmla="*/ 0 w 3"/>
                  <a:gd name="T5" fmla="*/ 4 h 9"/>
                  <a:gd name="T6" fmla="*/ 0 w 3"/>
                  <a:gd name="T7" fmla="*/ 2 h 9"/>
                  <a:gd name="T8" fmla="*/ 2 w 3"/>
                  <a:gd name="T9" fmla="*/ 0 h 9"/>
                </a:gdLst>
                <a:ahLst/>
                <a:cxnLst>
                  <a:cxn ang="0">
                    <a:pos x="T0" y="T1"/>
                  </a:cxn>
                  <a:cxn ang="0">
                    <a:pos x="T2" y="T3"/>
                  </a:cxn>
                  <a:cxn ang="0">
                    <a:pos x="T4" y="T5"/>
                  </a:cxn>
                  <a:cxn ang="0">
                    <a:pos x="T6" y="T7"/>
                  </a:cxn>
                  <a:cxn ang="0">
                    <a:pos x="T8" y="T9"/>
                  </a:cxn>
                </a:cxnLst>
                <a:rect l="0" t="0" r="r" b="b"/>
                <a:pathLst>
                  <a:path w="3" h="9">
                    <a:moveTo>
                      <a:pt x="3" y="9"/>
                    </a:moveTo>
                    <a:lnTo>
                      <a:pt x="0" y="7"/>
                    </a:lnTo>
                    <a:lnTo>
                      <a:pt x="0" y="4"/>
                    </a:lnTo>
                    <a:lnTo>
                      <a:pt x="0" y="2"/>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20" name="Freeform 1132"/>
              <p:cNvSpPr>
                <a:spLocks/>
              </p:cNvSpPr>
              <p:nvPr userDrawn="1"/>
            </p:nvSpPr>
            <p:spPr bwMode="gray">
              <a:xfrm>
                <a:off x="2957" y="1712"/>
                <a:ext cx="19" cy="2"/>
              </a:xfrm>
              <a:custGeom>
                <a:avLst/>
                <a:gdLst>
                  <a:gd name="T0" fmla="*/ 0 w 19"/>
                  <a:gd name="T1" fmla="*/ 0 h 2"/>
                  <a:gd name="T2" fmla="*/ 5 w 19"/>
                  <a:gd name="T3" fmla="*/ 2 h 2"/>
                  <a:gd name="T4" fmla="*/ 11 w 19"/>
                  <a:gd name="T5" fmla="*/ 2 h 2"/>
                  <a:gd name="T6" fmla="*/ 16 w 19"/>
                  <a:gd name="T7" fmla="*/ 2 h 2"/>
                  <a:gd name="T8" fmla="*/ 19 w 19"/>
                  <a:gd name="T9" fmla="*/ 0 h 2"/>
                </a:gdLst>
                <a:ahLst/>
                <a:cxnLst>
                  <a:cxn ang="0">
                    <a:pos x="T0" y="T1"/>
                  </a:cxn>
                  <a:cxn ang="0">
                    <a:pos x="T2" y="T3"/>
                  </a:cxn>
                  <a:cxn ang="0">
                    <a:pos x="T4" y="T5"/>
                  </a:cxn>
                  <a:cxn ang="0">
                    <a:pos x="T6" y="T7"/>
                  </a:cxn>
                  <a:cxn ang="0">
                    <a:pos x="T8" y="T9"/>
                  </a:cxn>
                </a:cxnLst>
                <a:rect l="0" t="0" r="r" b="b"/>
                <a:pathLst>
                  <a:path w="19" h="2">
                    <a:moveTo>
                      <a:pt x="0" y="0"/>
                    </a:moveTo>
                    <a:lnTo>
                      <a:pt x="5" y="2"/>
                    </a:lnTo>
                    <a:lnTo>
                      <a:pt x="11" y="2"/>
                    </a:lnTo>
                    <a:lnTo>
                      <a:pt x="16" y="2"/>
                    </a:lnTo>
                    <a:lnTo>
                      <a:pt x="1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21" name="Line 1133"/>
              <p:cNvSpPr>
                <a:spLocks noChangeShapeType="1"/>
              </p:cNvSpPr>
              <p:nvPr userDrawn="1"/>
            </p:nvSpPr>
            <p:spPr bwMode="gray">
              <a:xfrm flipH="1">
                <a:off x="2966" y="1599"/>
                <a:ext cx="2" cy="22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2" name="Line 1134"/>
              <p:cNvSpPr>
                <a:spLocks noChangeShapeType="1"/>
              </p:cNvSpPr>
              <p:nvPr userDrawn="1"/>
            </p:nvSpPr>
            <p:spPr bwMode="gray">
              <a:xfrm flipH="1">
                <a:off x="2955" y="1597"/>
                <a:ext cx="2" cy="22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3" name="Freeform 1135"/>
              <p:cNvSpPr>
                <a:spLocks/>
              </p:cNvSpPr>
              <p:nvPr userDrawn="1"/>
            </p:nvSpPr>
            <p:spPr bwMode="gray">
              <a:xfrm>
                <a:off x="2955" y="1826"/>
                <a:ext cx="21" cy="4"/>
              </a:xfrm>
              <a:custGeom>
                <a:avLst/>
                <a:gdLst>
                  <a:gd name="T0" fmla="*/ 0 w 21"/>
                  <a:gd name="T1" fmla="*/ 0 h 4"/>
                  <a:gd name="T2" fmla="*/ 6 w 21"/>
                  <a:gd name="T3" fmla="*/ 2 h 4"/>
                  <a:gd name="T4" fmla="*/ 11 w 21"/>
                  <a:gd name="T5" fmla="*/ 4 h 4"/>
                  <a:gd name="T6" fmla="*/ 16 w 21"/>
                  <a:gd name="T7" fmla="*/ 2 h 4"/>
                  <a:gd name="T8" fmla="*/ 21 w 21"/>
                  <a:gd name="T9" fmla="*/ 0 h 4"/>
                </a:gdLst>
                <a:ahLst/>
                <a:cxnLst>
                  <a:cxn ang="0">
                    <a:pos x="T0" y="T1"/>
                  </a:cxn>
                  <a:cxn ang="0">
                    <a:pos x="T2" y="T3"/>
                  </a:cxn>
                  <a:cxn ang="0">
                    <a:pos x="T4" y="T5"/>
                  </a:cxn>
                  <a:cxn ang="0">
                    <a:pos x="T6" y="T7"/>
                  </a:cxn>
                  <a:cxn ang="0">
                    <a:pos x="T8" y="T9"/>
                  </a:cxn>
                </a:cxnLst>
                <a:rect l="0" t="0" r="r" b="b"/>
                <a:pathLst>
                  <a:path w="21" h="4">
                    <a:moveTo>
                      <a:pt x="0" y="0"/>
                    </a:moveTo>
                    <a:lnTo>
                      <a:pt x="6" y="2"/>
                    </a:lnTo>
                    <a:lnTo>
                      <a:pt x="11" y="4"/>
                    </a:lnTo>
                    <a:lnTo>
                      <a:pt x="16" y="2"/>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24" name="Line 1136"/>
              <p:cNvSpPr>
                <a:spLocks noChangeShapeType="1"/>
              </p:cNvSpPr>
              <p:nvPr userDrawn="1"/>
            </p:nvSpPr>
            <p:spPr bwMode="gray">
              <a:xfrm flipV="1">
                <a:off x="2976" y="1597"/>
                <a:ext cx="2" cy="22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5" name="Freeform 1137"/>
              <p:cNvSpPr>
                <a:spLocks/>
              </p:cNvSpPr>
              <p:nvPr userDrawn="1"/>
            </p:nvSpPr>
            <p:spPr bwMode="gray">
              <a:xfrm>
                <a:off x="2957" y="1597"/>
                <a:ext cx="21" cy="2"/>
              </a:xfrm>
              <a:custGeom>
                <a:avLst/>
                <a:gdLst>
                  <a:gd name="T0" fmla="*/ 0 w 21"/>
                  <a:gd name="T1" fmla="*/ 0 h 2"/>
                  <a:gd name="T2" fmla="*/ 5 w 21"/>
                  <a:gd name="T3" fmla="*/ 2 h 2"/>
                  <a:gd name="T4" fmla="*/ 11 w 21"/>
                  <a:gd name="T5" fmla="*/ 2 h 2"/>
                  <a:gd name="T6" fmla="*/ 16 w 21"/>
                  <a:gd name="T7" fmla="*/ 2 h 2"/>
                  <a:gd name="T8" fmla="*/ 21 w 21"/>
                  <a:gd name="T9" fmla="*/ 0 h 2"/>
                </a:gdLst>
                <a:ahLst/>
                <a:cxnLst>
                  <a:cxn ang="0">
                    <a:pos x="T0" y="T1"/>
                  </a:cxn>
                  <a:cxn ang="0">
                    <a:pos x="T2" y="T3"/>
                  </a:cxn>
                  <a:cxn ang="0">
                    <a:pos x="T4" y="T5"/>
                  </a:cxn>
                  <a:cxn ang="0">
                    <a:pos x="T6" y="T7"/>
                  </a:cxn>
                  <a:cxn ang="0">
                    <a:pos x="T8" y="T9"/>
                  </a:cxn>
                </a:cxnLst>
                <a:rect l="0" t="0" r="r" b="b"/>
                <a:pathLst>
                  <a:path w="21" h="2">
                    <a:moveTo>
                      <a:pt x="0" y="0"/>
                    </a:moveTo>
                    <a:lnTo>
                      <a:pt x="5" y="2"/>
                    </a:lnTo>
                    <a:lnTo>
                      <a:pt x="11" y="2"/>
                    </a:lnTo>
                    <a:lnTo>
                      <a:pt x="16" y="2"/>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26" name="Freeform 1138"/>
              <p:cNvSpPr>
                <a:spLocks/>
              </p:cNvSpPr>
              <p:nvPr userDrawn="1"/>
            </p:nvSpPr>
            <p:spPr bwMode="gray">
              <a:xfrm>
                <a:off x="2301" y="1366"/>
                <a:ext cx="4" cy="9"/>
              </a:xfrm>
              <a:custGeom>
                <a:avLst/>
                <a:gdLst>
                  <a:gd name="T0" fmla="*/ 2 w 4"/>
                  <a:gd name="T1" fmla="*/ 9 h 9"/>
                  <a:gd name="T2" fmla="*/ 4 w 4"/>
                  <a:gd name="T3" fmla="*/ 7 h 9"/>
                  <a:gd name="T4" fmla="*/ 4 w 4"/>
                  <a:gd name="T5" fmla="*/ 5 h 9"/>
                  <a:gd name="T6" fmla="*/ 4 w 4"/>
                  <a:gd name="T7" fmla="*/ 2 h 9"/>
                  <a:gd name="T8" fmla="*/ 0 w 4"/>
                  <a:gd name="T9" fmla="*/ 0 h 9"/>
                </a:gdLst>
                <a:ahLst/>
                <a:cxnLst>
                  <a:cxn ang="0">
                    <a:pos x="T0" y="T1"/>
                  </a:cxn>
                  <a:cxn ang="0">
                    <a:pos x="T2" y="T3"/>
                  </a:cxn>
                  <a:cxn ang="0">
                    <a:pos x="T4" y="T5"/>
                  </a:cxn>
                  <a:cxn ang="0">
                    <a:pos x="T6" y="T7"/>
                  </a:cxn>
                  <a:cxn ang="0">
                    <a:pos x="T8" y="T9"/>
                  </a:cxn>
                </a:cxnLst>
                <a:rect l="0" t="0" r="r" b="b"/>
                <a:pathLst>
                  <a:path w="4" h="9">
                    <a:moveTo>
                      <a:pt x="2" y="9"/>
                    </a:moveTo>
                    <a:lnTo>
                      <a:pt x="4" y="7"/>
                    </a:lnTo>
                    <a:lnTo>
                      <a:pt x="4" y="5"/>
                    </a:lnTo>
                    <a:lnTo>
                      <a:pt x="4"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27" name="Freeform 1139"/>
              <p:cNvSpPr>
                <a:spLocks/>
              </p:cNvSpPr>
              <p:nvPr userDrawn="1"/>
            </p:nvSpPr>
            <p:spPr bwMode="gray">
              <a:xfrm>
                <a:off x="2139" y="1574"/>
                <a:ext cx="3" cy="9"/>
              </a:xfrm>
              <a:custGeom>
                <a:avLst/>
                <a:gdLst>
                  <a:gd name="T0" fmla="*/ 1 w 3"/>
                  <a:gd name="T1" fmla="*/ 0 h 9"/>
                  <a:gd name="T2" fmla="*/ 0 w 3"/>
                  <a:gd name="T3" fmla="*/ 2 h 9"/>
                  <a:gd name="T4" fmla="*/ 0 w 3"/>
                  <a:gd name="T5" fmla="*/ 4 h 9"/>
                  <a:gd name="T6" fmla="*/ 0 w 3"/>
                  <a:gd name="T7" fmla="*/ 7 h 9"/>
                  <a:gd name="T8" fmla="*/ 3 w 3"/>
                  <a:gd name="T9" fmla="*/ 9 h 9"/>
                </a:gdLst>
                <a:ahLst/>
                <a:cxnLst>
                  <a:cxn ang="0">
                    <a:pos x="T0" y="T1"/>
                  </a:cxn>
                  <a:cxn ang="0">
                    <a:pos x="T2" y="T3"/>
                  </a:cxn>
                  <a:cxn ang="0">
                    <a:pos x="T4" y="T5"/>
                  </a:cxn>
                  <a:cxn ang="0">
                    <a:pos x="T6" y="T7"/>
                  </a:cxn>
                  <a:cxn ang="0">
                    <a:pos x="T8" y="T9"/>
                  </a:cxn>
                </a:cxnLst>
                <a:rect l="0" t="0" r="r" b="b"/>
                <a:pathLst>
                  <a:path w="3" h="9">
                    <a:moveTo>
                      <a:pt x="1" y="0"/>
                    </a:moveTo>
                    <a:lnTo>
                      <a:pt x="0" y="2"/>
                    </a:lnTo>
                    <a:lnTo>
                      <a:pt x="0" y="4"/>
                    </a:lnTo>
                    <a:lnTo>
                      <a:pt x="0" y="7"/>
                    </a:lnTo>
                    <a:lnTo>
                      <a:pt x="3"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28" name="Line 1140"/>
              <p:cNvSpPr>
                <a:spLocks noChangeShapeType="1"/>
              </p:cNvSpPr>
              <p:nvPr userDrawn="1"/>
            </p:nvSpPr>
            <p:spPr bwMode="gray">
              <a:xfrm flipH="1" flipV="1">
                <a:off x="2135" y="1466"/>
                <a:ext cx="5" cy="22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29" name="Line 1141"/>
              <p:cNvSpPr>
                <a:spLocks noChangeShapeType="1"/>
              </p:cNvSpPr>
              <p:nvPr userDrawn="1"/>
            </p:nvSpPr>
            <p:spPr bwMode="gray">
              <a:xfrm flipH="1" flipV="1">
                <a:off x="2139" y="1460"/>
                <a:ext cx="5" cy="22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0" name="Freeform 1142"/>
              <p:cNvSpPr>
                <a:spLocks/>
              </p:cNvSpPr>
              <p:nvPr userDrawn="1"/>
            </p:nvSpPr>
            <p:spPr bwMode="gray">
              <a:xfrm>
                <a:off x="2135" y="1460"/>
                <a:ext cx="4" cy="9"/>
              </a:xfrm>
              <a:custGeom>
                <a:avLst/>
                <a:gdLst>
                  <a:gd name="T0" fmla="*/ 4 w 4"/>
                  <a:gd name="T1" fmla="*/ 0 h 9"/>
                  <a:gd name="T2" fmla="*/ 0 w 4"/>
                  <a:gd name="T3" fmla="*/ 2 h 9"/>
                  <a:gd name="T4" fmla="*/ 0 w 4"/>
                  <a:gd name="T5" fmla="*/ 6 h 9"/>
                  <a:gd name="T6" fmla="*/ 2 w 4"/>
                  <a:gd name="T7" fmla="*/ 7 h 9"/>
                  <a:gd name="T8" fmla="*/ 4 w 4"/>
                  <a:gd name="T9" fmla="*/ 9 h 9"/>
                </a:gdLst>
                <a:ahLst/>
                <a:cxnLst>
                  <a:cxn ang="0">
                    <a:pos x="T0" y="T1"/>
                  </a:cxn>
                  <a:cxn ang="0">
                    <a:pos x="T2" y="T3"/>
                  </a:cxn>
                  <a:cxn ang="0">
                    <a:pos x="T4" y="T5"/>
                  </a:cxn>
                  <a:cxn ang="0">
                    <a:pos x="T6" y="T7"/>
                  </a:cxn>
                  <a:cxn ang="0">
                    <a:pos x="T8" y="T9"/>
                  </a:cxn>
                </a:cxnLst>
                <a:rect l="0" t="0" r="r" b="b"/>
                <a:pathLst>
                  <a:path w="4" h="9">
                    <a:moveTo>
                      <a:pt x="4" y="0"/>
                    </a:moveTo>
                    <a:lnTo>
                      <a:pt x="0" y="2"/>
                    </a:lnTo>
                    <a:lnTo>
                      <a:pt x="0" y="6"/>
                    </a:lnTo>
                    <a:lnTo>
                      <a:pt x="2" y="7"/>
                    </a:lnTo>
                    <a:lnTo>
                      <a:pt x="4"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31" name="Line 1143"/>
              <p:cNvSpPr>
                <a:spLocks noChangeShapeType="1"/>
              </p:cNvSpPr>
              <p:nvPr userDrawn="1"/>
            </p:nvSpPr>
            <p:spPr bwMode="gray">
              <a:xfrm>
                <a:off x="2139" y="1469"/>
                <a:ext cx="7" cy="22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2" name="Freeform 1144"/>
              <p:cNvSpPr>
                <a:spLocks/>
              </p:cNvSpPr>
              <p:nvPr userDrawn="1"/>
            </p:nvSpPr>
            <p:spPr bwMode="gray">
              <a:xfrm>
                <a:off x="2140" y="1686"/>
                <a:ext cx="6" cy="9"/>
              </a:xfrm>
              <a:custGeom>
                <a:avLst/>
                <a:gdLst>
                  <a:gd name="T0" fmla="*/ 6 w 6"/>
                  <a:gd name="T1" fmla="*/ 9 h 9"/>
                  <a:gd name="T2" fmla="*/ 2 w 6"/>
                  <a:gd name="T3" fmla="*/ 7 h 9"/>
                  <a:gd name="T4" fmla="*/ 0 w 6"/>
                  <a:gd name="T5" fmla="*/ 5 h 9"/>
                  <a:gd name="T6" fmla="*/ 2 w 6"/>
                  <a:gd name="T7" fmla="*/ 2 h 9"/>
                  <a:gd name="T8" fmla="*/ 4 w 6"/>
                  <a:gd name="T9" fmla="*/ 0 h 9"/>
                </a:gdLst>
                <a:ahLst/>
                <a:cxnLst>
                  <a:cxn ang="0">
                    <a:pos x="T0" y="T1"/>
                  </a:cxn>
                  <a:cxn ang="0">
                    <a:pos x="T2" y="T3"/>
                  </a:cxn>
                  <a:cxn ang="0">
                    <a:pos x="T4" y="T5"/>
                  </a:cxn>
                  <a:cxn ang="0">
                    <a:pos x="T6" y="T7"/>
                  </a:cxn>
                  <a:cxn ang="0">
                    <a:pos x="T8" y="T9"/>
                  </a:cxn>
                </a:cxnLst>
                <a:rect l="0" t="0" r="r" b="b"/>
                <a:pathLst>
                  <a:path w="6" h="9">
                    <a:moveTo>
                      <a:pt x="6" y="9"/>
                    </a:moveTo>
                    <a:lnTo>
                      <a:pt x="2" y="7"/>
                    </a:lnTo>
                    <a:lnTo>
                      <a:pt x="0" y="5"/>
                    </a:lnTo>
                    <a:lnTo>
                      <a:pt x="2" y="2"/>
                    </a:lnTo>
                    <a:lnTo>
                      <a:pt x="4"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33" name="Freeform 1145"/>
              <p:cNvSpPr>
                <a:spLocks/>
              </p:cNvSpPr>
              <p:nvPr userDrawn="1"/>
            </p:nvSpPr>
            <p:spPr bwMode="gray">
              <a:xfrm>
                <a:off x="2779" y="1816"/>
                <a:ext cx="19" cy="3"/>
              </a:xfrm>
              <a:custGeom>
                <a:avLst/>
                <a:gdLst>
                  <a:gd name="T0" fmla="*/ 0 w 19"/>
                  <a:gd name="T1" fmla="*/ 1 h 3"/>
                  <a:gd name="T2" fmla="*/ 5 w 19"/>
                  <a:gd name="T3" fmla="*/ 3 h 3"/>
                  <a:gd name="T4" fmla="*/ 10 w 19"/>
                  <a:gd name="T5" fmla="*/ 3 h 3"/>
                  <a:gd name="T6" fmla="*/ 16 w 19"/>
                  <a:gd name="T7" fmla="*/ 1 h 3"/>
                  <a:gd name="T8" fmla="*/ 19 w 19"/>
                  <a:gd name="T9" fmla="*/ 0 h 3"/>
                </a:gdLst>
                <a:ahLst/>
                <a:cxnLst>
                  <a:cxn ang="0">
                    <a:pos x="T0" y="T1"/>
                  </a:cxn>
                  <a:cxn ang="0">
                    <a:pos x="T2" y="T3"/>
                  </a:cxn>
                  <a:cxn ang="0">
                    <a:pos x="T4" y="T5"/>
                  </a:cxn>
                  <a:cxn ang="0">
                    <a:pos x="T6" y="T7"/>
                  </a:cxn>
                  <a:cxn ang="0">
                    <a:pos x="T8" y="T9"/>
                  </a:cxn>
                </a:cxnLst>
                <a:rect l="0" t="0" r="r" b="b"/>
                <a:pathLst>
                  <a:path w="19" h="3">
                    <a:moveTo>
                      <a:pt x="0" y="1"/>
                    </a:moveTo>
                    <a:lnTo>
                      <a:pt x="5" y="3"/>
                    </a:lnTo>
                    <a:lnTo>
                      <a:pt x="10" y="3"/>
                    </a:lnTo>
                    <a:lnTo>
                      <a:pt x="16" y="1"/>
                    </a:lnTo>
                    <a:lnTo>
                      <a:pt x="1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34" name="Line 1146"/>
              <p:cNvSpPr>
                <a:spLocks noChangeShapeType="1"/>
              </p:cNvSpPr>
              <p:nvPr userDrawn="1"/>
            </p:nvSpPr>
            <p:spPr bwMode="gray">
              <a:xfrm flipV="1">
                <a:off x="2789" y="1702"/>
                <a:ext cx="1" cy="23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5" name="Line 1147"/>
              <p:cNvSpPr>
                <a:spLocks noChangeShapeType="1"/>
              </p:cNvSpPr>
              <p:nvPr userDrawn="1"/>
            </p:nvSpPr>
            <p:spPr bwMode="gray">
              <a:xfrm flipV="1">
                <a:off x="2779" y="1700"/>
                <a:ext cx="1" cy="23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6" name="Freeform 1148"/>
              <p:cNvSpPr>
                <a:spLocks/>
              </p:cNvSpPr>
              <p:nvPr userDrawn="1"/>
            </p:nvSpPr>
            <p:spPr bwMode="gray">
              <a:xfrm>
                <a:off x="2779" y="1698"/>
                <a:ext cx="19" cy="4"/>
              </a:xfrm>
              <a:custGeom>
                <a:avLst/>
                <a:gdLst>
                  <a:gd name="T0" fmla="*/ 0 w 19"/>
                  <a:gd name="T1" fmla="*/ 2 h 4"/>
                  <a:gd name="T2" fmla="*/ 5 w 19"/>
                  <a:gd name="T3" fmla="*/ 4 h 4"/>
                  <a:gd name="T4" fmla="*/ 10 w 19"/>
                  <a:gd name="T5" fmla="*/ 4 h 4"/>
                  <a:gd name="T6" fmla="*/ 14 w 19"/>
                  <a:gd name="T7" fmla="*/ 4 h 4"/>
                  <a:gd name="T8" fmla="*/ 19 w 19"/>
                  <a:gd name="T9" fmla="*/ 0 h 4"/>
                </a:gdLst>
                <a:ahLst/>
                <a:cxnLst>
                  <a:cxn ang="0">
                    <a:pos x="T0" y="T1"/>
                  </a:cxn>
                  <a:cxn ang="0">
                    <a:pos x="T2" y="T3"/>
                  </a:cxn>
                  <a:cxn ang="0">
                    <a:pos x="T4" y="T5"/>
                  </a:cxn>
                  <a:cxn ang="0">
                    <a:pos x="T6" y="T7"/>
                  </a:cxn>
                  <a:cxn ang="0">
                    <a:pos x="T8" y="T9"/>
                  </a:cxn>
                </a:cxnLst>
                <a:rect l="0" t="0" r="r" b="b"/>
                <a:pathLst>
                  <a:path w="19" h="4">
                    <a:moveTo>
                      <a:pt x="0" y="2"/>
                    </a:moveTo>
                    <a:lnTo>
                      <a:pt x="5" y="4"/>
                    </a:lnTo>
                    <a:lnTo>
                      <a:pt x="10" y="4"/>
                    </a:lnTo>
                    <a:lnTo>
                      <a:pt x="14" y="4"/>
                    </a:lnTo>
                    <a:lnTo>
                      <a:pt x="1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37" name="Line 1149"/>
              <p:cNvSpPr>
                <a:spLocks noChangeShapeType="1"/>
              </p:cNvSpPr>
              <p:nvPr userDrawn="1"/>
            </p:nvSpPr>
            <p:spPr bwMode="gray">
              <a:xfrm>
                <a:off x="2798" y="1698"/>
                <a:ext cx="1" cy="23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38" name="Freeform 1150"/>
              <p:cNvSpPr>
                <a:spLocks/>
              </p:cNvSpPr>
              <p:nvPr userDrawn="1"/>
            </p:nvSpPr>
            <p:spPr bwMode="gray">
              <a:xfrm>
                <a:off x="2779" y="1931"/>
                <a:ext cx="19" cy="3"/>
              </a:xfrm>
              <a:custGeom>
                <a:avLst/>
                <a:gdLst>
                  <a:gd name="T0" fmla="*/ 19 w 19"/>
                  <a:gd name="T1" fmla="*/ 0 h 3"/>
                  <a:gd name="T2" fmla="*/ 16 w 19"/>
                  <a:gd name="T3" fmla="*/ 3 h 3"/>
                  <a:gd name="T4" fmla="*/ 10 w 19"/>
                  <a:gd name="T5" fmla="*/ 3 h 3"/>
                  <a:gd name="T6" fmla="*/ 5 w 19"/>
                  <a:gd name="T7" fmla="*/ 3 h 3"/>
                  <a:gd name="T8" fmla="*/ 0 w 19"/>
                  <a:gd name="T9" fmla="*/ 2 h 3"/>
                </a:gdLst>
                <a:ahLst/>
                <a:cxnLst>
                  <a:cxn ang="0">
                    <a:pos x="T0" y="T1"/>
                  </a:cxn>
                  <a:cxn ang="0">
                    <a:pos x="T2" y="T3"/>
                  </a:cxn>
                  <a:cxn ang="0">
                    <a:pos x="T4" y="T5"/>
                  </a:cxn>
                  <a:cxn ang="0">
                    <a:pos x="T6" y="T7"/>
                  </a:cxn>
                  <a:cxn ang="0">
                    <a:pos x="T8" y="T9"/>
                  </a:cxn>
                </a:cxnLst>
                <a:rect l="0" t="0" r="r" b="b"/>
                <a:pathLst>
                  <a:path w="19" h="3">
                    <a:moveTo>
                      <a:pt x="19" y="0"/>
                    </a:moveTo>
                    <a:lnTo>
                      <a:pt x="16" y="3"/>
                    </a:lnTo>
                    <a:lnTo>
                      <a:pt x="10" y="3"/>
                    </a:lnTo>
                    <a:lnTo>
                      <a:pt x="5" y="3"/>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39" name="Freeform 1151"/>
              <p:cNvSpPr>
                <a:spLocks/>
              </p:cNvSpPr>
              <p:nvPr userDrawn="1"/>
            </p:nvSpPr>
            <p:spPr bwMode="gray">
              <a:xfrm>
                <a:off x="2356" y="1903"/>
                <a:ext cx="5" cy="9"/>
              </a:xfrm>
              <a:custGeom>
                <a:avLst/>
                <a:gdLst>
                  <a:gd name="T0" fmla="*/ 3 w 5"/>
                  <a:gd name="T1" fmla="*/ 0 h 9"/>
                  <a:gd name="T2" fmla="*/ 1 w 5"/>
                  <a:gd name="T3" fmla="*/ 2 h 9"/>
                  <a:gd name="T4" fmla="*/ 0 w 5"/>
                  <a:gd name="T5" fmla="*/ 5 h 9"/>
                  <a:gd name="T6" fmla="*/ 1 w 5"/>
                  <a:gd name="T7" fmla="*/ 7 h 9"/>
                  <a:gd name="T8" fmla="*/ 5 w 5"/>
                  <a:gd name="T9" fmla="*/ 9 h 9"/>
                </a:gdLst>
                <a:ahLst/>
                <a:cxnLst>
                  <a:cxn ang="0">
                    <a:pos x="T0" y="T1"/>
                  </a:cxn>
                  <a:cxn ang="0">
                    <a:pos x="T2" y="T3"/>
                  </a:cxn>
                  <a:cxn ang="0">
                    <a:pos x="T4" y="T5"/>
                  </a:cxn>
                  <a:cxn ang="0">
                    <a:pos x="T6" y="T7"/>
                  </a:cxn>
                  <a:cxn ang="0">
                    <a:pos x="T8" y="T9"/>
                  </a:cxn>
                </a:cxnLst>
                <a:rect l="0" t="0" r="r" b="b"/>
                <a:pathLst>
                  <a:path w="5" h="9">
                    <a:moveTo>
                      <a:pt x="3" y="0"/>
                    </a:moveTo>
                    <a:lnTo>
                      <a:pt x="1" y="2"/>
                    </a:lnTo>
                    <a:lnTo>
                      <a:pt x="0" y="5"/>
                    </a:lnTo>
                    <a:lnTo>
                      <a:pt x="1" y="7"/>
                    </a:lnTo>
                    <a:lnTo>
                      <a:pt x="5"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40" name="Line 1152"/>
              <p:cNvSpPr>
                <a:spLocks noChangeShapeType="1"/>
              </p:cNvSpPr>
              <p:nvPr userDrawn="1"/>
            </p:nvSpPr>
            <p:spPr bwMode="gray">
              <a:xfrm>
                <a:off x="2354" y="1789"/>
                <a:ext cx="3" cy="22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1" name="Line 1153"/>
              <p:cNvSpPr>
                <a:spLocks noChangeShapeType="1"/>
              </p:cNvSpPr>
              <p:nvPr userDrawn="1"/>
            </p:nvSpPr>
            <p:spPr bwMode="gray">
              <a:xfrm>
                <a:off x="2357" y="1791"/>
                <a:ext cx="4" cy="22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2" name="Freeform 1154"/>
              <p:cNvSpPr>
                <a:spLocks/>
              </p:cNvSpPr>
              <p:nvPr userDrawn="1"/>
            </p:nvSpPr>
            <p:spPr bwMode="gray">
              <a:xfrm>
                <a:off x="2357" y="2013"/>
                <a:ext cx="6" cy="11"/>
              </a:xfrm>
              <a:custGeom>
                <a:avLst/>
                <a:gdLst>
                  <a:gd name="T0" fmla="*/ 4 w 6"/>
                  <a:gd name="T1" fmla="*/ 0 h 11"/>
                  <a:gd name="T2" fmla="*/ 2 w 6"/>
                  <a:gd name="T3" fmla="*/ 4 h 11"/>
                  <a:gd name="T4" fmla="*/ 0 w 6"/>
                  <a:gd name="T5" fmla="*/ 5 h 11"/>
                  <a:gd name="T6" fmla="*/ 2 w 6"/>
                  <a:gd name="T7" fmla="*/ 9 h 11"/>
                  <a:gd name="T8" fmla="*/ 6 w 6"/>
                  <a:gd name="T9" fmla="*/ 11 h 11"/>
                </a:gdLst>
                <a:ahLst/>
                <a:cxnLst>
                  <a:cxn ang="0">
                    <a:pos x="T0" y="T1"/>
                  </a:cxn>
                  <a:cxn ang="0">
                    <a:pos x="T2" y="T3"/>
                  </a:cxn>
                  <a:cxn ang="0">
                    <a:pos x="T4" y="T5"/>
                  </a:cxn>
                  <a:cxn ang="0">
                    <a:pos x="T6" y="T7"/>
                  </a:cxn>
                  <a:cxn ang="0">
                    <a:pos x="T8" y="T9"/>
                  </a:cxn>
                </a:cxnLst>
                <a:rect l="0" t="0" r="r" b="b"/>
                <a:pathLst>
                  <a:path w="6" h="11">
                    <a:moveTo>
                      <a:pt x="4" y="0"/>
                    </a:moveTo>
                    <a:lnTo>
                      <a:pt x="2" y="4"/>
                    </a:lnTo>
                    <a:lnTo>
                      <a:pt x="0" y="5"/>
                    </a:lnTo>
                    <a:lnTo>
                      <a:pt x="2" y="9"/>
                    </a:lnTo>
                    <a:lnTo>
                      <a:pt x="6" y="1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43" name="Line 1155"/>
              <p:cNvSpPr>
                <a:spLocks noChangeShapeType="1"/>
              </p:cNvSpPr>
              <p:nvPr userDrawn="1"/>
            </p:nvSpPr>
            <p:spPr bwMode="gray">
              <a:xfrm flipH="1" flipV="1">
                <a:off x="2359" y="1788"/>
                <a:ext cx="4"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4" name="Freeform 1156"/>
              <p:cNvSpPr>
                <a:spLocks/>
              </p:cNvSpPr>
              <p:nvPr userDrawn="1"/>
            </p:nvSpPr>
            <p:spPr bwMode="gray">
              <a:xfrm>
                <a:off x="2354" y="1788"/>
                <a:ext cx="5" cy="3"/>
              </a:xfrm>
              <a:custGeom>
                <a:avLst/>
                <a:gdLst>
                  <a:gd name="T0" fmla="*/ 3 w 5"/>
                  <a:gd name="T1" fmla="*/ 3 h 3"/>
                  <a:gd name="T2" fmla="*/ 2 w 5"/>
                  <a:gd name="T3" fmla="*/ 3 h 3"/>
                  <a:gd name="T4" fmla="*/ 0 w 5"/>
                  <a:gd name="T5" fmla="*/ 1 h 3"/>
                  <a:gd name="T6" fmla="*/ 0 w 5"/>
                  <a:gd name="T7" fmla="*/ 1 h 3"/>
                  <a:gd name="T8" fmla="*/ 0 w 5"/>
                  <a:gd name="T9" fmla="*/ 1 h 3"/>
                  <a:gd name="T10" fmla="*/ 2 w 5"/>
                  <a:gd name="T11" fmla="*/ 0 h 3"/>
                  <a:gd name="T12" fmla="*/ 5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3"/>
                    </a:moveTo>
                    <a:lnTo>
                      <a:pt x="2" y="3"/>
                    </a:lnTo>
                    <a:lnTo>
                      <a:pt x="0" y="1"/>
                    </a:lnTo>
                    <a:lnTo>
                      <a:pt x="0" y="1"/>
                    </a:lnTo>
                    <a:lnTo>
                      <a:pt x="0" y="1"/>
                    </a:lnTo>
                    <a:lnTo>
                      <a:pt x="2" y="0"/>
                    </a:lnTo>
                    <a:lnTo>
                      <a:pt x="5"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45" name="Freeform 1157"/>
              <p:cNvSpPr>
                <a:spLocks/>
              </p:cNvSpPr>
              <p:nvPr userDrawn="1"/>
            </p:nvSpPr>
            <p:spPr bwMode="gray">
              <a:xfrm>
                <a:off x="2361" y="2013"/>
                <a:ext cx="10" cy="18"/>
              </a:xfrm>
              <a:custGeom>
                <a:avLst/>
                <a:gdLst>
                  <a:gd name="T0" fmla="*/ 10 w 10"/>
                  <a:gd name="T1" fmla="*/ 18 h 18"/>
                  <a:gd name="T2" fmla="*/ 7 w 10"/>
                  <a:gd name="T3" fmla="*/ 14 h 18"/>
                  <a:gd name="T4" fmla="*/ 3 w 10"/>
                  <a:gd name="T5" fmla="*/ 11 h 18"/>
                  <a:gd name="T6" fmla="*/ 2 w 10"/>
                  <a:gd name="T7" fmla="*/ 5 h 18"/>
                  <a:gd name="T8" fmla="*/ 0 w 10"/>
                  <a:gd name="T9" fmla="*/ 0 h 18"/>
                </a:gdLst>
                <a:ahLst/>
                <a:cxnLst>
                  <a:cxn ang="0">
                    <a:pos x="T0" y="T1"/>
                  </a:cxn>
                  <a:cxn ang="0">
                    <a:pos x="T2" y="T3"/>
                  </a:cxn>
                  <a:cxn ang="0">
                    <a:pos x="T4" y="T5"/>
                  </a:cxn>
                  <a:cxn ang="0">
                    <a:pos x="T6" y="T7"/>
                  </a:cxn>
                  <a:cxn ang="0">
                    <a:pos x="T8" y="T9"/>
                  </a:cxn>
                </a:cxnLst>
                <a:rect l="0" t="0" r="r" b="b"/>
                <a:pathLst>
                  <a:path w="10" h="18">
                    <a:moveTo>
                      <a:pt x="10" y="18"/>
                    </a:moveTo>
                    <a:lnTo>
                      <a:pt x="7" y="14"/>
                    </a:lnTo>
                    <a:lnTo>
                      <a:pt x="3" y="11"/>
                    </a:lnTo>
                    <a:lnTo>
                      <a:pt x="2"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46" name="Freeform 1158"/>
              <p:cNvSpPr>
                <a:spLocks/>
              </p:cNvSpPr>
              <p:nvPr userDrawn="1"/>
            </p:nvSpPr>
            <p:spPr bwMode="gray">
              <a:xfrm>
                <a:off x="2513" y="1193"/>
                <a:ext cx="19" cy="2"/>
              </a:xfrm>
              <a:custGeom>
                <a:avLst/>
                <a:gdLst>
                  <a:gd name="T0" fmla="*/ 0 w 19"/>
                  <a:gd name="T1" fmla="*/ 2 h 2"/>
                  <a:gd name="T2" fmla="*/ 7 w 19"/>
                  <a:gd name="T3" fmla="*/ 0 h 2"/>
                  <a:gd name="T4" fmla="*/ 14 w 19"/>
                  <a:gd name="T5" fmla="*/ 0 h 2"/>
                  <a:gd name="T6" fmla="*/ 19 w 19"/>
                  <a:gd name="T7" fmla="*/ 2 h 2"/>
                </a:gdLst>
                <a:ahLst/>
                <a:cxnLst>
                  <a:cxn ang="0">
                    <a:pos x="T0" y="T1"/>
                  </a:cxn>
                  <a:cxn ang="0">
                    <a:pos x="T2" y="T3"/>
                  </a:cxn>
                  <a:cxn ang="0">
                    <a:pos x="T4" y="T5"/>
                  </a:cxn>
                  <a:cxn ang="0">
                    <a:pos x="T6" y="T7"/>
                  </a:cxn>
                </a:cxnLst>
                <a:rect l="0" t="0" r="r" b="b"/>
                <a:pathLst>
                  <a:path w="19" h="2">
                    <a:moveTo>
                      <a:pt x="0" y="2"/>
                    </a:moveTo>
                    <a:lnTo>
                      <a:pt x="7" y="0"/>
                    </a:lnTo>
                    <a:lnTo>
                      <a:pt x="14" y="0"/>
                    </a:lnTo>
                    <a:lnTo>
                      <a:pt x="19"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47" name="Freeform 1159"/>
              <p:cNvSpPr>
                <a:spLocks/>
              </p:cNvSpPr>
              <p:nvPr userDrawn="1"/>
            </p:nvSpPr>
            <p:spPr bwMode="gray">
              <a:xfrm>
                <a:off x="2431" y="1226"/>
                <a:ext cx="10" cy="11"/>
              </a:xfrm>
              <a:custGeom>
                <a:avLst/>
                <a:gdLst>
                  <a:gd name="T0" fmla="*/ 0 w 10"/>
                  <a:gd name="T1" fmla="*/ 11 h 11"/>
                  <a:gd name="T2" fmla="*/ 0 w 10"/>
                  <a:gd name="T3" fmla="*/ 7 h 11"/>
                  <a:gd name="T4" fmla="*/ 3 w 10"/>
                  <a:gd name="T5" fmla="*/ 4 h 11"/>
                  <a:gd name="T6" fmla="*/ 5 w 10"/>
                  <a:gd name="T7" fmla="*/ 2 h 11"/>
                  <a:gd name="T8" fmla="*/ 9 w 10"/>
                  <a:gd name="T9" fmla="*/ 0 h 11"/>
                  <a:gd name="T10" fmla="*/ 10 w 10"/>
                  <a:gd name="T11" fmla="*/ 2 h 11"/>
                </a:gdLst>
                <a:ahLst/>
                <a:cxnLst>
                  <a:cxn ang="0">
                    <a:pos x="T0" y="T1"/>
                  </a:cxn>
                  <a:cxn ang="0">
                    <a:pos x="T2" y="T3"/>
                  </a:cxn>
                  <a:cxn ang="0">
                    <a:pos x="T4" y="T5"/>
                  </a:cxn>
                  <a:cxn ang="0">
                    <a:pos x="T6" y="T7"/>
                  </a:cxn>
                  <a:cxn ang="0">
                    <a:pos x="T8" y="T9"/>
                  </a:cxn>
                  <a:cxn ang="0">
                    <a:pos x="T10" y="T11"/>
                  </a:cxn>
                </a:cxnLst>
                <a:rect l="0" t="0" r="r" b="b"/>
                <a:pathLst>
                  <a:path w="10" h="11">
                    <a:moveTo>
                      <a:pt x="0" y="11"/>
                    </a:moveTo>
                    <a:lnTo>
                      <a:pt x="0" y="7"/>
                    </a:lnTo>
                    <a:lnTo>
                      <a:pt x="3" y="4"/>
                    </a:lnTo>
                    <a:lnTo>
                      <a:pt x="5" y="2"/>
                    </a:lnTo>
                    <a:lnTo>
                      <a:pt x="9" y="0"/>
                    </a:lnTo>
                    <a:lnTo>
                      <a:pt x="1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48" name="Line 1160"/>
              <p:cNvSpPr>
                <a:spLocks noChangeShapeType="1"/>
              </p:cNvSpPr>
              <p:nvPr userDrawn="1"/>
            </p:nvSpPr>
            <p:spPr bwMode="gray">
              <a:xfrm flipH="1">
                <a:off x="2350" y="1188"/>
                <a:ext cx="166"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49" name="Line 1161"/>
              <p:cNvSpPr>
                <a:spLocks noChangeShapeType="1"/>
              </p:cNvSpPr>
              <p:nvPr userDrawn="1"/>
            </p:nvSpPr>
            <p:spPr bwMode="gray">
              <a:xfrm flipH="1">
                <a:off x="2347" y="1195"/>
                <a:ext cx="166" cy="8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0" name="Freeform 1162"/>
              <p:cNvSpPr>
                <a:spLocks/>
              </p:cNvSpPr>
              <p:nvPr userDrawn="1"/>
            </p:nvSpPr>
            <p:spPr bwMode="gray">
              <a:xfrm>
                <a:off x="2347" y="1270"/>
                <a:ext cx="10" cy="10"/>
              </a:xfrm>
              <a:custGeom>
                <a:avLst/>
                <a:gdLst>
                  <a:gd name="T0" fmla="*/ 0 w 10"/>
                  <a:gd name="T1" fmla="*/ 10 h 10"/>
                  <a:gd name="T2" fmla="*/ 2 w 10"/>
                  <a:gd name="T3" fmla="*/ 5 h 10"/>
                  <a:gd name="T4" fmla="*/ 3 w 10"/>
                  <a:gd name="T5" fmla="*/ 2 h 10"/>
                  <a:gd name="T6" fmla="*/ 5 w 10"/>
                  <a:gd name="T7" fmla="*/ 0 h 10"/>
                  <a:gd name="T8" fmla="*/ 9 w 10"/>
                  <a:gd name="T9" fmla="*/ 0 h 10"/>
                  <a:gd name="T10" fmla="*/ 10 w 10"/>
                  <a:gd name="T11" fmla="*/ 0 h 10"/>
                </a:gdLst>
                <a:ahLst/>
                <a:cxnLst>
                  <a:cxn ang="0">
                    <a:pos x="T0" y="T1"/>
                  </a:cxn>
                  <a:cxn ang="0">
                    <a:pos x="T2" y="T3"/>
                  </a:cxn>
                  <a:cxn ang="0">
                    <a:pos x="T4" y="T5"/>
                  </a:cxn>
                  <a:cxn ang="0">
                    <a:pos x="T6" y="T7"/>
                  </a:cxn>
                  <a:cxn ang="0">
                    <a:pos x="T8" y="T9"/>
                  </a:cxn>
                  <a:cxn ang="0">
                    <a:pos x="T10" y="T11"/>
                  </a:cxn>
                </a:cxnLst>
                <a:rect l="0" t="0" r="r" b="b"/>
                <a:pathLst>
                  <a:path w="10" h="10">
                    <a:moveTo>
                      <a:pt x="0" y="10"/>
                    </a:moveTo>
                    <a:lnTo>
                      <a:pt x="2" y="5"/>
                    </a:lnTo>
                    <a:lnTo>
                      <a:pt x="3" y="2"/>
                    </a:lnTo>
                    <a:lnTo>
                      <a:pt x="5" y="0"/>
                    </a:lnTo>
                    <a:lnTo>
                      <a:pt x="9" y="0"/>
                    </a:lnTo>
                    <a:lnTo>
                      <a:pt x="1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51" name="Line 1163"/>
              <p:cNvSpPr>
                <a:spLocks noChangeShapeType="1"/>
              </p:cNvSpPr>
              <p:nvPr userDrawn="1"/>
            </p:nvSpPr>
            <p:spPr bwMode="gray">
              <a:xfrm flipV="1">
                <a:off x="2357" y="1186"/>
                <a:ext cx="166"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2" name="Freeform 1164"/>
              <p:cNvSpPr>
                <a:spLocks/>
              </p:cNvSpPr>
              <p:nvPr userDrawn="1"/>
            </p:nvSpPr>
            <p:spPr bwMode="gray">
              <a:xfrm>
                <a:off x="2513" y="1186"/>
                <a:ext cx="10" cy="9"/>
              </a:xfrm>
              <a:custGeom>
                <a:avLst/>
                <a:gdLst>
                  <a:gd name="T0" fmla="*/ 0 w 10"/>
                  <a:gd name="T1" fmla="*/ 9 h 9"/>
                  <a:gd name="T2" fmla="*/ 0 w 10"/>
                  <a:gd name="T3" fmla="*/ 5 h 9"/>
                  <a:gd name="T4" fmla="*/ 2 w 10"/>
                  <a:gd name="T5" fmla="*/ 2 h 9"/>
                  <a:gd name="T6" fmla="*/ 3 w 10"/>
                  <a:gd name="T7" fmla="*/ 0 h 9"/>
                  <a:gd name="T8" fmla="*/ 7 w 10"/>
                  <a:gd name="T9" fmla="*/ 0 h 9"/>
                  <a:gd name="T10" fmla="*/ 10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0" y="9"/>
                    </a:moveTo>
                    <a:lnTo>
                      <a:pt x="0" y="5"/>
                    </a:lnTo>
                    <a:lnTo>
                      <a:pt x="2" y="2"/>
                    </a:lnTo>
                    <a:lnTo>
                      <a:pt x="3" y="0"/>
                    </a:lnTo>
                    <a:lnTo>
                      <a:pt x="7" y="0"/>
                    </a:lnTo>
                    <a:lnTo>
                      <a:pt x="1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53" name="Freeform 1165"/>
              <p:cNvSpPr>
                <a:spLocks/>
              </p:cNvSpPr>
              <p:nvPr userDrawn="1"/>
            </p:nvSpPr>
            <p:spPr bwMode="gray">
              <a:xfrm>
                <a:off x="2347" y="1396"/>
                <a:ext cx="5" cy="9"/>
              </a:xfrm>
              <a:custGeom>
                <a:avLst/>
                <a:gdLst>
                  <a:gd name="T0" fmla="*/ 3 w 5"/>
                  <a:gd name="T1" fmla="*/ 0 h 9"/>
                  <a:gd name="T2" fmla="*/ 0 w 5"/>
                  <a:gd name="T3" fmla="*/ 3 h 9"/>
                  <a:gd name="T4" fmla="*/ 0 w 5"/>
                  <a:gd name="T5" fmla="*/ 5 h 9"/>
                  <a:gd name="T6" fmla="*/ 2 w 5"/>
                  <a:gd name="T7" fmla="*/ 7 h 9"/>
                  <a:gd name="T8" fmla="*/ 5 w 5"/>
                  <a:gd name="T9" fmla="*/ 9 h 9"/>
                </a:gdLst>
                <a:ahLst/>
                <a:cxnLst>
                  <a:cxn ang="0">
                    <a:pos x="T0" y="T1"/>
                  </a:cxn>
                  <a:cxn ang="0">
                    <a:pos x="T2" y="T3"/>
                  </a:cxn>
                  <a:cxn ang="0">
                    <a:pos x="T4" y="T5"/>
                  </a:cxn>
                  <a:cxn ang="0">
                    <a:pos x="T6" y="T7"/>
                  </a:cxn>
                  <a:cxn ang="0">
                    <a:pos x="T8" y="T9"/>
                  </a:cxn>
                </a:cxnLst>
                <a:rect l="0" t="0" r="r" b="b"/>
                <a:pathLst>
                  <a:path w="5" h="9">
                    <a:moveTo>
                      <a:pt x="3" y="0"/>
                    </a:moveTo>
                    <a:lnTo>
                      <a:pt x="0" y="3"/>
                    </a:lnTo>
                    <a:lnTo>
                      <a:pt x="0" y="5"/>
                    </a:lnTo>
                    <a:lnTo>
                      <a:pt x="2" y="7"/>
                    </a:lnTo>
                    <a:lnTo>
                      <a:pt x="5"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54" name="Line 1166"/>
              <p:cNvSpPr>
                <a:spLocks noChangeShapeType="1"/>
              </p:cNvSpPr>
              <p:nvPr userDrawn="1"/>
            </p:nvSpPr>
            <p:spPr bwMode="gray">
              <a:xfrm>
                <a:off x="2343" y="1284"/>
                <a:ext cx="6" cy="23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5" name="Line 1167"/>
              <p:cNvSpPr>
                <a:spLocks noChangeShapeType="1"/>
              </p:cNvSpPr>
              <p:nvPr userDrawn="1"/>
            </p:nvSpPr>
            <p:spPr bwMode="gray">
              <a:xfrm>
                <a:off x="2347" y="1280"/>
                <a:ext cx="5" cy="23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6" name="Freeform 1168"/>
              <p:cNvSpPr>
                <a:spLocks/>
              </p:cNvSpPr>
              <p:nvPr userDrawn="1"/>
            </p:nvSpPr>
            <p:spPr bwMode="gray">
              <a:xfrm>
                <a:off x="2349" y="1513"/>
                <a:ext cx="5" cy="21"/>
              </a:xfrm>
              <a:custGeom>
                <a:avLst/>
                <a:gdLst>
                  <a:gd name="T0" fmla="*/ 3 w 5"/>
                  <a:gd name="T1" fmla="*/ 0 h 21"/>
                  <a:gd name="T2" fmla="*/ 0 w 5"/>
                  <a:gd name="T3" fmla="*/ 5 h 21"/>
                  <a:gd name="T4" fmla="*/ 0 w 5"/>
                  <a:gd name="T5" fmla="*/ 10 h 21"/>
                  <a:gd name="T6" fmla="*/ 1 w 5"/>
                  <a:gd name="T7" fmla="*/ 16 h 21"/>
                  <a:gd name="T8" fmla="*/ 5 w 5"/>
                  <a:gd name="T9" fmla="*/ 21 h 21"/>
                </a:gdLst>
                <a:ahLst/>
                <a:cxnLst>
                  <a:cxn ang="0">
                    <a:pos x="T0" y="T1"/>
                  </a:cxn>
                  <a:cxn ang="0">
                    <a:pos x="T2" y="T3"/>
                  </a:cxn>
                  <a:cxn ang="0">
                    <a:pos x="T4" y="T5"/>
                  </a:cxn>
                  <a:cxn ang="0">
                    <a:pos x="T6" y="T7"/>
                  </a:cxn>
                  <a:cxn ang="0">
                    <a:pos x="T8" y="T9"/>
                  </a:cxn>
                </a:cxnLst>
                <a:rect l="0" t="0" r="r" b="b"/>
                <a:pathLst>
                  <a:path w="5" h="21">
                    <a:moveTo>
                      <a:pt x="3" y="0"/>
                    </a:moveTo>
                    <a:lnTo>
                      <a:pt x="0" y="5"/>
                    </a:lnTo>
                    <a:lnTo>
                      <a:pt x="0" y="10"/>
                    </a:lnTo>
                    <a:lnTo>
                      <a:pt x="1" y="16"/>
                    </a:lnTo>
                    <a:lnTo>
                      <a:pt x="5" y="2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57" name="Line 1169"/>
              <p:cNvSpPr>
                <a:spLocks noChangeShapeType="1"/>
              </p:cNvSpPr>
              <p:nvPr userDrawn="1"/>
            </p:nvSpPr>
            <p:spPr bwMode="gray">
              <a:xfrm flipH="1" flipV="1">
                <a:off x="2349" y="1287"/>
                <a:ext cx="5" cy="24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58" name="Freeform 1170"/>
              <p:cNvSpPr>
                <a:spLocks/>
              </p:cNvSpPr>
              <p:nvPr userDrawn="1"/>
            </p:nvSpPr>
            <p:spPr bwMode="gray">
              <a:xfrm>
                <a:off x="2345" y="1280"/>
                <a:ext cx="4" cy="7"/>
              </a:xfrm>
              <a:custGeom>
                <a:avLst/>
                <a:gdLst>
                  <a:gd name="T0" fmla="*/ 4 w 4"/>
                  <a:gd name="T1" fmla="*/ 7 h 7"/>
                  <a:gd name="T2" fmla="*/ 2 w 4"/>
                  <a:gd name="T3" fmla="*/ 6 h 7"/>
                  <a:gd name="T4" fmla="*/ 0 w 4"/>
                  <a:gd name="T5" fmla="*/ 4 h 7"/>
                  <a:gd name="T6" fmla="*/ 0 w 4"/>
                  <a:gd name="T7" fmla="*/ 2 h 7"/>
                  <a:gd name="T8" fmla="*/ 2 w 4"/>
                  <a:gd name="T9" fmla="*/ 0 h 7"/>
                </a:gdLst>
                <a:ahLst/>
                <a:cxnLst>
                  <a:cxn ang="0">
                    <a:pos x="T0" y="T1"/>
                  </a:cxn>
                  <a:cxn ang="0">
                    <a:pos x="T2" y="T3"/>
                  </a:cxn>
                  <a:cxn ang="0">
                    <a:pos x="T4" y="T5"/>
                  </a:cxn>
                  <a:cxn ang="0">
                    <a:pos x="T6" y="T7"/>
                  </a:cxn>
                  <a:cxn ang="0">
                    <a:pos x="T8" y="T9"/>
                  </a:cxn>
                </a:cxnLst>
                <a:rect l="0" t="0" r="r" b="b"/>
                <a:pathLst>
                  <a:path w="4" h="7">
                    <a:moveTo>
                      <a:pt x="4" y="7"/>
                    </a:moveTo>
                    <a:lnTo>
                      <a:pt x="2" y="6"/>
                    </a:lnTo>
                    <a:lnTo>
                      <a:pt x="0" y="4"/>
                    </a:lnTo>
                    <a:lnTo>
                      <a:pt x="0" y="2"/>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59" name="Freeform 1171"/>
              <p:cNvSpPr>
                <a:spLocks/>
              </p:cNvSpPr>
              <p:nvPr userDrawn="1"/>
            </p:nvSpPr>
            <p:spPr bwMode="gray">
              <a:xfrm>
                <a:off x="2557" y="1985"/>
                <a:ext cx="19" cy="4"/>
              </a:xfrm>
              <a:custGeom>
                <a:avLst/>
                <a:gdLst>
                  <a:gd name="T0" fmla="*/ 19 w 19"/>
                  <a:gd name="T1" fmla="*/ 0 h 4"/>
                  <a:gd name="T2" fmla="*/ 14 w 19"/>
                  <a:gd name="T3" fmla="*/ 2 h 4"/>
                  <a:gd name="T4" fmla="*/ 10 w 19"/>
                  <a:gd name="T5" fmla="*/ 4 h 4"/>
                  <a:gd name="T6" fmla="*/ 5 w 19"/>
                  <a:gd name="T7" fmla="*/ 4 h 4"/>
                  <a:gd name="T8" fmla="*/ 0 w 19"/>
                  <a:gd name="T9" fmla="*/ 2 h 4"/>
                </a:gdLst>
                <a:ahLst/>
                <a:cxnLst>
                  <a:cxn ang="0">
                    <a:pos x="T0" y="T1"/>
                  </a:cxn>
                  <a:cxn ang="0">
                    <a:pos x="T2" y="T3"/>
                  </a:cxn>
                  <a:cxn ang="0">
                    <a:pos x="T4" y="T5"/>
                  </a:cxn>
                  <a:cxn ang="0">
                    <a:pos x="T6" y="T7"/>
                  </a:cxn>
                  <a:cxn ang="0">
                    <a:pos x="T8" y="T9"/>
                  </a:cxn>
                </a:cxnLst>
                <a:rect l="0" t="0" r="r" b="b"/>
                <a:pathLst>
                  <a:path w="19" h="4">
                    <a:moveTo>
                      <a:pt x="19" y="0"/>
                    </a:moveTo>
                    <a:lnTo>
                      <a:pt x="14" y="2"/>
                    </a:lnTo>
                    <a:lnTo>
                      <a:pt x="10" y="4"/>
                    </a:lnTo>
                    <a:lnTo>
                      <a:pt x="5" y="4"/>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60" name="Line 1172"/>
              <p:cNvSpPr>
                <a:spLocks noChangeShapeType="1"/>
              </p:cNvSpPr>
              <p:nvPr userDrawn="1"/>
            </p:nvSpPr>
            <p:spPr bwMode="gray">
              <a:xfrm>
                <a:off x="2565" y="1870"/>
                <a:ext cx="2" cy="23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1" name="Line 1173"/>
              <p:cNvSpPr>
                <a:spLocks noChangeShapeType="1"/>
              </p:cNvSpPr>
              <p:nvPr userDrawn="1"/>
            </p:nvSpPr>
            <p:spPr bwMode="gray">
              <a:xfrm>
                <a:off x="2574" y="1873"/>
                <a:ext cx="4" cy="22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2" name="Freeform 1174"/>
              <p:cNvSpPr>
                <a:spLocks/>
              </p:cNvSpPr>
              <p:nvPr userDrawn="1"/>
            </p:nvSpPr>
            <p:spPr bwMode="gray">
              <a:xfrm>
                <a:off x="2557" y="2097"/>
                <a:ext cx="21" cy="4"/>
              </a:xfrm>
              <a:custGeom>
                <a:avLst/>
                <a:gdLst>
                  <a:gd name="T0" fmla="*/ 21 w 21"/>
                  <a:gd name="T1" fmla="*/ 0 h 4"/>
                  <a:gd name="T2" fmla="*/ 15 w 21"/>
                  <a:gd name="T3" fmla="*/ 4 h 4"/>
                  <a:gd name="T4" fmla="*/ 10 w 21"/>
                  <a:gd name="T5" fmla="*/ 4 h 4"/>
                  <a:gd name="T6" fmla="*/ 5 w 21"/>
                  <a:gd name="T7" fmla="*/ 4 h 4"/>
                  <a:gd name="T8" fmla="*/ 0 w 21"/>
                  <a:gd name="T9" fmla="*/ 2 h 4"/>
                </a:gdLst>
                <a:ahLst/>
                <a:cxnLst>
                  <a:cxn ang="0">
                    <a:pos x="T0" y="T1"/>
                  </a:cxn>
                  <a:cxn ang="0">
                    <a:pos x="T2" y="T3"/>
                  </a:cxn>
                  <a:cxn ang="0">
                    <a:pos x="T4" y="T5"/>
                  </a:cxn>
                  <a:cxn ang="0">
                    <a:pos x="T6" y="T7"/>
                  </a:cxn>
                  <a:cxn ang="0">
                    <a:pos x="T8" y="T9"/>
                  </a:cxn>
                </a:cxnLst>
                <a:rect l="0" t="0" r="r" b="b"/>
                <a:pathLst>
                  <a:path w="21" h="4">
                    <a:moveTo>
                      <a:pt x="21" y="0"/>
                    </a:moveTo>
                    <a:lnTo>
                      <a:pt x="15" y="4"/>
                    </a:lnTo>
                    <a:lnTo>
                      <a:pt x="10" y="4"/>
                    </a:lnTo>
                    <a:lnTo>
                      <a:pt x="5" y="4"/>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63" name="Line 1175"/>
              <p:cNvSpPr>
                <a:spLocks noChangeShapeType="1"/>
              </p:cNvSpPr>
              <p:nvPr userDrawn="1"/>
            </p:nvSpPr>
            <p:spPr bwMode="gray">
              <a:xfrm flipH="1" flipV="1">
                <a:off x="2555" y="1861"/>
                <a:ext cx="2" cy="23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4" name="Freeform 1176"/>
              <p:cNvSpPr>
                <a:spLocks/>
              </p:cNvSpPr>
              <p:nvPr userDrawn="1"/>
            </p:nvSpPr>
            <p:spPr bwMode="gray">
              <a:xfrm>
                <a:off x="2555" y="1861"/>
                <a:ext cx="19" cy="12"/>
              </a:xfrm>
              <a:custGeom>
                <a:avLst/>
                <a:gdLst>
                  <a:gd name="T0" fmla="*/ 19 w 19"/>
                  <a:gd name="T1" fmla="*/ 12 h 12"/>
                  <a:gd name="T2" fmla="*/ 12 w 19"/>
                  <a:gd name="T3" fmla="*/ 9 h 12"/>
                  <a:gd name="T4" fmla="*/ 5 w 19"/>
                  <a:gd name="T5" fmla="*/ 5 h 12"/>
                  <a:gd name="T6" fmla="*/ 0 w 19"/>
                  <a:gd name="T7" fmla="*/ 0 h 12"/>
                </a:gdLst>
                <a:ahLst/>
                <a:cxnLst>
                  <a:cxn ang="0">
                    <a:pos x="T0" y="T1"/>
                  </a:cxn>
                  <a:cxn ang="0">
                    <a:pos x="T2" y="T3"/>
                  </a:cxn>
                  <a:cxn ang="0">
                    <a:pos x="T4" y="T5"/>
                  </a:cxn>
                  <a:cxn ang="0">
                    <a:pos x="T6" y="T7"/>
                  </a:cxn>
                </a:cxnLst>
                <a:rect l="0" t="0" r="r" b="b"/>
                <a:pathLst>
                  <a:path w="19" h="12">
                    <a:moveTo>
                      <a:pt x="19" y="12"/>
                    </a:moveTo>
                    <a:lnTo>
                      <a:pt x="12" y="9"/>
                    </a:lnTo>
                    <a:lnTo>
                      <a:pt x="5"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65" name="Freeform 1177"/>
              <p:cNvSpPr>
                <a:spLocks/>
              </p:cNvSpPr>
              <p:nvPr userDrawn="1"/>
            </p:nvSpPr>
            <p:spPr bwMode="gray">
              <a:xfrm>
                <a:off x="2646" y="2050"/>
                <a:ext cx="12" cy="9"/>
              </a:xfrm>
              <a:custGeom>
                <a:avLst/>
                <a:gdLst>
                  <a:gd name="T0" fmla="*/ 12 w 12"/>
                  <a:gd name="T1" fmla="*/ 0 h 9"/>
                  <a:gd name="T2" fmla="*/ 10 w 12"/>
                  <a:gd name="T3" fmla="*/ 3 h 9"/>
                  <a:gd name="T4" fmla="*/ 9 w 12"/>
                  <a:gd name="T5" fmla="*/ 7 h 9"/>
                  <a:gd name="T6" fmla="*/ 5 w 12"/>
                  <a:gd name="T7" fmla="*/ 9 h 9"/>
                  <a:gd name="T8" fmla="*/ 0 w 12"/>
                  <a:gd name="T9" fmla="*/ 9 h 9"/>
                </a:gdLst>
                <a:ahLst/>
                <a:cxnLst>
                  <a:cxn ang="0">
                    <a:pos x="T0" y="T1"/>
                  </a:cxn>
                  <a:cxn ang="0">
                    <a:pos x="T2" y="T3"/>
                  </a:cxn>
                  <a:cxn ang="0">
                    <a:pos x="T4" y="T5"/>
                  </a:cxn>
                  <a:cxn ang="0">
                    <a:pos x="T6" y="T7"/>
                  </a:cxn>
                  <a:cxn ang="0">
                    <a:pos x="T8" y="T9"/>
                  </a:cxn>
                </a:cxnLst>
                <a:rect l="0" t="0" r="r" b="b"/>
                <a:pathLst>
                  <a:path w="12" h="9">
                    <a:moveTo>
                      <a:pt x="12" y="0"/>
                    </a:moveTo>
                    <a:lnTo>
                      <a:pt x="10" y="3"/>
                    </a:lnTo>
                    <a:lnTo>
                      <a:pt x="9" y="7"/>
                    </a:lnTo>
                    <a:lnTo>
                      <a:pt x="5" y="9"/>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66" name="Line 1178"/>
              <p:cNvSpPr>
                <a:spLocks noChangeShapeType="1"/>
              </p:cNvSpPr>
              <p:nvPr userDrawn="1"/>
            </p:nvSpPr>
            <p:spPr bwMode="gray">
              <a:xfrm flipV="1">
                <a:off x="2574" y="2010"/>
                <a:ext cx="159" cy="9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7" name="Line 1179"/>
              <p:cNvSpPr>
                <a:spLocks noChangeShapeType="1"/>
              </p:cNvSpPr>
              <p:nvPr userDrawn="1"/>
            </p:nvSpPr>
            <p:spPr bwMode="gray">
              <a:xfrm flipV="1">
                <a:off x="2578" y="2003"/>
                <a:ext cx="159" cy="9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68" name="Freeform 1180"/>
              <p:cNvSpPr>
                <a:spLocks/>
              </p:cNvSpPr>
              <p:nvPr userDrawn="1"/>
            </p:nvSpPr>
            <p:spPr bwMode="gray">
              <a:xfrm>
                <a:off x="2726" y="2003"/>
                <a:ext cx="11" cy="8"/>
              </a:xfrm>
              <a:custGeom>
                <a:avLst/>
                <a:gdLst>
                  <a:gd name="T0" fmla="*/ 11 w 11"/>
                  <a:gd name="T1" fmla="*/ 0 h 8"/>
                  <a:gd name="T2" fmla="*/ 11 w 11"/>
                  <a:gd name="T3" fmla="*/ 3 h 8"/>
                  <a:gd name="T4" fmla="*/ 9 w 11"/>
                  <a:gd name="T5" fmla="*/ 7 h 8"/>
                  <a:gd name="T6" fmla="*/ 7 w 11"/>
                  <a:gd name="T7" fmla="*/ 8 h 8"/>
                  <a:gd name="T8" fmla="*/ 4 w 11"/>
                  <a:gd name="T9" fmla="*/ 8 h 8"/>
                  <a:gd name="T10" fmla="*/ 0 w 11"/>
                  <a:gd name="T11" fmla="*/ 7 h 8"/>
                </a:gdLst>
                <a:ahLst/>
                <a:cxnLst>
                  <a:cxn ang="0">
                    <a:pos x="T0" y="T1"/>
                  </a:cxn>
                  <a:cxn ang="0">
                    <a:pos x="T2" y="T3"/>
                  </a:cxn>
                  <a:cxn ang="0">
                    <a:pos x="T4" y="T5"/>
                  </a:cxn>
                  <a:cxn ang="0">
                    <a:pos x="T6" y="T7"/>
                  </a:cxn>
                  <a:cxn ang="0">
                    <a:pos x="T8" y="T9"/>
                  </a:cxn>
                  <a:cxn ang="0">
                    <a:pos x="T10" y="T11"/>
                  </a:cxn>
                </a:cxnLst>
                <a:rect l="0" t="0" r="r" b="b"/>
                <a:pathLst>
                  <a:path w="11" h="8">
                    <a:moveTo>
                      <a:pt x="11" y="0"/>
                    </a:moveTo>
                    <a:lnTo>
                      <a:pt x="11" y="3"/>
                    </a:lnTo>
                    <a:lnTo>
                      <a:pt x="9" y="7"/>
                    </a:lnTo>
                    <a:lnTo>
                      <a:pt x="7" y="8"/>
                    </a:lnTo>
                    <a:lnTo>
                      <a:pt x="4" y="8"/>
                    </a:lnTo>
                    <a:lnTo>
                      <a:pt x="0"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69" name="Line 1181"/>
              <p:cNvSpPr>
                <a:spLocks noChangeShapeType="1"/>
              </p:cNvSpPr>
              <p:nvPr userDrawn="1"/>
            </p:nvSpPr>
            <p:spPr bwMode="gray">
              <a:xfrm flipH="1">
                <a:off x="2565" y="2010"/>
                <a:ext cx="161" cy="9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0" name="Freeform 1182"/>
              <p:cNvSpPr>
                <a:spLocks/>
              </p:cNvSpPr>
              <p:nvPr userDrawn="1"/>
            </p:nvSpPr>
            <p:spPr bwMode="gray">
              <a:xfrm>
                <a:off x="2565" y="2097"/>
                <a:ext cx="13" cy="11"/>
              </a:xfrm>
              <a:custGeom>
                <a:avLst/>
                <a:gdLst>
                  <a:gd name="T0" fmla="*/ 0 w 13"/>
                  <a:gd name="T1" fmla="*/ 9 h 11"/>
                  <a:gd name="T2" fmla="*/ 6 w 13"/>
                  <a:gd name="T3" fmla="*/ 11 h 11"/>
                  <a:gd name="T4" fmla="*/ 7 w 13"/>
                  <a:gd name="T5" fmla="*/ 9 h 11"/>
                  <a:gd name="T6" fmla="*/ 11 w 13"/>
                  <a:gd name="T7" fmla="*/ 7 h 11"/>
                  <a:gd name="T8" fmla="*/ 11 w 13"/>
                  <a:gd name="T9" fmla="*/ 5 h 11"/>
                  <a:gd name="T10" fmla="*/ 13 w 13"/>
                  <a:gd name="T11" fmla="*/ 0 h 11"/>
                </a:gdLst>
                <a:ahLst/>
                <a:cxnLst>
                  <a:cxn ang="0">
                    <a:pos x="T0" y="T1"/>
                  </a:cxn>
                  <a:cxn ang="0">
                    <a:pos x="T2" y="T3"/>
                  </a:cxn>
                  <a:cxn ang="0">
                    <a:pos x="T4" y="T5"/>
                  </a:cxn>
                  <a:cxn ang="0">
                    <a:pos x="T6" y="T7"/>
                  </a:cxn>
                  <a:cxn ang="0">
                    <a:pos x="T8" y="T9"/>
                  </a:cxn>
                  <a:cxn ang="0">
                    <a:pos x="T10" y="T11"/>
                  </a:cxn>
                </a:cxnLst>
                <a:rect l="0" t="0" r="r" b="b"/>
                <a:pathLst>
                  <a:path w="13" h="11">
                    <a:moveTo>
                      <a:pt x="0" y="9"/>
                    </a:moveTo>
                    <a:lnTo>
                      <a:pt x="6" y="11"/>
                    </a:lnTo>
                    <a:lnTo>
                      <a:pt x="7" y="9"/>
                    </a:lnTo>
                    <a:lnTo>
                      <a:pt x="11" y="7"/>
                    </a:lnTo>
                    <a:lnTo>
                      <a:pt x="11" y="5"/>
                    </a:lnTo>
                    <a:lnTo>
                      <a:pt x="13"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71" name="Line 1183"/>
              <p:cNvSpPr>
                <a:spLocks noChangeShapeType="1"/>
              </p:cNvSpPr>
              <p:nvPr userDrawn="1"/>
            </p:nvSpPr>
            <p:spPr bwMode="gray">
              <a:xfrm flipV="1">
                <a:off x="2739" y="1924"/>
                <a:ext cx="1" cy="7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2" name="Line 1184"/>
              <p:cNvSpPr>
                <a:spLocks noChangeShapeType="1"/>
              </p:cNvSpPr>
              <p:nvPr userDrawn="1"/>
            </p:nvSpPr>
            <p:spPr bwMode="gray">
              <a:xfrm flipV="1">
                <a:off x="2737" y="1924"/>
                <a:ext cx="1" cy="7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3" name="Line 1185"/>
              <p:cNvSpPr>
                <a:spLocks noChangeShapeType="1"/>
              </p:cNvSpPr>
              <p:nvPr userDrawn="1"/>
            </p:nvSpPr>
            <p:spPr bwMode="gray">
              <a:xfrm>
                <a:off x="2733" y="1922"/>
                <a:ext cx="2" cy="7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4" name="Freeform 1186"/>
              <p:cNvSpPr>
                <a:spLocks/>
              </p:cNvSpPr>
              <p:nvPr userDrawn="1"/>
            </p:nvSpPr>
            <p:spPr bwMode="gray">
              <a:xfrm>
                <a:off x="2735" y="1992"/>
                <a:ext cx="4" cy="11"/>
              </a:xfrm>
              <a:custGeom>
                <a:avLst/>
                <a:gdLst>
                  <a:gd name="T0" fmla="*/ 2 w 4"/>
                  <a:gd name="T1" fmla="*/ 11 h 11"/>
                  <a:gd name="T2" fmla="*/ 4 w 4"/>
                  <a:gd name="T3" fmla="*/ 7 h 11"/>
                  <a:gd name="T4" fmla="*/ 4 w 4"/>
                  <a:gd name="T5" fmla="*/ 5 h 11"/>
                  <a:gd name="T6" fmla="*/ 2 w 4"/>
                  <a:gd name="T7" fmla="*/ 4 h 11"/>
                  <a:gd name="T8" fmla="*/ 0 w 4"/>
                  <a:gd name="T9" fmla="*/ 0 h 11"/>
                </a:gdLst>
                <a:ahLst/>
                <a:cxnLst>
                  <a:cxn ang="0">
                    <a:pos x="T0" y="T1"/>
                  </a:cxn>
                  <a:cxn ang="0">
                    <a:pos x="T2" y="T3"/>
                  </a:cxn>
                  <a:cxn ang="0">
                    <a:pos x="T4" y="T5"/>
                  </a:cxn>
                  <a:cxn ang="0">
                    <a:pos x="T6" y="T7"/>
                  </a:cxn>
                  <a:cxn ang="0">
                    <a:pos x="T8" y="T9"/>
                  </a:cxn>
                </a:cxnLst>
                <a:rect l="0" t="0" r="r" b="b"/>
                <a:pathLst>
                  <a:path w="4" h="11">
                    <a:moveTo>
                      <a:pt x="2" y="11"/>
                    </a:moveTo>
                    <a:lnTo>
                      <a:pt x="4" y="7"/>
                    </a:lnTo>
                    <a:lnTo>
                      <a:pt x="4" y="5"/>
                    </a:lnTo>
                    <a:lnTo>
                      <a:pt x="2"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75" name="Freeform 1187"/>
              <p:cNvSpPr>
                <a:spLocks/>
              </p:cNvSpPr>
              <p:nvPr userDrawn="1"/>
            </p:nvSpPr>
            <p:spPr bwMode="gray">
              <a:xfrm>
                <a:off x="2732" y="1377"/>
                <a:ext cx="5" cy="8"/>
              </a:xfrm>
              <a:custGeom>
                <a:avLst/>
                <a:gdLst>
                  <a:gd name="T0" fmla="*/ 3 w 5"/>
                  <a:gd name="T1" fmla="*/ 8 h 8"/>
                  <a:gd name="T2" fmla="*/ 5 w 5"/>
                  <a:gd name="T3" fmla="*/ 7 h 8"/>
                  <a:gd name="T4" fmla="*/ 5 w 5"/>
                  <a:gd name="T5" fmla="*/ 5 h 8"/>
                  <a:gd name="T6" fmla="*/ 3 w 5"/>
                  <a:gd name="T7" fmla="*/ 1 h 8"/>
                  <a:gd name="T8" fmla="*/ 0 w 5"/>
                  <a:gd name="T9" fmla="*/ 0 h 8"/>
                </a:gdLst>
                <a:ahLst/>
                <a:cxnLst>
                  <a:cxn ang="0">
                    <a:pos x="T0" y="T1"/>
                  </a:cxn>
                  <a:cxn ang="0">
                    <a:pos x="T2" y="T3"/>
                  </a:cxn>
                  <a:cxn ang="0">
                    <a:pos x="T4" y="T5"/>
                  </a:cxn>
                  <a:cxn ang="0">
                    <a:pos x="T6" y="T7"/>
                  </a:cxn>
                  <a:cxn ang="0">
                    <a:pos x="T8" y="T9"/>
                  </a:cxn>
                </a:cxnLst>
                <a:rect l="0" t="0" r="r" b="b"/>
                <a:pathLst>
                  <a:path w="5" h="8">
                    <a:moveTo>
                      <a:pt x="3" y="8"/>
                    </a:moveTo>
                    <a:lnTo>
                      <a:pt x="5" y="7"/>
                    </a:lnTo>
                    <a:lnTo>
                      <a:pt x="5" y="5"/>
                    </a:lnTo>
                    <a:lnTo>
                      <a:pt x="3" y="1"/>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76" name="Line 1188"/>
              <p:cNvSpPr>
                <a:spLocks noChangeShapeType="1"/>
              </p:cNvSpPr>
              <p:nvPr userDrawn="1"/>
            </p:nvSpPr>
            <p:spPr bwMode="gray">
              <a:xfrm flipH="1" flipV="1">
                <a:off x="2737" y="1265"/>
                <a:ext cx="2" cy="23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7" name="Line 1189"/>
              <p:cNvSpPr>
                <a:spLocks noChangeShapeType="1"/>
              </p:cNvSpPr>
              <p:nvPr userDrawn="1"/>
            </p:nvSpPr>
            <p:spPr bwMode="gray">
              <a:xfrm flipV="1">
                <a:off x="2735" y="1270"/>
                <a:ext cx="1" cy="23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78" name="Freeform 1190"/>
              <p:cNvSpPr>
                <a:spLocks/>
              </p:cNvSpPr>
              <p:nvPr userDrawn="1"/>
            </p:nvSpPr>
            <p:spPr bwMode="gray">
              <a:xfrm>
                <a:off x="2732" y="1261"/>
                <a:ext cx="5" cy="9"/>
              </a:xfrm>
              <a:custGeom>
                <a:avLst/>
                <a:gdLst>
                  <a:gd name="T0" fmla="*/ 3 w 5"/>
                  <a:gd name="T1" fmla="*/ 9 h 9"/>
                  <a:gd name="T2" fmla="*/ 5 w 5"/>
                  <a:gd name="T3" fmla="*/ 5 h 9"/>
                  <a:gd name="T4" fmla="*/ 5 w 5"/>
                  <a:gd name="T5" fmla="*/ 4 h 9"/>
                  <a:gd name="T6" fmla="*/ 3 w 5"/>
                  <a:gd name="T7" fmla="*/ 2 h 9"/>
                  <a:gd name="T8" fmla="*/ 0 w 5"/>
                  <a:gd name="T9" fmla="*/ 0 h 9"/>
                </a:gdLst>
                <a:ahLst/>
                <a:cxnLst>
                  <a:cxn ang="0">
                    <a:pos x="T0" y="T1"/>
                  </a:cxn>
                  <a:cxn ang="0">
                    <a:pos x="T2" y="T3"/>
                  </a:cxn>
                  <a:cxn ang="0">
                    <a:pos x="T4" y="T5"/>
                  </a:cxn>
                  <a:cxn ang="0">
                    <a:pos x="T6" y="T7"/>
                  </a:cxn>
                  <a:cxn ang="0">
                    <a:pos x="T8" y="T9"/>
                  </a:cxn>
                </a:cxnLst>
                <a:rect l="0" t="0" r="r" b="b"/>
                <a:pathLst>
                  <a:path w="5" h="9">
                    <a:moveTo>
                      <a:pt x="3" y="9"/>
                    </a:moveTo>
                    <a:lnTo>
                      <a:pt x="5" y="5"/>
                    </a:lnTo>
                    <a:lnTo>
                      <a:pt x="5" y="4"/>
                    </a:lnTo>
                    <a:lnTo>
                      <a:pt x="3"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79" name="Line 1191"/>
              <p:cNvSpPr>
                <a:spLocks noChangeShapeType="1"/>
              </p:cNvSpPr>
              <p:nvPr userDrawn="1"/>
            </p:nvSpPr>
            <p:spPr bwMode="gray">
              <a:xfrm>
                <a:off x="2732" y="1261"/>
                <a:ext cx="1" cy="24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0" name="Freeform 1192"/>
              <p:cNvSpPr>
                <a:spLocks/>
              </p:cNvSpPr>
              <p:nvPr userDrawn="1"/>
            </p:nvSpPr>
            <p:spPr bwMode="gray">
              <a:xfrm>
                <a:off x="2733" y="1502"/>
                <a:ext cx="6" cy="4"/>
              </a:xfrm>
              <a:custGeom>
                <a:avLst/>
                <a:gdLst>
                  <a:gd name="T0" fmla="*/ 2 w 6"/>
                  <a:gd name="T1" fmla="*/ 0 h 4"/>
                  <a:gd name="T2" fmla="*/ 4 w 6"/>
                  <a:gd name="T3" fmla="*/ 0 h 4"/>
                  <a:gd name="T4" fmla="*/ 6 w 6"/>
                  <a:gd name="T5" fmla="*/ 0 h 4"/>
                  <a:gd name="T6" fmla="*/ 4 w 6"/>
                  <a:gd name="T7" fmla="*/ 2 h 4"/>
                  <a:gd name="T8" fmla="*/ 2 w 6"/>
                  <a:gd name="T9" fmla="*/ 2 h 4"/>
                  <a:gd name="T10" fmla="*/ 0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2" y="0"/>
                    </a:moveTo>
                    <a:lnTo>
                      <a:pt x="4" y="0"/>
                    </a:lnTo>
                    <a:lnTo>
                      <a:pt x="6" y="0"/>
                    </a:lnTo>
                    <a:lnTo>
                      <a:pt x="4" y="2"/>
                    </a:lnTo>
                    <a:lnTo>
                      <a:pt x="2" y="2"/>
                    </a:lnTo>
                    <a:lnTo>
                      <a:pt x="0" y="4"/>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1" name="Freeform 1193"/>
              <p:cNvSpPr>
                <a:spLocks/>
              </p:cNvSpPr>
              <p:nvPr userDrawn="1"/>
            </p:nvSpPr>
            <p:spPr bwMode="gray">
              <a:xfrm>
                <a:off x="2641" y="1296"/>
                <a:ext cx="12" cy="16"/>
              </a:xfrm>
              <a:custGeom>
                <a:avLst/>
                <a:gdLst>
                  <a:gd name="T0" fmla="*/ 12 w 12"/>
                  <a:gd name="T1" fmla="*/ 16 h 16"/>
                  <a:gd name="T2" fmla="*/ 10 w 12"/>
                  <a:gd name="T3" fmla="*/ 11 h 16"/>
                  <a:gd name="T4" fmla="*/ 8 w 12"/>
                  <a:gd name="T5" fmla="*/ 5 h 16"/>
                  <a:gd name="T6" fmla="*/ 5 w 12"/>
                  <a:gd name="T7" fmla="*/ 2 h 16"/>
                  <a:gd name="T8" fmla="*/ 0 w 12"/>
                  <a:gd name="T9" fmla="*/ 0 h 16"/>
                </a:gdLst>
                <a:ahLst/>
                <a:cxnLst>
                  <a:cxn ang="0">
                    <a:pos x="T0" y="T1"/>
                  </a:cxn>
                  <a:cxn ang="0">
                    <a:pos x="T2" y="T3"/>
                  </a:cxn>
                  <a:cxn ang="0">
                    <a:pos x="T4" y="T5"/>
                  </a:cxn>
                  <a:cxn ang="0">
                    <a:pos x="T6" y="T7"/>
                  </a:cxn>
                  <a:cxn ang="0">
                    <a:pos x="T8" y="T9"/>
                  </a:cxn>
                </a:cxnLst>
                <a:rect l="0" t="0" r="r" b="b"/>
                <a:pathLst>
                  <a:path w="12" h="16">
                    <a:moveTo>
                      <a:pt x="12" y="16"/>
                    </a:moveTo>
                    <a:lnTo>
                      <a:pt x="10" y="11"/>
                    </a:lnTo>
                    <a:lnTo>
                      <a:pt x="8" y="5"/>
                    </a:lnTo>
                    <a:lnTo>
                      <a:pt x="5"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2" name="Line 1194"/>
              <p:cNvSpPr>
                <a:spLocks noChangeShapeType="1"/>
              </p:cNvSpPr>
              <p:nvPr userDrawn="1"/>
            </p:nvSpPr>
            <p:spPr bwMode="gray">
              <a:xfrm flipH="1">
                <a:off x="2567" y="1259"/>
                <a:ext cx="165" cy="8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3" name="Line 1195"/>
              <p:cNvSpPr>
                <a:spLocks noChangeShapeType="1"/>
              </p:cNvSpPr>
              <p:nvPr userDrawn="1"/>
            </p:nvSpPr>
            <p:spPr bwMode="gray">
              <a:xfrm flipH="1">
                <a:off x="2571" y="1270"/>
                <a:ext cx="164" cy="8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4" name="Freeform 1196"/>
              <p:cNvSpPr>
                <a:spLocks/>
              </p:cNvSpPr>
              <p:nvPr userDrawn="1"/>
            </p:nvSpPr>
            <p:spPr bwMode="gray">
              <a:xfrm>
                <a:off x="2558" y="1340"/>
                <a:ext cx="13" cy="16"/>
              </a:xfrm>
              <a:custGeom>
                <a:avLst/>
                <a:gdLst>
                  <a:gd name="T0" fmla="*/ 13 w 13"/>
                  <a:gd name="T1" fmla="*/ 16 h 16"/>
                  <a:gd name="T2" fmla="*/ 11 w 13"/>
                  <a:gd name="T3" fmla="*/ 10 h 16"/>
                  <a:gd name="T4" fmla="*/ 9 w 13"/>
                  <a:gd name="T5" fmla="*/ 7 h 16"/>
                  <a:gd name="T6" fmla="*/ 6 w 13"/>
                  <a:gd name="T7" fmla="*/ 2 h 16"/>
                  <a:gd name="T8" fmla="*/ 0 w 13"/>
                  <a:gd name="T9" fmla="*/ 0 h 16"/>
                </a:gdLst>
                <a:ahLst/>
                <a:cxnLst>
                  <a:cxn ang="0">
                    <a:pos x="T0" y="T1"/>
                  </a:cxn>
                  <a:cxn ang="0">
                    <a:pos x="T2" y="T3"/>
                  </a:cxn>
                  <a:cxn ang="0">
                    <a:pos x="T4" y="T5"/>
                  </a:cxn>
                  <a:cxn ang="0">
                    <a:pos x="T6" y="T7"/>
                  </a:cxn>
                  <a:cxn ang="0">
                    <a:pos x="T8" y="T9"/>
                  </a:cxn>
                </a:cxnLst>
                <a:rect l="0" t="0" r="r" b="b"/>
                <a:pathLst>
                  <a:path w="13" h="16">
                    <a:moveTo>
                      <a:pt x="13" y="16"/>
                    </a:moveTo>
                    <a:lnTo>
                      <a:pt x="11" y="10"/>
                    </a:lnTo>
                    <a:lnTo>
                      <a:pt x="9" y="7"/>
                    </a:lnTo>
                    <a:lnTo>
                      <a:pt x="6"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5" name="Line 1197"/>
              <p:cNvSpPr>
                <a:spLocks noChangeShapeType="1"/>
              </p:cNvSpPr>
              <p:nvPr userDrawn="1"/>
            </p:nvSpPr>
            <p:spPr bwMode="gray">
              <a:xfrm flipV="1">
                <a:off x="2558" y="1252"/>
                <a:ext cx="165" cy="8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6" name="Freeform 1198"/>
              <p:cNvSpPr>
                <a:spLocks/>
              </p:cNvSpPr>
              <p:nvPr userDrawn="1"/>
            </p:nvSpPr>
            <p:spPr bwMode="gray">
              <a:xfrm>
                <a:off x="2723" y="1252"/>
                <a:ext cx="12" cy="18"/>
              </a:xfrm>
              <a:custGeom>
                <a:avLst/>
                <a:gdLst>
                  <a:gd name="T0" fmla="*/ 12 w 12"/>
                  <a:gd name="T1" fmla="*/ 18 h 18"/>
                  <a:gd name="T2" fmla="*/ 10 w 12"/>
                  <a:gd name="T3" fmla="*/ 13 h 18"/>
                  <a:gd name="T4" fmla="*/ 9 w 12"/>
                  <a:gd name="T5" fmla="*/ 7 h 18"/>
                  <a:gd name="T6" fmla="*/ 5 w 12"/>
                  <a:gd name="T7" fmla="*/ 4 h 18"/>
                  <a:gd name="T8" fmla="*/ 0 w 12"/>
                  <a:gd name="T9" fmla="*/ 0 h 18"/>
                </a:gdLst>
                <a:ahLst/>
                <a:cxnLst>
                  <a:cxn ang="0">
                    <a:pos x="T0" y="T1"/>
                  </a:cxn>
                  <a:cxn ang="0">
                    <a:pos x="T2" y="T3"/>
                  </a:cxn>
                  <a:cxn ang="0">
                    <a:pos x="T4" y="T5"/>
                  </a:cxn>
                  <a:cxn ang="0">
                    <a:pos x="T6" y="T7"/>
                  </a:cxn>
                  <a:cxn ang="0">
                    <a:pos x="T8" y="T9"/>
                  </a:cxn>
                </a:cxnLst>
                <a:rect l="0" t="0" r="r" b="b"/>
                <a:pathLst>
                  <a:path w="12" h="18">
                    <a:moveTo>
                      <a:pt x="12" y="18"/>
                    </a:moveTo>
                    <a:lnTo>
                      <a:pt x="10" y="13"/>
                    </a:lnTo>
                    <a:lnTo>
                      <a:pt x="9" y="7"/>
                    </a:lnTo>
                    <a:lnTo>
                      <a:pt x="5"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7" name="Freeform 1199"/>
              <p:cNvSpPr>
                <a:spLocks/>
              </p:cNvSpPr>
              <p:nvPr userDrawn="1"/>
            </p:nvSpPr>
            <p:spPr bwMode="gray">
              <a:xfrm>
                <a:off x="2551" y="1474"/>
                <a:ext cx="20" cy="2"/>
              </a:xfrm>
              <a:custGeom>
                <a:avLst/>
                <a:gdLst>
                  <a:gd name="T0" fmla="*/ 20 w 20"/>
                  <a:gd name="T1" fmla="*/ 0 h 2"/>
                  <a:gd name="T2" fmla="*/ 16 w 20"/>
                  <a:gd name="T3" fmla="*/ 2 h 2"/>
                  <a:gd name="T4" fmla="*/ 11 w 20"/>
                  <a:gd name="T5" fmla="*/ 2 h 2"/>
                  <a:gd name="T6" fmla="*/ 6 w 20"/>
                  <a:gd name="T7" fmla="*/ 2 h 2"/>
                  <a:gd name="T8" fmla="*/ 0 w 20"/>
                  <a:gd name="T9" fmla="*/ 2 h 2"/>
                </a:gdLst>
                <a:ahLst/>
                <a:cxnLst>
                  <a:cxn ang="0">
                    <a:pos x="T0" y="T1"/>
                  </a:cxn>
                  <a:cxn ang="0">
                    <a:pos x="T2" y="T3"/>
                  </a:cxn>
                  <a:cxn ang="0">
                    <a:pos x="T4" y="T5"/>
                  </a:cxn>
                  <a:cxn ang="0">
                    <a:pos x="T6" y="T7"/>
                  </a:cxn>
                  <a:cxn ang="0">
                    <a:pos x="T8" y="T9"/>
                  </a:cxn>
                </a:cxnLst>
                <a:rect l="0" t="0" r="r" b="b"/>
                <a:pathLst>
                  <a:path w="20" h="2">
                    <a:moveTo>
                      <a:pt x="20" y="0"/>
                    </a:moveTo>
                    <a:lnTo>
                      <a:pt x="16" y="2"/>
                    </a:lnTo>
                    <a:lnTo>
                      <a:pt x="11" y="2"/>
                    </a:lnTo>
                    <a:lnTo>
                      <a:pt x="6" y="2"/>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88" name="Line 1200"/>
              <p:cNvSpPr>
                <a:spLocks noChangeShapeType="1"/>
              </p:cNvSpPr>
              <p:nvPr userDrawn="1"/>
            </p:nvSpPr>
            <p:spPr bwMode="gray">
              <a:xfrm>
                <a:off x="2560" y="1359"/>
                <a:ext cx="2" cy="24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89" name="Line 1201"/>
              <p:cNvSpPr>
                <a:spLocks noChangeShapeType="1"/>
              </p:cNvSpPr>
              <p:nvPr userDrawn="1"/>
            </p:nvSpPr>
            <p:spPr bwMode="gray">
              <a:xfrm>
                <a:off x="2571" y="1356"/>
                <a:ext cx="1"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0" name="Freeform 1202"/>
              <p:cNvSpPr>
                <a:spLocks/>
              </p:cNvSpPr>
              <p:nvPr userDrawn="1"/>
            </p:nvSpPr>
            <p:spPr bwMode="gray">
              <a:xfrm>
                <a:off x="2551" y="1592"/>
                <a:ext cx="21" cy="14"/>
              </a:xfrm>
              <a:custGeom>
                <a:avLst/>
                <a:gdLst>
                  <a:gd name="T0" fmla="*/ 21 w 21"/>
                  <a:gd name="T1" fmla="*/ 0 h 14"/>
                  <a:gd name="T2" fmla="*/ 16 w 21"/>
                  <a:gd name="T3" fmla="*/ 5 h 14"/>
                  <a:gd name="T4" fmla="*/ 13 w 21"/>
                  <a:gd name="T5" fmla="*/ 8 h 14"/>
                  <a:gd name="T6" fmla="*/ 7 w 21"/>
                  <a:gd name="T7" fmla="*/ 10 h 14"/>
                  <a:gd name="T8" fmla="*/ 0 w 21"/>
                  <a:gd name="T9" fmla="*/ 14 h 14"/>
                </a:gdLst>
                <a:ahLst/>
                <a:cxnLst>
                  <a:cxn ang="0">
                    <a:pos x="T0" y="T1"/>
                  </a:cxn>
                  <a:cxn ang="0">
                    <a:pos x="T2" y="T3"/>
                  </a:cxn>
                  <a:cxn ang="0">
                    <a:pos x="T4" y="T5"/>
                  </a:cxn>
                  <a:cxn ang="0">
                    <a:pos x="T6" y="T7"/>
                  </a:cxn>
                  <a:cxn ang="0">
                    <a:pos x="T8" y="T9"/>
                  </a:cxn>
                </a:cxnLst>
                <a:rect l="0" t="0" r="r" b="b"/>
                <a:pathLst>
                  <a:path w="21" h="14">
                    <a:moveTo>
                      <a:pt x="21" y="0"/>
                    </a:moveTo>
                    <a:lnTo>
                      <a:pt x="16" y="5"/>
                    </a:lnTo>
                    <a:lnTo>
                      <a:pt x="13" y="8"/>
                    </a:lnTo>
                    <a:lnTo>
                      <a:pt x="7" y="10"/>
                    </a:lnTo>
                    <a:lnTo>
                      <a:pt x="0" y="14"/>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1" name="Line 1203"/>
              <p:cNvSpPr>
                <a:spLocks noChangeShapeType="1"/>
              </p:cNvSpPr>
              <p:nvPr userDrawn="1"/>
            </p:nvSpPr>
            <p:spPr bwMode="gray">
              <a:xfrm flipH="1" flipV="1">
                <a:off x="2550" y="1357"/>
                <a:ext cx="1" cy="24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2" name="Freeform 1204"/>
              <p:cNvSpPr>
                <a:spLocks/>
              </p:cNvSpPr>
              <p:nvPr userDrawn="1"/>
            </p:nvSpPr>
            <p:spPr bwMode="gray">
              <a:xfrm>
                <a:off x="2550" y="1356"/>
                <a:ext cx="21" cy="3"/>
              </a:xfrm>
              <a:custGeom>
                <a:avLst/>
                <a:gdLst>
                  <a:gd name="T0" fmla="*/ 0 w 21"/>
                  <a:gd name="T1" fmla="*/ 1 h 3"/>
                  <a:gd name="T2" fmla="*/ 7 w 21"/>
                  <a:gd name="T3" fmla="*/ 3 h 3"/>
                  <a:gd name="T4" fmla="*/ 14 w 21"/>
                  <a:gd name="T5" fmla="*/ 3 h 3"/>
                  <a:gd name="T6" fmla="*/ 21 w 21"/>
                  <a:gd name="T7" fmla="*/ 0 h 3"/>
                </a:gdLst>
                <a:ahLst/>
                <a:cxnLst>
                  <a:cxn ang="0">
                    <a:pos x="T0" y="T1"/>
                  </a:cxn>
                  <a:cxn ang="0">
                    <a:pos x="T2" y="T3"/>
                  </a:cxn>
                  <a:cxn ang="0">
                    <a:pos x="T4" y="T5"/>
                  </a:cxn>
                  <a:cxn ang="0">
                    <a:pos x="T6" y="T7"/>
                  </a:cxn>
                </a:cxnLst>
                <a:rect l="0" t="0" r="r" b="b"/>
                <a:pathLst>
                  <a:path w="21" h="3">
                    <a:moveTo>
                      <a:pt x="0" y="1"/>
                    </a:moveTo>
                    <a:lnTo>
                      <a:pt x="7" y="3"/>
                    </a:lnTo>
                    <a:lnTo>
                      <a:pt x="14" y="3"/>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3" name="Freeform 1205"/>
              <p:cNvSpPr>
                <a:spLocks/>
              </p:cNvSpPr>
              <p:nvPr userDrawn="1"/>
            </p:nvSpPr>
            <p:spPr bwMode="gray">
              <a:xfrm>
                <a:off x="2726" y="2010"/>
                <a:ext cx="9" cy="7"/>
              </a:xfrm>
              <a:custGeom>
                <a:avLst/>
                <a:gdLst>
                  <a:gd name="T0" fmla="*/ 0 w 9"/>
                  <a:gd name="T1" fmla="*/ 0 h 7"/>
                  <a:gd name="T2" fmla="*/ 2 w 9"/>
                  <a:gd name="T3" fmla="*/ 0 h 7"/>
                  <a:gd name="T4" fmla="*/ 6 w 9"/>
                  <a:gd name="T5" fmla="*/ 0 h 7"/>
                  <a:gd name="T6" fmla="*/ 7 w 9"/>
                  <a:gd name="T7" fmla="*/ 1 h 7"/>
                  <a:gd name="T8" fmla="*/ 7 w 9"/>
                  <a:gd name="T9" fmla="*/ 5 h 7"/>
                  <a:gd name="T10" fmla="*/ 9 w 9"/>
                  <a:gd name="T11" fmla="*/ 7 h 7"/>
                </a:gdLst>
                <a:ahLst/>
                <a:cxnLst>
                  <a:cxn ang="0">
                    <a:pos x="T0" y="T1"/>
                  </a:cxn>
                  <a:cxn ang="0">
                    <a:pos x="T2" y="T3"/>
                  </a:cxn>
                  <a:cxn ang="0">
                    <a:pos x="T4" y="T5"/>
                  </a:cxn>
                  <a:cxn ang="0">
                    <a:pos x="T6" y="T7"/>
                  </a:cxn>
                  <a:cxn ang="0">
                    <a:pos x="T8" y="T9"/>
                  </a:cxn>
                  <a:cxn ang="0">
                    <a:pos x="T10" y="T11"/>
                  </a:cxn>
                </a:cxnLst>
                <a:rect l="0" t="0" r="r" b="b"/>
                <a:pathLst>
                  <a:path w="9" h="7">
                    <a:moveTo>
                      <a:pt x="0" y="0"/>
                    </a:moveTo>
                    <a:lnTo>
                      <a:pt x="2" y="0"/>
                    </a:lnTo>
                    <a:lnTo>
                      <a:pt x="6" y="0"/>
                    </a:lnTo>
                    <a:lnTo>
                      <a:pt x="7" y="1"/>
                    </a:lnTo>
                    <a:lnTo>
                      <a:pt x="7" y="5"/>
                    </a:lnTo>
                    <a:lnTo>
                      <a:pt x="9"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4" name="Freeform 1206"/>
              <p:cNvSpPr>
                <a:spLocks/>
              </p:cNvSpPr>
              <p:nvPr userDrawn="1"/>
            </p:nvSpPr>
            <p:spPr bwMode="gray">
              <a:xfrm>
                <a:off x="2735" y="1992"/>
                <a:ext cx="9" cy="9"/>
              </a:xfrm>
              <a:custGeom>
                <a:avLst/>
                <a:gdLst>
                  <a:gd name="T0" fmla="*/ 0 w 9"/>
                  <a:gd name="T1" fmla="*/ 0 h 9"/>
                  <a:gd name="T2" fmla="*/ 0 w 9"/>
                  <a:gd name="T3" fmla="*/ 4 h 9"/>
                  <a:gd name="T4" fmla="*/ 0 w 9"/>
                  <a:gd name="T5" fmla="*/ 7 h 9"/>
                  <a:gd name="T6" fmla="*/ 2 w 9"/>
                  <a:gd name="T7" fmla="*/ 9 h 9"/>
                  <a:gd name="T8" fmla="*/ 5 w 9"/>
                  <a:gd name="T9" fmla="*/ 9 h 9"/>
                  <a:gd name="T10" fmla="*/ 9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0" y="0"/>
                    </a:moveTo>
                    <a:lnTo>
                      <a:pt x="0" y="4"/>
                    </a:lnTo>
                    <a:lnTo>
                      <a:pt x="0" y="7"/>
                    </a:lnTo>
                    <a:lnTo>
                      <a:pt x="2" y="9"/>
                    </a:lnTo>
                    <a:lnTo>
                      <a:pt x="5" y="9"/>
                    </a:lnTo>
                    <a:lnTo>
                      <a:pt x="9"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5" name="Freeform 1207"/>
              <p:cNvSpPr>
                <a:spLocks/>
              </p:cNvSpPr>
              <p:nvPr userDrawn="1"/>
            </p:nvSpPr>
            <p:spPr bwMode="gray">
              <a:xfrm>
                <a:off x="2632" y="1209"/>
                <a:ext cx="9" cy="19"/>
              </a:xfrm>
              <a:custGeom>
                <a:avLst/>
                <a:gdLst>
                  <a:gd name="T0" fmla="*/ 0 w 9"/>
                  <a:gd name="T1" fmla="*/ 19 h 19"/>
                  <a:gd name="T2" fmla="*/ 0 w 9"/>
                  <a:gd name="T3" fmla="*/ 12 h 19"/>
                  <a:gd name="T4" fmla="*/ 2 w 9"/>
                  <a:gd name="T5" fmla="*/ 8 h 19"/>
                  <a:gd name="T6" fmla="*/ 5 w 9"/>
                  <a:gd name="T7" fmla="*/ 3 h 19"/>
                  <a:gd name="T8" fmla="*/ 9 w 9"/>
                  <a:gd name="T9" fmla="*/ 0 h 19"/>
                </a:gdLst>
                <a:ahLst/>
                <a:cxnLst>
                  <a:cxn ang="0">
                    <a:pos x="T0" y="T1"/>
                  </a:cxn>
                  <a:cxn ang="0">
                    <a:pos x="T2" y="T3"/>
                  </a:cxn>
                  <a:cxn ang="0">
                    <a:pos x="T4" y="T5"/>
                  </a:cxn>
                  <a:cxn ang="0">
                    <a:pos x="T6" y="T7"/>
                  </a:cxn>
                  <a:cxn ang="0">
                    <a:pos x="T8" y="T9"/>
                  </a:cxn>
                </a:cxnLst>
                <a:rect l="0" t="0" r="r" b="b"/>
                <a:pathLst>
                  <a:path w="9" h="19">
                    <a:moveTo>
                      <a:pt x="0" y="19"/>
                    </a:moveTo>
                    <a:lnTo>
                      <a:pt x="0" y="12"/>
                    </a:lnTo>
                    <a:lnTo>
                      <a:pt x="2" y="8"/>
                    </a:lnTo>
                    <a:lnTo>
                      <a:pt x="5" y="3"/>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6" name="Line 1208"/>
              <p:cNvSpPr>
                <a:spLocks noChangeShapeType="1"/>
              </p:cNvSpPr>
              <p:nvPr userDrawn="1"/>
            </p:nvSpPr>
            <p:spPr bwMode="gray">
              <a:xfrm>
                <a:off x="2536" y="1184"/>
                <a:ext cx="199" cy="6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7" name="Line 1209"/>
              <p:cNvSpPr>
                <a:spLocks noChangeShapeType="1"/>
              </p:cNvSpPr>
              <p:nvPr userDrawn="1"/>
            </p:nvSpPr>
            <p:spPr bwMode="gray">
              <a:xfrm>
                <a:off x="2532" y="1195"/>
                <a:ext cx="200" cy="6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8" name="Freeform 1210"/>
              <p:cNvSpPr>
                <a:spLocks/>
              </p:cNvSpPr>
              <p:nvPr userDrawn="1"/>
            </p:nvSpPr>
            <p:spPr bwMode="gray">
              <a:xfrm>
                <a:off x="2732" y="1244"/>
                <a:ext cx="8" cy="17"/>
              </a:xfrm>
              <a:custGeom>
                <a:avLst/>
                <a:gdLst>
                  <a:gd name="T0" fmla="*/ 0 w 8"/>
                  <a:gd name="T1" fmla="*/ 17 h 17"/>
                  <a:gd name="T2" fmla="*/ 1 w 8"/>
                  <a:gd name="T3" fmla="*/ 12 h 17"/>
                  <a:gd name="T4" fmla="*/ 3 w 8"/>
                  <a:gd name="T5" fmla="*/ 7 h 17"/>
                  <a:gd name="T6" fmla="*/ 5 w 8"/>
                  <a:gd name="T7" fmla="*/ 1 h 17"/>
                  <a:gd name="T8" fmla="*/ 8 w 8"/>
                  <a:gd name="T9" fmla="*/ 0 h 17"/>
                </a:gdLst>
                <a:ahLst/>
                <a:cxnLst>
                  <a:cxn ang="0">
                    <a:pos x="T0" y="T1"/>
                  </a:cxn>
                  <a:cxn ang="0">
                    <a:pos x="T2" y="T3"/>
                  </a:cxn>
                  <a:cxn ang="0">
                    <a:pos x="T4" y="T5"/>
                  </a:cxn>
                  <a:cxn ang="0">
                    <a:pos x="T6" y="T7"/>
                  </a:cxn>
                  <a:cxn ang="0">
                    <a:pos x="T8" y="T9"/>
                  </a:cxn>
                </a:cxnLst>
                <a:rect l="0" t="0" r="r" b="b"/>
                <a:pathLst>
                  <a:path w="8" h="17">
                    <a:moveTo>
                      <a:pt x="0" y="17"/>
                    </a:moveTo>
                    <a:lnTo>
                      <a:pt x="1" y="12"/>
                    </a:lnTo>
                    <a:lnTo>
                      <a:pt x="3" y="7"/>
                    </a:lnTo>
                    <a:lnTo>
                      <a:pt x="5" y="1"/>
                    </a:lnTo>
                    <a:lnTo>
                      <a:pt x="8"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699" name="Line 1211"/>
              <p:cNvSpPr>
                <a:spLocks noChangeShapeType="1"/>
              </p:cNvSpPr>
              <p:nvPr userDrawn="1"/>
            </p:nvSpPr>
            <p:spPr bwMode="gray">
              <a:xfrm flipH="1" flipV="1">
                <a:off x="2543" y="1177"/>
                <a:ext cx="197" cy="6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0" name="Freeform 1212"/>
              <p:cNvSpPr>
                <a:spLocks/>
              </p:cNvSpPr>
              <p:nvPr userDrawn="1"/>
            </p:nvSpPr>
            <p:spPr bwMode="gray">
              <a:xfrm>
                <a:off x="2532" y="1177"/>
                <a:ext cx="11" cy="18"/>
              </a:xfrm>
              <a:custGeom>
                <a:avLst/>
                <a:gdLst>
                  <a:gd name="T0" fmla="*/ 0 w 11"/>
                  <a:gd name="T1" fmla="*/ 18 h 18"/>
                  <a:gd name="T2" fmla="*/ 2 w 11"/>
                  <a:gd name="T3" fmla="*/ 12 h 18"/>
                  <a:gd name="T4" fmla="*/ 4 w 11"/>
                  <a:gd name="T5" fmla="*/ 7 h 18"/>
                  <a:gd name="T6" fmla="*/ 5 w 11"/>
                  <a:gd name="T7" fmla="*/ 2 h 18"/>
                  <a:gd name="T8" fmla="*/ 11 w 11"/>
                  <a:gd name="T9" fmla="*/ 0 h 18"/>
                </a:gdLst>
                <a:ahLst/>
                <a:cxnLst>
                  <a:cxn ang="0">
                    <a:pos x="T0" y="T1"/>
                  </a:cxn>
                  <a:cxn ang="0">
                    <a:pos x="T2" y="T3"/>
                  </a:cxn>
                  <a:cxn ang="0">
                    <a:pos x="T4" y="T5"/>
                  </a:cxn>
                  <a:cxn ang="0">
                    <a:pos x="T6" y="T7"/>
                  </a:cxn>
                  <a:cxn ang="0">
                    <a:pos x="T8" y="T9"/>
                  </a:cxn>
                </a:cxnLst>
                <a:rect l="0" t="0" r="r" b="b"/>
                <a:pathLst>
                  <a:path w="11" h="18">
                    <a:moveTo>
                      <a:pt x="0" y="18"/>
                    </a:moveTo>
                    <a:lnTo>
                      <a:pt x="2" y="12"/>
                    </a:lnTo>
                    <a:lnTo>
                      <a:pt x="4" y="7"/>
                    </a:lnTo>
                    <a:lnTo>
                      <a:pt x="5" y="2"/>
                    </a:lnTo>
                    <a:lnTo>
                      <a:pt x="1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01" name="Freeform 1213"/>
              <p:cNvSpPr>
                <a:spLocks/>
              </p:cNvSpPr>
              <p:nvPr userDrawn="1"/>
            </p:nvSpPr>
            <p:spPr bwMode="gray">
              <a:xfrm>
                <a:off x="2623" y="1202"/>
                <a:ext cx="9" cy="17"/>
              </a:xfrm>
              <a:custGeom>
                <a:avLst/>
                <a:gdLst>
                  <a:gd name="T0" fmla="*/ 0 w 9"/>
                  <a:gd name="T1" fmla="*/ 17 h 17"/>
                  <a:gd name="T2" fmla="*/ 4 w 9"/>
                  <a:gd name="T3" fmla="*/ 14 h 17"/>
                  <a:gd name="T4" fmla="*/ 5 w 9"/>
                  <a:gd name="T5" fmla="*/ 10 h 17"/>
                  <a:gd name="T6" fmla="*/ 9 w 9"/>
                  <a:gd name="T7" fmla="*/ 5 h 17"/>
                  <a:gd name="T8" fmla="*/ 9 w 9"/>
                  <a:gd name="T9" fmla="*/ 0 h 17"/>
                </a:gdLst>
                <a:ahLst/>
                <a:cxnLst>
                  <a:cxn ang="0">
                    <a:pos x="T0" y="T1"/>
                  </a:cxn>
                  <a:cxn ang="0">
                    <a:pos x="T2" y="T3"/>
                  </a:cxn>
                  <a:cxn ang="0">
                    <a:pos x="T4" y="T5"/>
                  </a:cxn>
                  <a:cxn ang="0">
                    <a:pos x="T6" y="T7"/>
                  </a:cxn>
                  <a:cxn ang="0">
                    <a:pos x="T8" y="T9"/>
                  </a:cxn>
                </a:cxnLst>
                <a:rect l="0" t="0" r="r" b="b"/>
                <a:pathLst>
                  <a:path w="9" h="17">
                    <a:moveTo>
                      <a:pt x="0" y="17"/>
                    </a:moveTo>
                    <a:lnTo>
                      <a:pt x="4" y="14"/>
                    </a:lnTo>
                    <a:lnTo>
                      <a:pt x="5" y="10"/>
                    </a:lnTo>
                    <a:lnTo>
                      <a:pt x="9" y="5"/>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02" name="Line 1214"/>
              <p:cNvSpPr>
                <a:spLocks noChangeShapeType="1"/>
              </p:cNvSpPr>
              <p:nvPr userDrawn="1"/>
            </p:nvSpPr>
            <p:spPr bwMode="gray">
              <a:xfrm flipH="1" flipV="1">
                <a:off x="2530" y="1179"/>
                <a:ext cx="200" cy="6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3" name="Line 1215"/>
              <p:cNvSpPr>
                <a:spLocks noChangeShapeType="1"/>
              </p:cNvSpPr>
              <p:nvPr userDrawn="1"/>
            </p:nvSpPr>
            <p:spPr bwMode="gray">
              <a:xfrm flipH="1" flipV="1">
                <a:off x="2523" y="1186"/>
                <a:ext cx="200" cy="6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4" name="Freeform 1216"/>
              <p:cNvSpPr>
                <a:spLocks/>
              </p:cNvSpPr>
              <p:nvPr userDrawn="1"/>
            </p:nvSpPr>
            <p:spPr bwMode="gray">
              <a:xfrm>
                <a:off x="2523" y="1168"/>
                <a:ext cx="9" cy="18"/>
              </a:xfrm>
              <a:custGeom>
                <a:avLst/>
                <a:gdLst>
                  <a:gd name="T0" fmla="*/ 0 w 9"/>
                  <a:gd name="T1" fmla="*/ 18 h 18"/>
                  <a:gd name="T2" fmla="*/ 4 w 9"/>
                  <a:gd name="T3" fmla="*/ 14 h 18"/>
                  <a:gd name="T4" fmla="*/ 7 w 9"/>
                  <a:gd name="T5" fmla="*/ 9 h 18"/>
                  <a:gd name="T6" fmla="*/ 9 w 9"/>
                  <a:gd name="T7" fmla="*/ 6 h 18"/>
                  <a:gd name="T8" fmla="*/ 9 w 9"/>
                  <a:gd name="T9" fmla="*/ 0 h 18"/>
                </a:gdLst>
                <a:ahLst/>
                <a:cxnLst>
                  <a:cxn ang="0">
                    <a:pos x="T0" y="T1"/>
                  </a:cxn>
                  <a:cxn ang="0">
                    <a:pos x="T2" y="T3"/>
                  </a:cxn>
                  <a:cxn ang="0">
                    <a:pos x="T4" y="T5"/>
                  </a:cxn>
                  <a:cxn ang="0">
                    <a:pos x="T6" y="T7"/>
                  </a:cxn>
                  <a:cxn ang="0">
                    <a:pos x="T8" y="T9"/>
                  </a:cxn>
                </a:cxnLst>
                <a:rect l="0" t="0" r="r" b="b"/>
                <a:pathLst>
                  <a:path w="9" h="18">
                    <a:moveTo>
                      <a:pt x="0" y="18"/>
                    </a:moveTo>
                    <a:lnTo>
                      <a:pt x="4" y="14"/>
                    </a:lnTo>
                    <a:lnTo>
                      <a:pt x="7" y="9"/>
                    </a:lnTo>
                    <a:lnTo>
                      <a:pt x="9" y="6"/>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05" name="Line 1217"/>
              <p:cNvSpPr>
                <a:spLocks noChangeShapeType="1"/>
              </p:cNvSpPr>
              <p:nvPr userDrawn="1"/>
            </p:nvSpPr>
            <p:spPr bwMode="gray">
              <a:xfrm>
                <a:off x="2532" y="1168"/>
                <a:ext cx="200" cy="6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6" name="Freeform 1218"/>
              <p:cNvSpPr>
                <a:spLocks/>
              </p:cNvSpPr>
              <p:nvPr userDrawn="1"/>
            </p:nvSpPr>
            <p:spPr bwMode="gray">
              <a:xfrm>
                <a:off x="2723" y="1235"/>
                <a:ext cx="9" cy="17"/>
              </a:xfrm>
              <a:custGeom>
                <a:avLst/>
                <a:gdLst>
                  <a:gd name="T0" fmla="*/ 0 w 9"/>
                  <a:gd name="T1" fmla="*/ 17 h 17"/>
                  <a:gd name="T2" fmla="*/ 3 w 9"/>
                  <a:gd name="T3" fmla="*/ 14 h 17"/>
                  <a:gd name="T4" fmla="*/ 7 w 9"/>
                  <a:gd name="T5" fmla="*/ 10 h 17"/>
                  <a:gd name="T6" fmla="*/ 9 w 9"/>
                  <a:gd name="T7" fmla="*/ 5 h 17"/>
                  <a:gd name="T8" fmla="*/ 9 w 9"/>
                  <a:gd name="T9" fmla="*/ 0 h 17"/>
                </a:gdLst>
                <a:ahLst/>
                <a:cxnLst>
                  <a:cxn ang="0">
                    <a:pos x="T0" y="T1"/>
                  </a:cxn>
                  <a:cxn ang="0">
                    <a:pos x="T2" y="T3"/>
                  </a:cxn>
                  <a:cxn ang="0">
                    <a:pos x="T4" y="T5"/>
                  </a:cxn>
                  <a:cxn ang="0">
                    <a:pos x="T6" y="T7"/>
                  </a:cxn>
                  <a:cxn ang="0">
                    <a:pos x="T8" y="T9"/>
                  </a:cxn>
                </a:cxnLst>
                <a:rect l="0" t="0" r="r" b="b"/>
                <a:pathLst>
                  <a:path w="9" h="17">
                    <a:moveTo>
                      <a:pt x="0" y="17"/>
                    </a:moveTo>
                    <a:lnTo>
                      <a:pt x="3" y="14"/>
                    </a:lnTo>
                    <a:lnTo>
                      <a:pt x="7" y="10"/>
                    </a:lnTo>
                    <a:lnTo>
                      <a:pt x="9" y="5"/>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07" name="Freeform 1219"/>
              <p:cNvSpPr>
                <a:spLocks/>
              </p:cNvSpPr>
              <p:nvPr userDrawn="1"/>
            </p:nvSpPr>
            <p:spPr bwMode="gray">
              <a:xfrm>
                <a:off x="2448" y="1305"/>
                <a:ext cx="9" cy="17"/>
              </a:xfrm>
              <a:custGeom>
                <a:avLst/>
                <a:gdLst>
                  <a:gd name="T0" fmla="*/ 9 w 9"/>
                  <a:gd name="T1" fmla="*/ 0 h 17"/>
                  <a:gd name="T2" fmla="*/ 6 w 9"/>
                  <a:gd name="T3" fmla="*/ 3 h 17"/>
                  <a:gd name="T4" fmla="*/ 4 w 9"/>
                  <a:gd name="T5" fmla="*/ 7 h 17"/>
                  <a:gd name="T6" fmla="*/ 2 w 9"/>
                  <a:gd name="T7" fmla="*/ 12 h 17"/>
                  <a:gd name="T8" fmla="*/ 0 w 9"/>
                  <a:gd name="T9" fmla="*/ 17 h 17"/>
                </a:gdLst>
                <a:ahLst/>
                <a:cxnLst>
                  <a:cxn ang="0">
                    <a:pos x="T0" y="T1"/>
                  </a:cxn>
                  <a:cxn ang="0">
                    <a:pos x="T2" y="T3"/>
                  </a:cxn>
                  <a:cxn ang="0">
                    <a:pos x="T4" y="T5"/>
                  </a:cxn>
                  <a:cxn ang="0">
                    <a:pos x="T6" y="T7"/>
                  </a:cxn>
                  <a:cxn ang="0">
                    <a:pos x="T8" y="T9"/>
                  </a:cxn>
                </a:cxnLst>
                <a:rect l="0" t="0" r="r" b="b"/>
                <a:pathLst>
                  <a:path w="9" h="17">
                    <a:moveTo>
                      <a:pt x="9" y="0"/>
                    </a:moveTo>
                    <a:lnTo>
                      <a:pt x="6" y="3"/>
                    </a:lnTo>
                    <a:lnTo>
                      <a:pt x="4" y="7"/>
                    </a:lnTo>
                    <a:lnTo>
                      <a:pt x="2" y="12"/>
                    </a:lnTo>
                    <a:lnTo>
                      <a:pt x="0"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08" name="Line 1220"/>
              <p:cNvSpPr>
                <a:spLocks noChangeShapeType="1"/>
              </p:cNvSpPr>
              <p:nvPr userDrawn="1"/>
            </p:nvSpPr>
            <p:spPr bwMode="gray">
              <a:xfrm>
                <a:off x="2352" y="1277"/>
                <a:ext cx="199" cy="7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09" name="Line 1221"/>
              <p:cNvSpPr>
                <a:spLocks noChangeShapeType="1"/>
              </p:cNvSpPr>
              <p:nvPr userDrawn="1"/>
            </p:nvSpPr>
            <p:spPr bwMode="gray">
              <a:xfrm>
                <a:off x="2357" y="1270"/>
                <a:ext cx="201" cy="7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0" name="Freeform 1222"/>
              <p:cNvSpPr>
                <a:spLocks/>
              </p:cNvSpPr>
              <p:nvPr userDrawn="1"/>
            </p:nvSpPr>
            <p:spPr bwMode="gray">
              <a:xfrm>
                <a:off x="2550" y="1340"/>
                <a:ext cx="8" cy="17"/>
              </a:xfrm>
              <a:custGeom>
                <a:avLst/>
                <a:gdLst>
                  <a:gd name="T0" fmla="*/ 8 w 8"/>
                  <a:gd name="T1" fmla="*/ 0 h 17"/>
                  <a:gd name="T2" fmla="*/ 5 w 8"/>
                  <a:gd name="T3" fmla="*/ 3 h 17"/>
                  <a:gd name="T4" fmla="*/ 1 w 8"/>
                  <a:gd name="T5" fmla="*/ 7 h 17"/>
                  <a:gd name="T6" fmla="*/ 0 w 8"/>
                  <a:gd name="T7" fmla="*/ 12 h 17"/>
                  <a:gd name="T8" fmla="*/ 0 w 8"/>
                  <a:gd name="T9" fmla="*/ 17 h 17"/>
                </a:gdLst>
                <a:ahLst/>
                <a:cxnLst>
                  <a:cxn ang="0">
                    <a:pos x="T0" y="T1"/>
                  </a:cxn>
                  <a:cxn ang="0">
                    <a:pos x="T2" y="T3"/>
                  </a:cxn>
                  <a:cxn ang="0">
                    <a:pos x="T4" y="T5"/>
                  </a:cxn>
                  <a:cxn ang="0">
                    <a:pos x="T6" y="T7"/>
                  </a:cxn>
                  <a:cxn ang="0">
                    <a:pos x="T8" y="T9"/>
                  </a:cxn>
                </a:cxnLst>
                <a:rect l="0" t="0" r="r" b="b"/>
                <a:pathLst>
                  <a:path w="8" h="17">
                    <a:moveTo>
                      <a:pt x="8" y="0"/>
                    </a:moveTo>
                    <a:lnTo>
                      <a:pt x="5" y="3"/>
                    </a:lnTo>
                    <a:lnTo>
                      <a:pt x="1" y="7"/>
                    </a:lnTo>
                    <a:lnTo>
                      <a:pt x="0" y="12"/>
                    </a:lnTo>
                    <a:lnTo>
                      <a:pt x="0"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11" name="Line 1223"/>
              <p:cNvSpPr>
                <a:spLocks noChangeShapeType="1"/>
              </p:cNvSpPr>
              <p:nvPr userDrawn="1"/>
            </p:nvSpPr>
            <p:spPr bwMode="gray">
              <a:xfrm flipH="1" flipV="1">
                <a:off x="2349" y="1287"/>
                <a:ext cx="201" cy="7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2" name="Freeform 1224"/>
              <p:cNvSpPr>
                <a:spLocks/>
              </p:cNvSpPr>
              <p:nvPr userDrawn="1"/>
            </p:nvSpPr>
            <p:spPr bwMode="gray">
              <a:xfrm>
                <a:off x="2349" y="1270"/>
                <a:ext cx="8" cy="17"/>
              </a:xfrm>
              <a:custGeom>
                <a:avLst/>
                <a:gdLst>
                  <a:gd name="T0" fmla="*/ 0 w 8"/>
                  <a:gd name="T1" fmla="*/ 17 h 17"/>
                  <a:gd name="T2" fmla="*/ 1 w 8"/>
                  <a:gd name="T3" fmla="*/ 14 h 17"/>
                  <a:gd name="T4" fmla="*/ 3 w 8"/>
                  <a:gd name="T5" fmla="*/ 9 h 17"/>
                  <a:gd name="T6" fmla="*/ 5 w 8"/>
                  <a:gd name="T7" fmla="*/ 3 h 17"/>
                  <a:gd name="T8" fmla="*/ 8 w 8"/>
                  <a:gd name="T9" fmla="*/ 0 h 17"/>
                </a:gdLst>
                <a:ahLst/>
                <a:cxnLst>
                  <a:cxn ang="0">
                    <a:pos x="T0" y="T1"/>
                  </a:cxn>
                  <a:cxn ang="0">
                    <a:pos x="T2" y="T3"/>
                  </a:cxn>
                  <a:cxn ang="0">
                    <a:pos x="T4" y="T5"/>
                  </a:cxn>
                  <a:cxn ang="0">
                    <a:pos x="T6" y="T7"/>
                  </a:cxn>
                  <a:cxn ang="0">
                    <a:pos x="T8" y="T9"/>
                  </a:cxn>
                </a:cxnLst>
                <a:rect l="0" t="0" r="r" b="b"/>
                <a:pathLst>
                  <a:path w="8" h="17">
                    <a:moveTo>
                      <a:pt x="0" y="17"/>
                    </a:moveTo>
                    <a:lnTo>
                      <a:pt x="1" y="14"/>
                    </a:lnTo>
                    <a:lnTo>
                      <a:pt x="3" y="9"/>
                    </a:lnTo>
                    <a:lnTo>
                      <a:pt x="5" y="3"/>
                    </a:lnTo>
                    <a:lnTo>
                      <a:pt x="8"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13" name="Freeform 1225"/>
              <p:cNvSpPr>
                <a:spLocks/>
              </p:cNvSpPr>
              <p:nvPr userDrawn="1"/>
            </p:nvSpPr>
            <p:spPr bwMode="gray">
              <a:xfrm>
                <a:off x="2459" y="2060"/>
                <a:ext cx="10" cy="9"/>
              </a:xfrm>
              <a:custGeom>
                <a:avLst/>
                <a:gdLst>
                  <a:gd name="T0" fmla="*/ 0 w 10"/>
                  <a:gd name="T1" fmla="*/ 0 h 9"/>
                  <a:gd name="T2" fmla="*/ 2 w 10"/>
                  <a:gd name="T3" fmla="*/ 6 h 9"/>
                  <a:gd name="T4" fmla="*/ 3 w 10"/>
                  <a:gd name="T5" fmla="*/ 7 h 9"/>
                  <a:gd name="T6" fmla="*/ 7 w 10"/>
                  <a:gd name="T7" fmla="*/ 9 h 9"/>
                  <a:gd name="T8" fmla="*/ 10 w 10"/>
                  <a:gd name="T9" fmla="*/ 7 h 9"/>
                </a:gdLst>
                <a:ahLst/>
                <a:cxnLst>
                  <a:cxn ang="0">
                    <a:pos x="T0" y="T1"/>
                  </a:cxn>
                  <a:cxn ang="0">
                    <a:pos x="T2" y="T3"/>
                  </a:cxn>
                  <a:cxn ang="0">
                    <a:pos x="T4" y="T5"/>
                  </a:cxn>
                  <a:cxn ang="0">
                    <a:pos x="T6" y="T7"/>
                  </a:cxn>
                  <a:cxn ang="0">
                    <a:pos x="T8" y="T9"/>
                  </a:cxn>
                </a:cxnLst>
                <a:rect l="0" t="0" r="r" b="b"/>
                <a:pathLst>
                  <a:path w="10" h="9">
                    <a:moveTo>
                      <a:pt x="0" y="0"/>
                    </a:moveTo>
                    <a:lnTo>
                      <a:pt x="2" y="6"/>
                    </a:lnTo>
                    <a:lnTo>
                      <a:pt x="3" y="7"/>
                    </a:lnTo>
                    <a:lnTo>
                      <a:pt x="7" y="9"/>
                    </a:lnTo>
                    <a:lnTo>
                      <a:pt x="10"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14" name="Line 1226"/>
              <p:cNvSpPr>
                <a:spLocks noChangeShapeType="1"/>
              </p:cNvSpPr>
              <p:nvPr userDrawn="1"/>
            </p:nvSpPr>
            <p:spPr bwMode="gray">
              <a:xfrm>
                <a:off x="2366" y="2031"/>
                <a:ext cx="194"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5" name="Line 1227"/>
              <p:cNvSpPr>
                <a:spLocks noChangeShapeType="1"/>
              </p:cNvSpPr>
              <p:nvPr userDrawn="1"/>
            </p:nvSpPr>
            <p:spPr bwMode="gray">
              <a:xfrm>
                <a:off x="2363" y="2024"/>
                <a:ext cx="194"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6" name="Freeform 1228"/>
              <p:cNvSpPr>
                <a:spLocks/>
              </p:cNvSpPr>
              <p:nvPr userDrawn="1"/>
            </p:nvSpPr>
            <p:spPr bwMode="gray">
              <a:xfrm>
                <a:off x="2557" y="2099"/>
                <a:ext cx="8" cy="9"/>
              </a:xfrm>
              <a:custGeom>
                <a:avLst/>
                <a:gdLst>
                  <a:gd name="T0" fmla="*/ 0 w 8"/>
                  <a:gd name="T1" fmla="*/ 0 h 9"/>
                  <a:gd name="T2" fmla="*/ 0 w 8"/>
                  <a:gd name="T3" fmla="*/ 3 h 9"/>
                  <a:gd name="T4" fmla="*/ 1 w 8"/>
                  <a:gd name="T5" fmla="*/ 7 h 9"/>
                  <a:gd name="T6" fmla="*/ 3 w 8"/>
                  <a:gd name="T7" fmla="*/ 9 h 9"/>
                  <a:gd name="T8" fmla="*/ 7 w 8"/>
                  <a:gd name="T9" fmla="*/ 9 h 9"/>
                  <a:gd name="T10" fmla="*/ 8 w 8"/>
                  <a:gd name="T11" fmla="*/ 7 h 9"/>
                </a:gdLst>
                <a:ahLst/>
                <a:cxnLst>
                  <a:cxn ang="0">
                    <a:pos x="T0" y="T1"/>
                  </a:cxn>
                  <a:cxn ang="0">
                    <a:pos x="T2" y="T3"/>
                  </a:cxn>
                  <a:cxn ang="0">
                    <a:pos x="T4" y="T5"/>
                  </a:cxn>
                  <a:cxn ang="0">
                    <a:pos x="T6" y="T7"/>
                  </a:cxn>
                  <a:cxn ang="0">
                    <a:pos x="T8" y="T9"/>
                  </a:cxn>
                  <a:cxn ang="0">
                    <a:pos x="T10" y="T11"/>
                  </a:cxn>
                </a:cxnLst>
                <a:rect l="0" t="0" r="r" b="b"/>
                <a:pathLst>
                  <a:path w="8" h="9">
                    <a:moveTo>
                      <a:pt x="0" y="0"/>
                    </a:moveTo>
                    <a:lnTo>
                      <a:pt x="0" y="3"/>
                    </a:lnTo>
                    <a:lnTo>
                      <a:pt x="1" y="7"/>
                    </a:lnTo>
                    <a:lnTo>
                      <a:pt x="3" y="9"/>
                    </a:lnTo>
                    <a:lnTo>
                      <a:pt x="7" y="9"/>
                    </a:lnTo>
                    <a:lnTo>
                      <a:pt x="8"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17" name="Line 1229"/>
              <p:cNvSpPr>
                <a:spLocks noChangeShapeType="1"/>
              </p:cNvSpPr>
              <p:nvPr userDrawn="1"/>
            </p:nvSpPr>
            <p:spPr bwMode="gray">
              <a:xfrm flipH="1" flipV="1">
                <a:off x="2371" y="2031"/>
                <a:ext cx="194"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18" name="Freeform 1230"/>
              <p:cNvSpPr>
                <a:spLocks/>
              </p:cNvSpPr>
              <p:nvPr userDrawn="1"/>
            </p:nvSpPr>
            <p:spPr bwMode="gray">
              <a:xfrm>
                <a:off x="2363" y="2024"/>
                <a:ext cx="8" cy="7"/>
              </a:xfrm>
              <a:custGeom>
                <a:avLst/>
                <a:gdLst>
                  <a:gd name="T0" fmla="*/ 8 w 8"/>
                  <a:gd name="T1" fmla="*/ 7 h 7"/>
                  <a:gd name="T2" fmla="*/ 7 w 8"/>
                  <a:gd name="T3" fmla="*/ 7 h 7"/>
                  <a:gd name="T4" fmla="*/ 3 w 8"/>
                  <a:gd name="T5" fmla="*/ 7 h 7"/>
                  <a:gd name="T6" fmla="*/ 1 w 8"/>
                  <a:gd name="T7" fmla="*/ 5 h 7"/>
                  <a:gd name="T8" fmla="*/ 0 w 8"/>
                  <a:gd name="T9" fmla="*/ 3 h 7"/>
                  <a:gd name="T10" fmla="*/ 0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8" y="7"/>
                    </a:moveTo>
                    <a:lnTo>
                      <a:pt x="7" y="7"/>
                    </a:lnTo>
                    <a:lnTo>
                      <a:pt x="3" y="7"/>
                    </a:lnTo>
                    <a:lnTo>
                      <a:pt x="1" y="5"/>
                    </a:lnTo>
                    <a:lnTo>
                      <a:pt x="0"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19" name="Freeform 1231"/>
              <p:cNvSpPr>
                <a:spLocks/>
              </p:cNvSpPr>
              <p:nvPr userDrawn="1"/>
            </p:nvSpPr>
            <p:spPr bwMode="gray">
              <a:xfrm>
                <a:off x="3031" y="1392"/>
                <a:ext cx="10" cy="16"/>
              </a:xfrm>
              <a:custGeom>
                <a:avLst/>
                <a:gdLst>
                  <a:gd name="T0" fmla="*/ 0 w 10"/>
                  <a:gd name="T1" fmla="*/ 0 h 16"/>
                  <a:gd name="T2" fmla="*/ 5 w 10"/>
                  <a:gd name="T3" fmla="*/ 2 h 16"/>
                  <a:gd name="T4" fmla="*/ 7 w 10"/>
                  <a:gd name="T5" fmla="*/ 7 h 16"/>
                  <a:gd name="T6" fmla="*/ 10 w 10"/>
                  <a:gd name="T7" fmla="*/ 11 h 16"/>
                  <a:gd name="T8" fmla="*/ 10 w 10"/>
                  <a:gd name="T9" fmla="*/ 16 h 16"/>
                </a:gdLst>
                <a:ahLst/>
                <a:cxnLst>
                  <a:cxn ang="0">
                    <a:pos x="T0" y="T1"/>
                  </a:cxn>
                  <a:cxn ang="0">
                    <a:pos x="T2" y="T3"/>
                  </a:cxn>
                  <a:cxn ang="0">
                    <a:pos x="T4" y="T5"/>
                  </a:cxn>
                  <a:cxn ang="0">
                    <a:pos x="T6" y="T7"/>
                  </a:cxn>
                  <a:cxn ang="0">
                    <a:pos x="T8" y="T9"/>
                  </a:cxn>
                </a:cxnLst>
                <a:rect l="0" t="0" r="r" b="b"/>
                <a:pathLst>
                  <a:path w="10" h="16">
                    <a:moveTo>
                      <a:pt x="0" y="0"/>
                    </a:moveTo>
                    <a:lnTo>
                      <a:pt x="5" y="2"/>
                    </a:lnTo>
                    <a:lnTo>
                      <a:pt x="7" y="7"/>
                    </a:lnTo>
                    <a:lnTo>
                      <a:pt x="10" y="11"/>
                    </a:lnTo>
                    <a:lnTo>
                      <a:pt x="10"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20" name="Freeform 1232"/>
              <p:cNvSpPr>
                <a:spLocks/>
              </p:cNvSpPr>
              <p:nvPr userDrawn="1"/>
            </p:nvSpPr>
            <p:spPr bwMode="gray">
              <a:xfrm>
                <a:off x="2835" y="1314"/>
                <a:ext cx="9" cy="15"/>
              </a:xfrm>
              <a:custGeom>
                <a:avLst/>
                <a:gdLst>
                  <a:gd name="T0" fmla="*/ 9 w 9"/>
                  <a:gd name="T1" fmla="*/ 15 h 15"/>
                  <a:gd name="T2" fmla="*/ 5 w 9"/>
                  <a:gd name="T3" fmla="*/ 14 h 15"/>
                  <a:gd name="T4" fmla="*/ 2 w 9"/>
                  <a:gd name="T5" fmla="*/ 10 h 15"/>
                  <a:gd name="T6" fmla="*/ 0 w 9"/>
                  <a:gd name="T7" fmla="*/ 5 h 15"/>
                  <a:gd name="T8" fmla="*/ 0 w 9"/>
                  <a:gd name="T9" fmla="*/ 0 h 15"/>
                </a:gdLst>
                <a:ahLst/>
                <a:cxnLst>
                  <a:cxn ang="0">
                    <a:pos x="T0" y="T1"/>
                  </a:cxn>
                  <a:cxn ang="0">
                    <a:pos x="T2" y="T3"/>
                  </a:cxn>
                  <a:cxn ang="0">
                    <a:pos x="T4" y="T5"/>
                  </a:cxn>
                  <a:cxn ang="0">
                    <a:pos x="T6" y="T7"/>
                  </a:cxn>
                  <a:cxn ang="0">
                    <a:pos x="T8" y="T9"/>
                  </a:cxn>
                </a:cxnLst>
                <a:rect l="0" t="0" r="r" b="b"/>
                <a:pathLst>
                  <a:path w="9" h="15">
                    <a:moveTo>
                      <a:pt x="9" y="15"/>
                    </a:moveTo>
                    <a:lnTo>
                      <a:pt x="5" y="14"/>
                    </a:lnTo>
                    <a:lnTo>
                      <a:pt x="2" y="10"/>
                    </a:lnTo>
                    <a:lnTo>
                      <a:pt x="0"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21" name="Freeform 1233"/>
              <p:cNvSpPr>
                <a:spLocks/>
              </p:cNvSpPr>
              <p:nvPr userDrawn="1"/>
            </p:nvSpPr>
            <p:spPr bwMode="gray">
              <a:xfrm>
                <a:off x="2954" y="1361"/>
                <a:ext cx="7" cy="9"/>
              </a:xfrm>
              <a:custGeom>
                <a:avLst/>
                <a:gdLst>
                  <a:gd name="T0" fmla="*/ 7 w 7"/>
                  <a:gd name="T1" fmla="*/ 9 h 9"/>
                  <a:gd name="T2" fmla="*/ 5 w 7"/>
                  <a:gd name="T3" fmla="*/ 9 h 9"/>
                  <a:gd name="T4" fmla="*/ 1 w 7"/>
                  <a:gd name="T5" fmla="*/ 7 h 9"/>
                  <a:gd name="T6" fmla="*/ 0 w 7"/>
                  <a:gd name="T7" fmla="*/ 5 h 9"/>
                  <a:gd name="T8" fmla="*/ 0 w 7"/>
                  <a:gd name="T9" fmla="*/ 0 h 9"/>
                </a:gdLst>
                <a:ahLst/>
                <a:cxnLst>
                  <a:cxn ang="0">
                    <a:pos x="T0" y="T1"/>
                  </a:cxn>
                  <a:cxn ang="0">
                    <a:pos x="T2" y="T3"/>
                  </a:cxn>
                  <a:cxn ang="0">
                    <a:pos x="T4" y="T5"/>
                  </a:cxn>
                  <a:cxn ang="0">
                    <a:pos x="T6" y="T7"/>
                  </a:cxn>
                  <a:cxn ang="0">
                    <a:pos x="T8" y="T9"/>
                  </a:cxn>
                </a:cxnLst>
                <a:rect l="0" t="0" r="r" b="b"/>
                <a:pathLst>
                  <a:path w="7" h="9">
                    <a:moveTo>
                      <a:pt x="7" y="9"/>
                    </a:moveTo>
                    <a:lnTo>
                      <a:pt x="5" y="9"/>
                    </a:lnTo>
                    <a:lnTo>
                      <a:pt x="1" y="7"/>
                    </a:lnTo>
                    <a:lnTo>
                      <a:pt x="0"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22" name="Line 1234"/>
              <p:cNvSpPr>
                <a:spLocks noChangeShapeType="1"/>
              </p:cNvSpPr>
              <p:nvPr userDrawn="1"/>
            </p:nvSpPr>
            <p:spPr bwMode="gray">
              <a:xfrm>
                <a:off x="2838" y="1329"/>
                <a:ext cx="193"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3" name="Line 1235"/>
              <p:cNvSpPr>
                <a:spLocks noChangeShapeType="1"/>
              </p:cNvSpPr>
              <p:nvPr userDrawn="1"/>
            </p:nvSpPr>
            <p:spPr bwMode="gray">
              <a:xfrm>
                <a:off x="2844" y="1329"/>
                <a:ext cx="187" cy="6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4" name="Freeform 1236"/>
              <p:cNvSpPr>
                <a:spLocks/>
              </p:cNvSpPr>
              <p:nvPr userDrawn="1"/>
            </p:nvSpPr>
            <p:spPr bwMode="gray">
              <a:xfrm>
                <a:off x="3031" y="1389"/>
                <a:ext cx="3" cy="5"/>
              </a:xfrm>
              <a:custGeom>
                <a:avLst/>
                <a:gdLst>
                  <a:gd name="T0" fmla="*/ 0 w 3"/>
                  <a:gd name="T1" fmla="*/ 3 h 5"/>
                  <a:gd name="T2" fmla="*/ 0 w 3"/>
                  <a:gd name="T3" fmla="*/ 5 h 5"/>
                  <a:gd name="T4" fmla="*/ 0 w 3"/>
                  <a:gd name="T5" fmla="*/ 5 h 5"/>
                  <a:gd name="T6" fmla="*/ 0 w 3"/>
                  <a:gd name="T7" fmla="*/ 5 h 5"/>
                  <a:gd name="T8" fmla="*/ 0 w 3"/>
                  <a:gd name="T9" fmla="*/ 3 h 5"/>
                  <a:gd name="T10" fmla="*/ 0 w 3"/>
                  <a:gd name="T11" fmla="*/ 3 h 5"/>
                  <a:gd name="T12" fmla="*/ 1 w 3"/>
                  <a:gd name="T13" fmla="*/ 2 h 5"/>
                  <a:gd name="T14" fmla="*/ 3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0" y="3"/>
                    </a:moveTo>
                    <a:lnTo>
                      <a:pt x="0" y="5"/>
                    </a:lnTo>
                    <a:lnTo>
                      <a:pt x="0" y="5"/>
                    </a:lnTo>
                    <a:lnTo>
                      <a:pt x="0" y="5"/>
                    </a:lnTo>
                    <a:lnTo>
                      <a:pt x="0" y="3"/>
                    </a:lnTo>
                    <a:lnTo>
                      <a:pt x="0" y="3"/>
                    </a:lnTo>
                    <a:lnTo>
                      <a:pt x="1" y="2"/>
                    </a:lnTo>
                    <a:lnTo>
                      <a:pt x="3"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25" name="Line 1237"/>
              <p:cNvSpPr>
                <a:spLocks noChangeShapeType="1"/>
              </p:cNvSpPr>
              <p:nvPr userDrawn="1"/>
            </p:nvSpPr>
            <p:spPr bwMode="gray">
              <a:xfrm flipH="1" flipV="1">
                <a:off x="2837" y="1322"/>
                <a:ext cx="197" cy="6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6" name="Freeform 1238"/>
              <p:cNvSpPr>
                <a:spLocks/>
              </p:cNvSpPr>
              <p:nvPr userDrawn="1"/>
            </p:nvSpPr>
            <p:spPr bwMode="gray">
              <a:xfrm>
                <a:off x="2837" y="1322"/>
                <a:ext cx="7" cy="9"/>
              </a:xfrm>
              <a:custGeom>
                <a:avLst/>
                <a:gdLst>
                  <a:gd name="T0" fmla="*/ 7 w 7"/>
                  <a:gd name="T1" fmla="*/ 7 h 9"/>
                  <a:gd name="T2" fmla="*/ 5 w 7"/>
                  <a:gd name="T3" fmla="*/ 9 h 9"/>
                  <a:gd name="T4" fmla="*/ 1 w 7"/>
                  <a:gd name="T5" fmla="*/ 7 h 9"/>
                  <a:gd name="T6" fmla="*/ 0 w 7"/>
                  <a:gd name="T7" fmla="*/ 6 h 9"/>
                  <a:gd name="T8" fmla="*/ 0 w 7"/>
                  <a:gd name="T9" fmla="*/ 4 h 9"/>
                  <a:gd name="T10" fmla="*/ 0 w 7"/>
                  <a:gd name="T11" fmla="*/ 0 h 9"/>
                </a:gdLst>
                <a:ahLst/>
                <a:cxnLst>
                  <a:cxn ang="0">
                    <a:pos x="T0" y="T1"/>
                  </a:cxn>
                  <a:cxn ang="0">
                    <a:pos x="T2" y="T3"/>
                  </a:cxn>
                  <a:cxn ang="0">
                    <a:pos x="T4" y="T5"/>
                  </a:cxn>
                  <a:cxn ang="0">
                    <a:pos x="T6" y="T7"/>
                  </a:cxn>
                  <a:cxn ang="0">
                    <a:pos x="T8" y="T9"/>
                  </a:cxn>
                  <a:cxn ang="0">
                    <a:pos x="T10" y="T11"/>
                  </a:cxn>
                </a:cxnLst>
                <a:rect l="0" t="0" r="r" b="b"/>
                <a:pathLst>
                  <a:path w="7" h="9">
                    <a:moveTo>
                      <a:pt x="7" y="7"/>
                    </a:moveTo>
                    <a:lnTo>
                      <a:pt x="5" y="9"/>
                    </a:lnTo>
                    <a:lnTo>
                      <a:pt x="1" y="7"/>
                    </a:lnTo>
                    <a:lnTo>
                      <a:pt x="0" y="6"/>
                    </a:lnTo>
                    <a:lnTo>
                      <a:pt x="0"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27" name="Line 1239"/>
              <p:cNvSpPr>
                <a:spLocks noChangeShapeType="1"/>
              </p:cNvSpPr>
              <p:nvPr userDrawn="1"/>
            </p:nvSpPr>
            <p:spPr bwMode="gray">
              <a:xfrm flipH="1">
                <a:off x="3370" y="1144"/>
                <a:ext cx="35" cy="1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8" name="Line 1240"/>
              <p:cNvSpPr>
                <a:spLocks noChangeShapeType="1"/>
              </p:cNvSpPr>
              <p:nvPr userDrawn="1"/>
            </p:nvSpPr>
            <p:spPr bwMode="gray">
              <a:xfrm flipH="1">
                <a:off x="3382" y="1149"/>
                <a:ext cx="30" cy="1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9" name="Line 1241"/>
              <p:cNvSpPr>
                <a:spLocks noChangeShapeType="1"/>
              </p:cNvSpPr>
              <p:nvPr userDrawn="1"/>
            </p:nvSpPr>
            <p:spPr bwMode="gray">
              <a:xfrm flipV="1">
                <a:off x="3356" y="1133"/>
                <a:ext cx="45" cy="2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0" name="Freeform 1242"/>
              <p:cNvSpPr>
                <a:spLocks/>
              </p:cNvSpPr>
              <p:nvPr userDrawn="1"/>
            </p:nvSpPr>
            <p:spPr bwMode="gray">
              <a:xfrm>
                <a:off x="3401" y="1133"/>
                <a:ext cx="11" cy="16"/>
              </a:xfrm>
              <a:custGeom>
                <a:avLst/>
                <a:gdLst>
                  <a:gd name="T0" fmla="*/ 11 w 11"/>
                  <a:gd name="T1" fmla="*/ 16 h 16"/>
                  <a:gd name="T2" fmla="*/ 6 w 11"/>
                  <a:gd name="T3" fmla="*/ 14 h 16"/>
                  <a:gd name="T4" fmla="*/ 4 w 11"/>
                  <a:gd name="T5" fmla="*/ 11 h 16"/>
                  <a:gd name="T6" fmla="*/ 0 w 11"/>
                  <a:gd name="T7" fmla="*/ 6 h 16"/>
                  <a:gd name="T8" fmla="*/ 0 w 11"/>
                  <a:gd name="T9" fmla="*/ 0 h 16"/>
                </a:gdLst>
                <a:ahLst/>
                <a:cxnLst>
                  <a:cxn ang="0">
                    <a:pos x="T0" y="T1"/>
                  </a:cxn>
                  <a:cxn ang="0">
                    <a:pos x="T2" y="T3"/>
                  </a:cxn>
                  <a:cxn ang="0">
                    <a:pos x="T4" y="T5"/>
                  </a:cxn>
                  <a:cxn ang="0">
                    <a:pos x="T6" y="T7"/>
                  </a:cxn>
                  <a:cxn ang="0">
                    <a:pos x="T8" y="T9"/>
                  </a:cxn>
                </a:cxnLst>
                <a:rect l="0" t="0" r="r" b="b"/>
                <a:pathLst>
                  <a:path w="11" h="16">
                    <a:moveTo>
                      <a:pt x="11" y="16"/>
                    </a:moveTo>
                    <a:lnTo>
                      <a:pt x="6" y="14"/>
                    </a:lnTo>
                    <a:lnTo>
                      <a:pt x="4" y="11"/>
                    </a:lnTo>
                    <a:lnTo>
                      <a:pt x="0" y="6"/>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31" name="Freeform 1243"/>
              <p:cNvSpPr>
                <a:spLocks/>
              </p:cNvSpPr>
              <p:nvPr userDrawn="1"/>
            </p:nvSpPr>
            <p:spPr bwMode="gray">
              <a:xfrm>
                <a:off x="3540" y="1252"/>
                <a:ext cx="10" cy="16"/>
              </a:xfrm>
              <a:custGeom>
                <a:avLst/>
                <a:gdLst>
                  <a:gd name="T0" fmla="*/ 0 w 10"/>
                  <a:gd name="T1" fmla="*/ 0 h 16"/>
                  <a:gd name="T2" fmla="*/ 3 w 10"/>
                  <a:gd name="T3" fmla="*/ 2 h 16"/>
                  <a:gd name="T4" fmla="*/ 7 w 10"/>
                  <a:gd name="T5" fmla="*/ 6 h 16"/>
                  <a:gd name="T6" fmla="*/ 8 w 10"/>
                  <a:gd name="T7" fmla="*/ 11 h 16"/>
                  <a:gd name="T8" fmla="*/ 10 w 10"/>
                  <a:gd name="T9" fmla="*/ 16 h 16"/>
                </a:gdLst>
                <a:ahLst/>
                <a:cxnLst>
                  <a:cxn ang="0">
                    <a:pos x="T0" y="T1"/>
                  </a:cxn>
                  <a:cxn ang="0">
                    <a:pos x="T2" y="T3"/>
                  </a:cxn>
                  <a:cxn ang="0">
                    <a:pos x="T4" y="T5"/>
                  </a:cxn>
                  <a:cxn ang="0">
                    <a:pos x="T6" y="T7"/>
                  </a:cxn>
                  <a:cxn ang="0">
                    <a:pos x="T8" y="T9"/>
                  </a:cxn>
                </a:cxnLst>
                <a:rect l="0" t="0" r="r" b="b"/>
                <a:pathLst>
                  <a:path w="10" h="16">
                    <a:moveTo>
                      <a:pt x="0" y="0"/>
                    </a:moveTo>
                    <a:lnTo>
                      <a:pt x="3" y="2"/>
                    </a:lnTo>
                    <a:lnTo>
                      <a:pt x="7" y="6"/>
                    </a:lnTo>
                    <a:lnTo>
                      <a:pt x="8" y="11"/>
                    </a:lnTo>
                    <a:lnTo>
                      <a:pt x="10"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32" name="Line 1244"/>
              <p:cNvSpPr>
                <a:spLocks noChangeShapeType="1"/>
              </p:cNvSpPr>
              <p:nvPr userDrawn="1"/>
            </p:nvSpPr>
            <p:spPr bwMode="gray">
              <a:xfrm flipV="1">
                <a:off x="3538" y="1217"/>
                <a:ext cx="79" cy="4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3" name="Line 1245"/>
              <p:cNvSpPr>
                <a:spLocks noChangeShapeType="1"/>
              </p:cNvSpPr>
              <p:nvPr userDrawn="1"/>
            </p:nvSpPr>
            <p:spPr bwMode="gray">
              <a:xfrm flipV="1">
                <a:off x="3538" y="1212"/>
                <a:ext cx="72" cy="4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4" name="Freeform 1246"/>
              <p:cNvSpPr>
                <a:spLocks/>
              </p:cNvSpPr>
              <p:nvPr userDrawn="1"/>
            </p:nvSpPr>
            <p:spPr bwMode="gray">
              <a:xfrm>
                <a:off x="3610" y="1212"/>
                <a:ext cx="10" cy="16"/>
              </a:xfrm>
              <a:custGeom>
                <a:avLst/>
                <a:gdLst>
                  <a:gd name="T0" fmla="*/ 0 w 10"/>
                  <a:gd name="T1" fmla="*/ 0 h 16"/>
                  <a:gd name="T2" fmla="*/ 3 w 10"/>
                  <a:gd name="T3" fmla="*/ 2 h 16"/>
                  <a:gd name="T4" fmla="*/ 7 w 10"/>
                  <a:gd name="T5" fmla="*/ 5 h 16"/>
                  <a:gd name="T6" fmla="*/ 8 w 10"/>
                  <a:gd name="T7" fmla="*/ 11 h 16"/>
                  <a:gd name="T8" fmla="*/ 10 w 10"/>
                  <a:gd name="T9" fmla="*/ 16 h 16"/>
                </a:gdLst>
                <a:ahLst/>
                <a:cxnLst>
                  <a:cxn ang="0">
                    <a:pos x="T0" y="T1"/>
                  </a:cxn>
                  <a:cxn ang="0">
                    <a:pos x="T2" y="T3"/>
                  </a:cxn>
                  <a:cxn ang="0">
                    <a:pos x="T4" y="T5"/>
                  </a:cxn>
                  <a:cxn ang="0">
                    <a:pos x="T6" y="T7"/>
                  </a:cxn>
                  <a:cxn ang="0">
                    <a:pos x="T8" y="T9"/>
                  </a:cxn>
                </a:cxnLst>
                <a:rect l="0" t="0" r="r" b="b"/>
                <a:pathLst>
                  <a:path w="10" h="16">
                    <a:moveTo>
                      <a:pt x="0" y="0"/>
                    </a:moveTo>
                    <a:lnTo>
                      <a:pt x="3" y="2"/>
                    </a:lnTo>
                    <a:lnTo>
                      <a:pt x="7" y="5"/>
                    </a:lnTo>
                    <a:lnTo>
                      <a:pt x="8" y="11"/>
                    </a:lnTo>
                    <a:lnTo>
                      <a:pt x="10"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35" name="Line 1247"/>
              <p:cNvSpPr>
                <a:spLocks noChangeShapeType="1"/>
              </p:cNvSpPr>
              <p:nvPr userDrawn="1"/>
            </p:nvSpPr>
            <p:spPr bwMode="gray">
              <a:xfrm flipH="1">
                <a:off x="3538" y="1228"/>
                <a:ext cx="82" cy="4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6" name="Freeform 1248"/>
              <p:cNvSpPr>
                <a:spLocks/>
              </p:cNvSpPr>
              <p:nvPr userDrawn="1"/>
            </p:nvSpPr>
            <p:spPr bwMode="gray">
              <a:xfrm>
                <a:off x="3484" y="1172"/>
                <a:ext cx="8" cy="9"/>
              </a:xfrm>
              <a:custGeom>
                <a:avLst/>
                <a:gdLst>
                  <a:gd name="T0" fmla="*/ 0 w 8"/>
                  <a:gd name="T1" fmla="*/ 0 h 9"/>
                  <a:gd name="T2" fmla="*/ 3 w 8"/>
                  <a:gd name="T3" fmla="*/ 0 h 9"/>
                  <a:gd name="T4" fmla="*/ 5 w 8"/>
                  <a:gd name="T5" fmla="*/ 2 h 9"/>
                  <a:gd name="T6" fmla="*/ 7 w 8"/>
                  <a:gd name="T7" fmla="*/ 3 h 9"/>
                  <a:gd name="T8" fmla="*/ 8 w 8"/>
                  <a:gd name="T9" fmla="*/ 9 h 9"/>
                </a:gdLst>
                <a:ahLst/>
                <a:cxnLst>
                  <a:cxn ang="0">
                    <a:pos x="T0" y="T1"/>
                  </a:cxn>
                  <a:cxn ang="0">
                    <a:pos x="T2" y="T3"/>
                  </a:cxn>
                  <a:cxn ang="0">
                    <a:pos x="T4" y="T5"/>
                  </a:cxn>
                  <a:cxn ang="0">
                    <a:pos x="T6" y="T7"/>
                  </a:cxn>
                  <a:cxn ang="0">
                    <a:pos x="T8" y="T9"/>
                  </a:cxn>
                </a:cxnLst>
                <a:rect l="0" t="0" r="r" b="b"/>
                <a:pathLst>
                  <a:path w="8" h="9">
                    <a:moveTo>
                      <a:pt x="0" y="0"/>
                    </a:moveTo>
                    <a:lnTo>
                      <a:pt x="3" y="0"/>
                    </a:lnTo>
                    <a:lnTo>
                      <a:pt x="5" y="2"/>
                    </a:lnTo>
                    <a:lnTo>
                      <a:pt x="7" y="3"/>
                    </a:lnTo>
                    <a:lnTo>
                      <a:pt x="8"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37" name="Line 1249"/>
              <p:cNvSpPr>
                <a:spLocks noChangeShapeType="1"/>
              </p:cNvSpPr>
              <p:nvPr userDrawn="1"/>
            </p:nvSpPr>
            <p:spPr bwMode="gray">
              <a:xfrm flipH="1" flipV="1">
                <a:off x="3412" y="1147"/>
                <a:ext cx="203"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8" name="Line 1250"/>
              <p:cNvSpPr>
                <a:spLocks noChangeShapeType="1"/>
              </p:cNvSpPr>
              <p:nvPr userDrawn="1"/>
            </p:nvSpPr>
            <p:spPr bwMode="gray">
              <a:xfrm flipH="1" flipV="1">
                <a:off x="3412" y="1149"/>
                <a:ext cx="198" cy="6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39" name="Freeform 1251"/>
              <p:cNvSpPr>
                <a:spLocks/>
              </p:cNvSpPr>
              <p:nvPr userDrawn="1"/>
            </p:nvSpPr>
            <p:spPr bwMode="gray">
              <a:xfrm>
                <a:off x="3408" y="1149"/>
                <a:ext cx="4" cy="5"/>
              </a:xfrm>
              <a:custGeom>
                <a:avLst/>
                <a:gdLst>
                  <a:gd name="T0" fmla="*/ 4 w 4"/>
                  <a:gd name="T1" fmla="*/ 0 h 5"/>
                  <a:gd name="T2" fmla="*/ 4 w 4"/>
                  <a:gd name="T3" fmla="*/ 0 h 5"/>
                  <a:gd name="T4" fmla="*/ 4 w 4"/>
                  <a:gd name="T5" fmla="*/ 0 h 5"/>
                  <a:gd name="T6" fmla="*/ 2 w 4"/>
                  <a:gd name="T7" fmla="*/ 2 h 5"/>
                  <a:gd name="T8" fmla="*/ 2 w 4"/>
                  <a:gd name="T9" fmla="*/ 4 h 5"/>
                  <a:gd name="T10" fmla="*/ 0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4" y="0"/>
                    </a:moveTo>
                    <a:lnTo>
                      <a:pt x="4" y="0"/>
                    </a:lnTo>
                    <a:lnTo>
                      <a:pt x="4" y="0"/>
                    </a:lnTo>
                    <a:lnTo>
                      <a:pt x="2" y="2"/>
                    </a:lnTo>
                    <a:lnTo>
                      <a:pt x="2" y="4"/>
                    </a:lnTo>
                    <a:lnTo>
                      <a:pt x="0" y="5"/>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40" name="Line 1252"/>
              <p:cNvSpPr>
                <a:spLocks noChangeShapeType="1"/>
              </p:cNvSpPr>
              <p:nvPr userDrawn="1"/>
            </p:nvSpPr>
            <p:spPr bwMode="gray">
              <a:xfrm>
                <a:off x="3408" y="1154"/>
                <a:ext cx="209"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1" name="Freeform 1253"/>
              <p:cNvSpPr>
                <a:spLocks/>
              </p:cNvSpPr>
              <p:nvPr userDrawn="1"/>
            </p:nvSpPr>
            <p:spPr bwMode="gray">
              <a:xfrm>
                <a:off x="3610" y="1210"/>
                <a:ext cx="7" cy="9"/>
              </a:xfrm>
              <a:custGeom>
                <a:avLst/>
                <a:gdLst>
                  <a:gd name="T0" fmla="*/ 7 w 7"/>
                  <a:gd name="T1" fmla="*/ 9 h 9"/>
                  <a:gd name="T2" fmla="*/ 7 w 7"/>
                  <a:gd name="T3" fmla="*/ 6 h 9"/>
                  <a:gd name="T4" fmla="*/ 5 w 7"/>
                  <a:gd name="T5" fmla="*/ 4 h 9"/>
                  <a:gd name="T6" fmla="*/ 5 w 7"/>
                  <a:gd name="T7" fmla="*/ 2 h 9"/>
                  <a:gd name="T8" fmla="*/ 1 w 7"/>
                  <a:gd name="T9" fmla="*/ 0 h 9"/>
                  <a:gd name="T10" fmla="*/ 0 w 7"/>
                  <a:gd name="T11" fmla="*/ 2 h 9"/>
                </a:gdLst>
                <a:ahLst/>
                <a:cxnLst>
                  <a:cxn ang="0">
                    <a:pos x="T0" y="T1"/>
                  </a:cxn>
                  <a:cxn ang="0">
                    <a:pos x="T2" y="T3"/>
                  </a:cxn>
                  <a:cxn ang="0">
                    <a:pos x="T4" y="T5"/>
                  </a:cxn>
                  <a:cxn ang="0">
                    <a:pos x="T6" y="T7"/>
                  </a:cxn>
                  <a:cxn ang="0">
                    <a:pos x="T8" y="T9"/>
                  </a:cxn>
                  <a:cxn ang="0">
                    <a:pos x="T10" y="T11"/>
                  </a:cxn>
                </a:cxnLst>
                <a:rect l="0" t="0" r="r" b="b"/>
                <a:pathLst>
                  <a:path w="7" h="9">
                    <a:moveTo>
                      <a:pt x="7" y="9"/>
                    </a:moveTo>
                    <a:lnTo>
                      <a:pt x="7" y="6"/>
                    </a:lnTo>
                    <a:lnTo>
                      <a:pt x="5" y="4"/>
                    </a:lnTo>
                    <a:lnTo>
                      <a:pt x="5" y="2"/>
                    </a:lnTo>
                    <a:lnTo>
                      <a:pt x="1"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42" name="Freeform 1254"/>
              <p:cNvSpPr>
                <a:spLocks/>
              </p:cNvSpPr>
              <p:nvPr userDrawn="1"/>
            </p:nvSpPr>
            <p:spPr bwMode="gray">
              <a:xfrm>
                <a:off x="3613" y="1329"/>
                <a:ext cx="5" cy="7"/>
              </a:xfrm>
              <a:custGeom>
                <a:avLst/>
                <a:gdLst>
                  <a:gd name="T0" fmla="*/ 4 w 5"/>
                  <a:gd name="T1" fmla="*/ 7 h 7"/>
                  <a:gd name="T2" fmla="*/ 5 w 5"/>
                  <a:gd name="T3" fmla="*/ 6 h 7"/>
                  <a:gd name="T4" fmla="*/ 5 w 5"/>
                  <a:gd name="T5" fmla="*/ 4 h 7"/>
                  <a:gd name="T6" fmla="*/ 4 w 5"/>
                  <a:gd name="T7" fmla="*/ 2 h 7"/>
                  <a:gd name="T8" fmla="*/ 2 w 5"/>
                  <a:gd name="T9" fmla="*/ 2 h 7"/>
                  <a:gd name="T10" fmla="*/ 0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4" y="7"/>
                    </a:moveTo>
                    <a:lnTo>
                      <a:pt x="5" y="6"/>
                    </a:lnTo>
                    <a:lnTo>
                      <a:pt x="5" y="4"/>
                    </a:lnTo>
                    <a:lnTo>
                      <a:pt x="4" y="2"/>
                    </a:lnTo>
                    <a:lnTo>
                      <a:pt x="2"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43" name="Line 1255"/>
              <p:cNvSpPr>
                <a:spLocks noChangeShapeType="1"/>
              </p:cNvSpPr>
              <p:nvPr userDrawn="1"/>
            </p:nvSpPr>
            <p:spPr bwMode="gray">
              <a:xfrm flipV="1">
                <a:off x="3618" y="1223"/>
                <a:ext cx="4" cy="13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4" name="Line 1256"/>
              <p:cNvSpPr>
                <a:spLocks noChangeShapeType="1"/>
              </p:cNvSpPr>
              <p:nvPr userDrawn="1"/>
            </p:nvSpPr>
            <p:spPr bwMode="gray">
              <a:xfrm flipV="1">
                <a:off x="3615" y="1228"/>
                <a:ext cx="5" cy="12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5" name="Freeform 1257"/>
              <p:cNvSpPr>
                <a:spLocks/>
              </p:cNvSpPr>
              <p:nvPr userDrawn="1"/>
            </p:nvSpPr>
            <p:spPr bwMode="gray">
              <a:xfrm>
                <a:off x="3617" y="1219"/>
                <a:ext cx="5" cy="9"/>
              </a:xfrm>
              <a:custGeom>
                <a:avLst/>
                <a:gdLst>
                  <a:gd name="T0" fmla="*/ 3 w 5"/>
                  <a:gd name="T1" fmla="*/ 9 h 9"/>
                  <a:gd name="T2" fmla="*/ 5 w 5"/>
                  <a:gd name="T3" fmla="*/ 7 h 9"/>
                  <a:gd name="T4" fmla="*/ 5 w 5"/>
                  <a:gd name="T5" fmla="*/ 5 h 9"/>
                  <a:gd name="T6" fmla="*/ 3 w 5"/>
                  <a:gd name="T7" fmla="*/ 4 h 9"/>
                  <a:gd name="T8" fmla="*/ 1 w 5"/>
                  <a:gd name="T9" fmla="*/ 2 h 9"/>
                  <a:gd name="T10" fmla="*/ 0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3" y="9"/>
                    </a:moveTo>
                    <a:lnTo>
                      <a:pt x="5" y="7"/>
                    </a:lnTo>
                    <a:lnTo>
                      <a:pt x="5" y="5"/>
                    </a:lnTo>
                    <a:lnTo>
                      <a:pt x="3" y="4"/>
                    </a:lnTo>
                    <a:lnTo>
                      <a:pt x="1"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46" name="Line 1258"/>
              <p:cNvSpPr>
                <a:spLocks noChangeShapeType="1"/>
              </p:cNvSpPr>
              <p:nvPr userDrawn="1"/>
            </p:nvSpPr>
            <p:spPr bwMode="gray">
              <a:xfrm flipH="1">
                <a:off x="3611" y="1219"/>
                <a:ext cx="6" cy="13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7" name="Freeform 1259"/>
              <p:cNvSpPr>
                <a:spLocks/>
              </p:cNvSpPr>
              <p:nvPr userDrawn="1"/>
            </p:nvSpPr>
            <p:spPr bwMode="gray">
              <a:xfrm>
                <a:off x="2816" y="1207"/>
                <a:ext cx="19" cy="2"/>
              </a:xfrm>
              <a:custGeom>
                <a:avLst/>
                <a:gdLst>
                  <a:gd name="T0" fmla="*/ 19 w 19"/>
                  <a:gd name="T1" fmla="*/ 0 h 2"/>
                  <a:gd name="T2" fmla="*/ 14 w 19"/>
                  <a:gd name="T3" fmla="*/ 2 h 2"/>
                  <a:gd name="T4" fmla="*/ 10 w 19"/>
                  <a:gd name="T5" fmla="*/ 2 h 2"/>
                  <a:gd name="T6" fmla="*/ 5 w 19"/>
                  <a:gd name="T7" fmla="*/ 2 h 2"/>
                  <a:gd name="T8" fmla="*/ 0 w 19"/>
                  <a:gd name="T9" fmla="*/ 2 h 2"/>
                </a:gdLst>
                <a:ahLst/>
                <a:cxnLst>
                  <a:cxn ang="0">
                    <a:pos x="T0" y="T1"/>
                  </a:cxn>
                  <a:cxn ang="0">
                    <a:pos x="T2" y="T3"/>
                  </a:cxn>
                  <a:cxn ang="0">
                    <a:pos x="T4" y="T5"/>
                  </a:cxn>
                  <a:cxn ang="0">
                    <a:pos x="T6" y="T7"/>
                  </a:cxn>
                  <a:cxn ang="0">
                    <a:pos x="T8" y="T9"/>
                  </a:cxn>
                </a:cxnLst>
                <a:rect l="0" t="0" r="r" b="b"/>
                <a:pathLst>
                  <a:path w="19" h="2">
                    <a:moveTo>
                      <a:pt x="19" y="0"/>
                    </a:moveTo>
                    <a:lnTo>
                      <a:pt x="14" y="2"/>
                    </a:lnTo>
                    <a:lnTo>
                      <a:pt x="10" y="2"/>
                    </a:lnTo>
                    <a:lnTo>
                      <a:pt x="5" y="2"/>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48" name="Line 1260"/>
              <p:cNvSpPr>
                <a:spLocks noChangeShapeType="1"/>
              </p:cNvSpPr>
              <p:nvPr userDrawn="1"/>
            </p:nvSpPr>
            <p:spPr bwMode="gray">
              <a:xfrm flipV="1">
                <a:off x="2826" y="1202"/>
                <a:ext cx="1" cy="11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49" name="Line 1261"/>
              <p:cNvSpPr>
                <a:spLocks noChangeShapeType="1"/>
              </p:cNvSpPr>
              <p:nvPr userDrawn="1"/>
            </p:nvSpPr>
            <p:spPr bwMode="gray">
              <a:xfrm flipV="1">
                <a:off x="2835" y="1196"/>
                <a:ext cx="1" cy="11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0" name="Line 1262"/>
              <p:cNvSpPr>
                <a:spLocks noChangeShapeType="1"/>
              </p:cNvSpPr>
              <p:nvPr userDrawn="1"/>
            </p:nvSpPr>
            <p:spPr bwMode="gray">
              <a:xfrm>
                <a:off x="2816" y="1207"/>
                <a:ext cx="1" cy="10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1" name="Freeform 1263"/>
              <p:cNvSpPr>
                <a:spLocks/>
              </p:cNvSpPr>
              <p:nvPr userDrawn="1"/>
            </p:nvSpPr>
            <p:spPr bwMode="gray">
              <a:xfrm>
                <a:off x="2816" y="1314"/>
                <a:ext cx="19" cy="3"/>
              </a:xfrm>
              <a:custGeom>
                <a:avLst/>
                <a:gdLst>
                  <a:gd name="T0" fmla="*/ 19 w 19"/>
                  <a:gd name="T1" fmla="*/ 0 h 3"/>
                  <a:gd name="T2" fmla="*/ 12 w 19"/>
                  <a:gd name="T3" fmla="*/ 3 h 3"/>
                  <a:gd name="T4" fmla="*/ 7 w 19"/>
                  <a:gd name="T5" fmla="*/ 3 h 3"/>
                  <a:gd name="T6" fmla="*/ 0 w 19"/>
                  <a:gd name="T7" fmla="*/ 1 h 3"/>
                </a:gdLst>
                <a:ahLst/>
                <a:cxnLst>
                  <a:cxn ang="0">
                    <a:pos x="T0" y="T1"/>
                  </a:cxn>
                  <a:cxn ang="0">
                    <a:pos x="T2" y="T3"/>
                  </a:cxn>
                  <a:cxn ang="0">
                    <a:pos x="T4" y="T5"/>
                  </a:cxn>
                  <a:cxn ang="0">
                    <a:pos x="T6" y="T7"/>
                  </a:cxn>
                </a:cxnLst>
                <a:rect l="0" t="0" r="r" b="b"/>
                <a:pathLst>
                  <a:path w="19" h="3">
                    <a:moveTo>
                      <a:pt x="19" y="0"/>
                    </a:moveTo>
                    <a:lnTo>
                      <a:pt x="12" y="3"/>
                    </a:lnTo>
                    <a:lnTo>
                      <a:pt x="7" y="3"/>
                    </a:lnTo>
                    <a:lnTo>
                      <a:pt x="0" y="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52" name="Freeform 1264"/>
              <p:cNvSpPr>
                <a:spLocks/>
              </p:cNvSpPr>
              <p:nvPr userDrawn="1"/>
            </p:nvSpPr>
            <p:spPr bwMode="gray">
              <a:xfrm>
                <a:off x="2817" y="1214"/>
                <a:ext cx="20" cy="2"/>
              </a:xfrm>
              <a:custGeom>
                <a:avLst/>
                <a:gdLst>
                  <a:gd name="T0" fmla="*/ 20 w 20"/>
                  <a:gd name="T1" fmla="*/ 2 h 2"/>
                  <a:gd name="T2" fmla="*/ 14 w 20"/>
                  <a:gd name="T3" fmla="*/ 0 h 2"/>
                  <a:gd name="T4" fmla="*/ 9 w 20"/>
                  <a:gd name="T5" fmla="*/ 0 h 2"/>
                  <a:gd name="T6" fmla="*/ 6 w 20"/>
                  <a:gd name="T7" fmla="*/ 0 h 2"/>
                  <a:gd name="T8" fmla="*/ 0 w 20"/>
                  <a:gd name="T9" fmla="*/ 2 h 2"/>
                </a:gdLst>
                <a:ahLst/>
                <a:cxnLst>
                  <a:cxn ang="0">
                    <a:pos x="T0" y="T1"/>
                  </a:cxn>
                  <a:cxn ang="0">
                    <a:pos x="T2" y="T3"/>
                  </a:cxn>
                  <a:cxn ang="0">
                    <a:pos x="T4" y="T5"/>
                  </a:cxn>
                  <a:cxn ang="0">
                    <a:pos x="T6" y="T7"/>
                  </a:cxn>
                  <a:cxn ang="0">
                    <a:pos x="T8" y="T9"/>
                  </a:cxn>
                </a:cxnLst>
                <a:rect l="0" t="0" r="r" b="b"/>
                <a:pathLst>
                  <a:path w="20" h="2">
                    <a:moveTo>
                      <a:pt x="20" y="2"/>
                    </a:moveTo>
                    <a:lnTo>
                      <a:pt x="14" y="0"/>
                    </a:lnTo>
                    <a:lnTo>
                      <a:pt x="9" y="0"/>
                    </a:lnTo>
                    <a:lnTo>
                      <a:pt x="6"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53" name="Line 1265"/>
              <p:cNvSpPr>
                <a:spLocks noChangeShapeType="1"/>
              </p:cNvSpPr>
              <p:nvPr userDrawn="1"/>
            </p:nvSpPr>
            <p:spPr bwMode="gray">
              <a:xfrm>
                <a:off x="2826" y="1202"/>
                <a:ext cx="1" cy="11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4" name="Line 1266"/>
              <p:cNvSpPr>
                <a:spLocks noChangeShapeType="1"/>
              </p:cNvSpPr>
              <p:nvPr userDrawn="1"/>
            </p:nvSpPr>
            <p:spPr bwMode="gray">
              <a:xfrm>
                <a:off x="2837" y="1196"/>
                <a:ext cx="1" cy="12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5" name="Freeform 1267"/>
              <p:cNvSpPr>
                <a:spLocks/>
              </p:cNvSpPr>
              <p:nvPr userDrawn="1"/>
            </p:nvSpPr>
            <p:spPr bwMode="gray">
              <a:xfrm>
                <a:off x="2817" y="1321"/>
                <a:ext cx="20" cy="1"/>
              </a:xfrm>
              <a:custGeom>
                <a:avLst/>
                <a:gdLst>
                  <a:gd name="T0" fmla="*/ 20 w 20"/>
                  <a:gd name="T1" fmla="*/ 1 h 1"/>
                  <a:gd name="T2" fmla="*/ 13 w 20"/>
                  <a:gd name="T3" fmla="*/ 0 h 1"/>
                  <a:gd name="T4" fmla="*/ 7 w 20"/>
                  <a:gd name="T5" fmla="*/ 0 h 1"/>
                  <a:gd name="T6" fmla="*/ 0 w 20"/>
                  <a:gd name="T7" fmla="*/ 1 h 1"/>
                </a:gdLst>
                <a:ahLst/>
                <a:cxnLst>
                  <a:cxn ang="0">
                    <a:pos x="T0" y="T1"/>
                  </a:cxn>
                  <a:cxn ang="0">
                    <a:pos x="T2" y="T3"/>
                  </a:cxn>
                  <a:cxn ang="0">
                    <a:pos x="T4" y="T5"/>
                  </a:cxn>
                  <a:cxn ang="0">
                    <a:pos x="T6" y="T7"/>
                  </a:cxn>
                </a:cxnLst>
                <a:rect l="0" t="0" r="r" b="b"/>
                <a:pathLst>
                  <a:path w="20" h="1">
                    <a:moveTo>
                      <a:pt x="20" y="1"/>
                    </a:moveTo>
                    <a:lnTo>
                      <a:pt x="13" y="0"/>
                    </a:lnTo>
                    <a:lnTo>
                      <a:pt x="7" y="0"/>
                    </a:lnTo>
                    <a:lnTo>
                      <a:pt x="0" y="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56" name="Line 1268"/>
              <p:cNvSpPr>
                <a:spLocks noChangeShapeType="1"/>
              </p:cNvSpPr>
              <p:nvPr userDrawn="1"/>
            </p:nvSpPr>
            <p:spPr bwMode="gray">
              <a:xfrm flipV="1">
                <a:off x="2817" y="1205"/>
                <a:ext cx="1" cy="11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7" name="Freeform 1269"/>
              <p:cNvSpPr>
                <a:spLocks/>
              </p:cNvSpPr>
              <p:nvPr userDrawn="1"/>
            </p:nvSpPr>
            <p:spPr bwMode="gray">
              <a:xfrm>
                <a:off x="3038" y="1515"/>
                <a:ext cx="5" cy="8"/>
              </a:xfrm>
              <a:custGeom>
                <a:avLst/>
                <a:gdLst>
                  <a:gd name="T0" fmla="*/ 3 w 5"/>
                  <a:gd name="T1" fmla="*/ 0 h 8"/>
                  <a:gd name="T2" fmla="*/ 0 w 5"/>
                  <a:gd name="T3" fmla="*/ 1 h 8"/>
                  <a:gd name="T4" fmla="*/ 0 w 5"/>
                  <a:gd name="T5" fmla="*/ 3 h 8"/>
                  <a:gd name="T6" fmla="*/ 1 w 5"/>
                  <a:gd name="T7" fmla="*/ 7 h 8"/>
                  <a:gd name="T8" fmla="*/ 5 w 5"/>
                  <a:gd name="T9" fmla="*/ 8 h 8"/>
                </a:gdLst>
                <a:ahLst/>
                <a:cxnLst>
                  <a:cxn ang="0">
                    <a:pos x="T0" y="T1"/>
                  </a:cxn>
                  <a:cxn ang="0">
                    <a:pos x="T2" y="T3"/>
                  </a:cxn>
                  <a:cxn ang="0">
                    <a:pos x="T4" y="T5"/>
                  </a:cxn>
                  <a:cxn ang="0">
                    <a:pos x="T6" y="T7"/>
                  </a:cxn>
                  <a:cxn ang="0">
                    <a:pos x="T8" y="T9"/>
                  </a:cxn>
                </a:cxnLst>
                <a:rect l="0" t="0" r="r" b="b"/>
                <a:pathLst>
                  <a:path w="5" h="8">
                    <a:moveTo>
                      <a:pt x="3" y="0"/>
                    </a:moveTo>
                    <a:lnTo>
                      <a:pt x="0" y="1"/>
                    </a:lnTo>
                    <a:lnTo>
                      <a:pt x="0" y="3"/>
                    </a:lnTo>
                    <a:lnTo>
                      <a:pt x="1" y="7"/>
                    </a:lnTo>
                    <a:lnTo>
                      <a:pt x="5"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58" name="Line 1270"/>
              <p:cNvSpPr>
                <a:spLocks noChangeShapeType="1"/>
              </p:cNvSpPr>
              <p:nvPr userDrawn="1"/>
            </p:nvSpPr>
            <p:spPr bwMode="gray">
              <a:xfrm flipH="1">
                <a:off x="3038" y="1406"/>
                <a:ext cx="1" cy="15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59" name="Line 1271"/>
              <p:cNvSpPr>
                <a:spLocks noChangeShapeType="1"/>
              </p:cNvSpPr>
              <p:nvPr userDrawn="1"/>
            </p:nvSpPr>
            <p:spPr bwMode="gray">
              <a:xfrm flipH="1">
                <a:off x="3039" y="1408"/>
                <a:ext cx="2" cy="14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0" name="Line 1272"/>
              <p:cNvSpPr>
                <a:spLocks noChangeShapeType="1"/>
              </p:cNvSpPr>
              <p:nvPr userDrawn="1"/>
            </p:nvSpPr>
            <p:spPr bwMode="gray">
              <a:xfrm flipV="1">
                <a:off x="3043" y="1405"/>
                <a:ext cx="2" cy="14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1" name="Freeform 1273"/>
              <p:cNvSpPr>
                <a:spLocks/>
              </p:cNvSpPr>
              <p:nvPr userDrawn="1"/>
            </p:nvSpPr>
            <p:spPr bwMode="gray">
              <a:xfrm>
                <a:off x="3039" y="1405"/>
                <a:ext cx="6" cy="3"/>
              </a:xfrm>
              <a:custGeom>
                <a:avLst/>
                <a:gdLst>
                  <a:gd name="T0" fmla="*/ 2 w 6"/>
                  <a:gd name="T1" fmla="*/ 3 h 3"/>
                  <a:gd name="T2" fmla="*/ 0 w 6"/>
                  <a:gd name="T3" fmla="*/ 3 h 3"/>
                  <a:gd name="T4" fmla="*/ 0 w 6"/>
                  <a:gd name="T5" fmla="*/ 1 h 3"/>
                  <a:gd name="T6" fmla="*/ 0 w 6"/>
                  <a:gd name="T7" fmla="*/ 1 h 3"/>
                  <a:gd name="T8" fmla="*/ 2 w 6"/>
                  <a:gd name="T9" fmla="*/ 0 h 3"/>
                  <a:gd name="T10" fmla="*/ 6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2" y="3"/>
                    </a:moveTo>
                    <a:lnTo>
                      <a:pt x="0" y="3"/>
                    </a:lnTo>
                    <a:lnTo>
                      <a:pt x="0" y="1"/>
                    </a:lnTo>
                    <a:lnTo>
                      <a:pt x="0" y="1"/>
                    </a:lnTo>
                    <a:lnTo>
                      <a:pt x="2" y="0"/>
                    </a:lnTo>
                    <a:lnTo>
                      <a:pt x="6"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62" name="Freeform 1274"/>
              <p:cNvSpPr>
                <a:spLocks/>
              </p:cNvSpPr>
              <p:nvPr userDrawn="1"/>
            </p:nvSpPr>
            <p:spPr bwMode="gray">
              <a:xfrm>
                <a:off x="3192" y="847"/>
                <a:ext cx="17" cy="1"/>
              </a:xfrm>
              <a:custGeom>
                <a:avLst/>
                <a:gdLst>
                  <a:gd name="T0" fmla="*/ 0 w 17"/>
                  <a:gd name="T1" fmla="*/ 1 h 1"/>
                  <a:gd name="T2" fmla="*/ 5 w 17"/>
                  <a:gd name="T3" fmla="*/ 0 h 1"/>
                  <a:gd name="T4" fmla="*/ 12 w 17"/>
                  <a:gd name="T5" fmla="*/ 0 h 1"/>
                  <a:gd name="T6" fmla="*/ 17 w 17"/>
                  <a:gd name="T7" fmla="*/ 0 h 1"/>
                </a:gdLst>
                <a:ahLst/>
                <a:cxnLst>
                  <a:cxn ang="0">
                    <a:pos x="T0" y="T1"/>
                  </a:cxn>
                  <a:cxn ang="0">
                    <a:pos x="T2" y="T3"/>
                  </a:cxn>
                  <a:cxn ang="0">
                    <a:pos x="T4" y="T5"/>
                  </a:cxn>
                  <a:cxn ang="0">
                    <a:pos x="T6" y="T7"/>
                  </a:cxn>
                </a:cxnLst>
                <a:rect l="0" t="0" r="r" b="b"/>
                <a:pathLst>
                  <a:path w="17" h="1">
                    <a:moveTo>
                      <a:pt x="0" y="1"/>
                    </a:moveTo>
                    <a:lnTo>
                      <a:pt x="5" y="0"/>
                    </a:lnTo>
                    <a:lnTo>
                      <a:pt x="12" y="0"/>
                    </a:lnTo>
                    <a:lnTo>
                      <a:pt x="17"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63" name="Line 1275"/>
              <p:cNvSpPr>
                <a:spLocks noChangeShapeType="1"/>
              </p:cNvSpPr>
              <p:nvPr userDrawn="1"/>
            </p:nvSpPr>
            <p:spPr bwMode="gray">
              <a:xfrm flipH="1">
                <a:off x="3185" y="840"/>
                <a:ext cx="10" cy="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4" name="Line 1276"/>
              <p:cNvSpPr>
                <a:spLocks noChangeShapeType="1"/>
              </p:cNvSpPr>
              <p:nvPr userDrawn="1"/>
            </p:nvSpPr>
            <p:spPr bwMode="gray">
              <a:xfrm flipV="1">
                <a:off x="3188" y="840"/>
                <a:ext cx="14" cy="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5" name="Freeform 1277"/>
              <p:cNvSpPr>
                <a:spLocks/>
              </p:cNvSpPr>
              <p:nvPr userDrawn="1"/>
            </p:nvSpPr>
            <p:spPr bwMode="gray">
              <a:xfrm>
                <a:off x="3192" y="840"/>
                <a:ext cx="10" cy="8"/>
              </a:xfrm>
              <a:custGeom>
                <a:avLst/>
                <a:gdLst>
                  <a:gd name="T0" fmla="*/ 10 w 10"/>
                  <a:gd name="T1" fmla="*/ 0 h 8"/>
                  <a:gd name="T2" fmla="*/ 5 w 10"/>
                  <a:gd name="T3" fmla="*/ 0 h 8"/>
                  <a:gd name="T4" fmla="*/ 1 w 10"/>
                  <a:gd name="T5" fmla="*/ 1 h 8"/>
                  <a:gd name="T6" fmla="*/ 0 w 10"/>
                  <a:gd name="T7" fmla="*/ 3 h 8"/>
                  <a:gd name="T8" fmla="*/ 0 w 10"/>
                  <a:gd name="T9" fmla="*/ 8 h 8"/>
                </a:gdLst>
                <a:ahLst/>
                <a:cxnLst>
                  <a:cxn ang="0">
                    <a:pos x="T0" y="T1"/>
                  </a:cxn>
                  <a:cxn ang="0">
                    <a:pos x="T2" y="T3"/>
                  </a:cxn>
                  <a:cxn ang="0">
                    <a:pos x="T4" y="T5"/>
                  </a:cxn>
                  <a:cxn ang="0">
                    <a:pos x="T6" y="T7"/>
                  </a:cxn>
                  <a:cxn ang="0">
                    <a:pos x="T8" y="T9"/>
                  </a:cxn>
                </a:cxnLst>
                <a:rect l="0" t="0" r="r" b="b"/>
                <a:pathLst>
                  <a:path w="10" h="8">
                    <a:moveTo>
                      <a:pt x="10" y="0"/>
                    </a:moveTo>
                    <a:lnTo>
                      <a:pt x="5" y="0"/>
                    </a:lnTo>
                    <a:lnTo>
                      <a:pt x="1" y="1"/>
                    </a:lnTo>
                    <a:lnTo>
                      <a:pt x="0" y="3"/>
                    </a:lnTo>
                    <a:lnTo>
                      <a:pt x="0"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66" name="Freeform 1278"/>
              <p:cNvSpPr>
                <a:spLocks/>
              </p:cNvSpPr>
              <p:nvPr userDrawn="1"/>
            </p:nvSpPr>
            <p:spPr bwMode="gray">
              <a:xfrm>
                <a:off x="3401" y="1016"/>
                <a:ext cx="6" cy="7"/>
              </a:xfrm>
              <a:custGeom>
                <a:avLst/>
                <a:gdLst>
                  <a:gd name="T0" fmla="*/ 2 w 6"/>
                  <a:gd name="T1" fmla="*/ 7 h 7"/>
                  <a:gd name="T2" fmla="*/ 6 w 6"/>
                  <a:gd name="T3" fmla="*/ 7 h 7"/>
                  <a:gd name="T4" fmla="*/ 6 w 6"/>
                  <a:gd name="T5" fmla="*/ 6 h 7"/>
                  <a:gd name="T6" fmla="*/ 4 w 6"/>
                  <a:gd name="T7" fmla="*/ 4 h 7"/>
                  <a:gd name="T8" fmla="*/ 2 w 6"/>
                  <a:gd name="T9" fmla="*/ 2 h 7"/>
                  <a:gd name="T10" fmla="*/ 0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2" y="7"/>
                    </a:moveTo>
                    <a:lnTo>
                      <a:pt x="6" y="7"/>
                    </a:lnTo>
                    <a:lnTo>
                      <a:pt x="6" y="6"/>
                    </a:lnTo>
                    <a:lnTo>
                      <a:pt x="4" y="4"/>
                    </a:lnTo>
                    <a:lnTo>
                      <a:pt x="2"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67" name="Line 1279"/>
              <p:cNvSpPr>
                <a:spLocks noChangeShapeType="1"/>
              </p:cNvSpPr>
              <p:nvPr userDrawn="1"/>
            </p:nvSpPr>
            <p:spPr bwMode="gray">
              <a:xfrm flipV="1">
                <a:off x="3403" y="910"/>
                <a:ext cx="5" cy="22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8" name="Line 1280"/>
              <p:cNvSpPr>
                <a:spLocks noChangeShapeType="1"/>
              </p:cNvSpPr>
              <p:nvPr userDrawn="1"/>
            </p:nvSpPr>
            <p:spPr bwMode="gray">
              <a:xfrm flipV="1">
                <a:off x="3401" y="913"/>
                <a:ext cx="6" cy="22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69" name="Freeform 1281"/>
              <p:cNvSpPr>
                <a:spLocks/>
              </p:cNvSpPr>
              <p:nvPr userDrawn="1"/>
            </p:nvSpPr>
            <p:spPr bwMode="gray">
              <a:xfrm>
                <a:off x="3403" y="906"/>
                <a:ext cx="5" cy="7"/>
              </a:xfrm>
              <a:custGeom>
                <a:avLst/>
                <a:gdLst>
                  <a:gd name="T0" fmla="*/ 4 w 5"/>
                  <a:gd name="T1" fmla="*/ 7 h 7"/>
                  <a:gd name="T2" fmla="*/ 5 w 5"/>
                  <a:gd name="T3" fmla="*/ 5 h 7"/>
                  <a:gd name="T4" fmla="*/ 5 w 5"/>
                  <a:gd name="T5" fmla="*/ 4 h 7"/>
                  <a:gd name="T6" fmla="*/ 5 w 5"/>
                  <a:gd name="T7" fmla="*/ 2 h 7"/>
                  <a:gd name="T8" fmla="*/ 4 w 5"/>
                  <a:gd name="T9" fmla="*/ 0 h 7"/>
                  <a:gd name="T10" fmla="*/ 0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4" y="7"/>
                    </a:moveTo>
                    <a:lnTo>
                      <a:pt x="5" y="5"/>
                    </a:lnTo>
                    <a:lnTo>
                      <a:pt x="5" y="4"/>
                    </a:lnTo>
                    <a:lnTo>
                      <a:pt x="5" y="2"/>
                    </a:lnTo>
                    <a:lnTo>
                      <a:pt x="4"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70" name="Line 1282"/>
              <p:cNvSpPr>
                <a:spLocks noChangeShapeType="1"/>
              </p:cNvSpPr>
              <p:nvPr userDrawn="1"/>
            </p:nvSpPr>
            <p:spPr bwMode="gray">
              <a:xfrm flipH="1">
                <a:off x="3398" y="906"/>
                <a:ext cx="5" cy="23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1" name="Freeform 1283"/>
              <p:cNvSpPr>
                <a:spLocks/>
              </p:cNvSpPr>
              <p:nvPr userDrawn="1"/>
            </p:nvSpPr>
            <p:spPr bwMode="gray">
              <a:xfrm>
                <a:off x="3398" y="1133"/>
                <a:ext cx="5" cy="6"/>
              </a:xfrm>
              <a:custGeom>
                <a:avLst/>
                <a:gdLst>
                  <a:gd name="T0" fmla="*/ 3 w 5"/>
                  <a:gd name="T1" fmla="*/ 0 h 6"/>
                  <a:gd name="T2" fmla="*/ 5 w 5"/>
                  <a:gd name="T3" fmla="*/ 2 h 6"/>
                  <a:gd name="T4" fmla="*/ 5 w 5"/>
                  <a:gd name="T5" fmla="*/ 2 h 6"/>
                  <a:gd name="T6" fmla="*/ 5 w 5"/>
                  <a:gd name="T7" fmla="*/ 4 h 6"/>
                  <a:gd name="T8" fmla="*/ 2 w 5"/>
                  <a:gd name="T9" fmla="*/ 4 h 6"/>
                  <a:gd name="T10" fmla="*/ 0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3" y="0"/>
                    </a:moveTo>
                    <a:lnTo>
                      <a:pt x="5" y="2"/>
                    </a:lnTo>
                    <a:lnTo>
                      <a:pt x="5" y="2"/>
                    </a:lnTo>
                    <a:lnTo>
                      <a:pt x="5" y="4"/>
                    </a:lnTo>
                    <a:lnTo>
                      <a:pt x="2" y="4"/>
                    </a:lnTo>
                    <a:lnTo>
                      <a:pt x="0" y="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72" name="Freeform 1284"/>
              <p:cNvSpPr>
                <a:spLocks/>
              </p:cNvSpPr>
              <p:nvPr userDrawn="1"/>
            </p:nvSpPr>
            <p:spPr bwMode="gray">
              <a:xfrm>
                <a:off x="3324" y="936"/>
                <a:ext cx="11" cy="16"/>
              </a:xfrm>
              <a:custGeom>
                <a:avLst/>
                <a:gdLst>
                  <a:gd name="T0" fmla="*/ 11 w 11"/>
                  <a:gd name="T1" fmla="*/ 16 h 16"/>
                  <a:gd name="T2" fmla="*/ 11 w 11"/>
                  <a:gd name="T3" fmla="*/ 10 h 16"/>
                  <a:gd name="T4" fmla="*/ 9 w 11"/>
                  <a:gd name="T5" fmla="*/ 5 h 16"/>
                  <a:gd name="T6" fmla="*/ 6 w 11"/>
                  <a:gd name="T7" fmla="*/ 2 h 16"/>
                  <a:gd name="T8" fmla="*/ 0 w 11"/>
                  <a:gd name="T9" fmla="*/ 0 h 16"/>
                </a:gdLst>
                <a:ahLst/>
                <a:cxnLst>
                  <a:cxn ang="0">
                    <a:pos x="T0" y="T1"/>
                  </a:cxn>
                  <a:cxn ang="0">
                    <a:pos x="T2" y="T3"/>
                  </a:cxn>
                  <a:cxn ang="0">
                    <a:pos x="T4" y="T5"/>
                  </a:cxn>
                  <a:cxn ang="0">
                    <a:pos x="T6" y="T7"/>
                  </a:cxn>
                  <a:cxn ang="0">
                    <a:pos x="T8" y="T9"/>
                  </a:cxn>
                </a:cxnLst>
                <a:rect l="0" t="0" r="r" b="b"/>
                <a:pathLst>
                  <a:path w="11" h="16">
                    <a:moveTo>
                      <a:pt x="11" y="16"/>
                    </a:moveTo>
                    <a:lnTo>
                      <a:pt x="11" y="10"/>
                    </a:lnTo>
                    <a:lnTo>
                      <a:pt x="9" y="5"/>
                    </a:lnTo>
                    <a:lnTo>
                      <a:pt x="6"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73" name="Line 1285"/>
              <p:cNvSpPr>
                <a:spLocks noChangeShapeType="1"/>
              </p:cNvSpPr>
              <p:nvPr userDrawn="1"/>
            </p:nvSpPr>
            <p:spPr bwMode="gray">
              <a:xfrm flipH="1">
                <a:off x="3312" y="904"/>
                <a:ext cx="91" cy="4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4" name="Line 1286"/>
              <p:cNvSpPr>
                <a:spLocks noChangeShapeType="1"/>
              </p:cNvSpPr>
              <p:nvPr userDrawn="1"/>
            </p:nvSpPr>
            <p:spPr bwMode="gray">
              <a:xfrm flipH="1">
                <a:off x="3312" y="913"/>
                <a:ext cx="95" cy="5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5" name="Line 1287"/>
              <p:cNvSpPr>
                <a:spLocks noChangeShapeType="1"/>
              </p:cNvSpPr>
              <p:nvPr userDrawn="1"/>
            </p:nvSpPr>
            <p:spPr bwMode="gray">
              <a:xfrm flipV="1">
                <a:off x="3314" y="897"/>
                <a:ext cx="82" cy="4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6" name="Freeform 1288"/>
              <p:cNvSpPr>
                <a:spLocks/>
              </p:cNvSpPr>
              <p:nvPr userDrawn="1"/>
            </p:nvSpPr>
            <p:spPr bwMode="gray">
              <a:xfrm>
                <a:off x="3396" y="897"/>
                <a:ext cx="11" cy="16"/>
              </a:xfrm>
              <a:custGeom>
                <a:avLst/>
                <a:gdLst>
                  <a:gd name="T0" fmla="*/ 0 w 11"/>
                  <a:gd name="T1" fmla="*/ 0 h 16"/>
                  <a:gd name="T2" fmla="*/ 4 w 11"/>
                  <a:gd name="T3" fmla="*/ 4 h 16"/>
                  <a:gd name="T4" fmla="*/ 7 w 11"/>
                  <a:gd name="T5" fmla="*/ 7 h 16"/>
                  <a:gd name="T6" fmla="*/ 11 w 11"/>
                  <a:gd name="T7" fmla="*/ 11 h 16"/>
                  <a:gd name="T8" fmla="*/ 11 w 11"/>
                  <a:gd name="T9" fmla="*/ 16 h 16"/>
                </a:gdLst>
                <a:ahLst/>
                <a:cxnLst>
                  <a:cxn ang="0">
                    <a:pos x="T0" y="T1"/>
                  </a:cxn>
                  <a:cxn ang="0">
                    <a:pos x="T2" y="T3"/>
                  </a:cxn>
                  <a:cxn ang="0">
                    <a:pos x="T4" y="T5"/>
                  </a:cxn>
                  <a:cxn ang="0">
                    <a:pos x="T6" y="T7"/>
                  </a:cxn>
                  <a:cxn ang="0">
                    <a:pos x="T8" y="T9"/>
                  </a:cxn>
                </a:cxnLst>
                <a:rect l="0" t="0" r="r" b="b"/>
                <a:pathLst>
                  <a:path w="11" h="16">
                    <a:moveTo>
                      <a:pt x="0" y="0"/>
                    </a:moveTo>
                    <a:lnTo>
                      <a:pt x="4" y="4"/>
                    </a:lnTo>
                    <a:lnTo>
                      <a:pt x="7" y="7"/>
                    </a:lnTo>
                    <a:lnTo>
                      <a:pt x="11" y="11"/>
                    </a:lnTo>
                    <a:lnTo>
                      <a:pt x="11"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77" name="Freeform 1289"/>
              <p:cNvSpPr>
                <a:spLocks/>
              </p:cNvSpPr>
              <p:nvPr userDrawn="1"/>
            </p:nvSpPr>
            <p:spPr bwMode="gray">
              <a:xfrm>
                <a:off x="3298" y="868"/>
                <a:ext cx="9" cy="8"/>
              </a:xfrm>
              <a:custGeom>
                <a:avLst/>
                <a:gdLst>
                  <a:gd name="T0" fmla="*/ 9 w 9"/>
                  <a:gd name="T1" fmla="*/ 8 h 8"/>
                  <a:gd name="T2" fmla="*/ 7 w 9"/>
                  <a:gd name="T3" fmla="*/ 5 h 8"/>
                  <a:gd name="T4" fmla="*/ 5 w 9"/>
                  <a:gd name="T5" fmla="*/ 1 h 8"/>
                  <a:gd name="T6" fmla="*/ 4 w 9"/>
                  <a:gd name="T7" fmla="*/ 0 h 8"/>
                  <a:gd name="T8" fmla="*/ 0 w 9"/>
                  <a:gd name="T9" fmla="*/ 0 h 8"/>
                </a:gdLst>
                <a:ahLst/>
                <a:cxnLst>
                  <a:cxn ang="0">
                    <a:pos x="T0" y="T1"/>
                  </a:cxn>
                  <a:cxn ang="0">
                    <a:pos x="T2" y="T3"/>
                  </a:cxn>
                  <a:cxn ang="0">
                    <a:pos x="T4" y="T5"/>
                  </a:cxn>
                  <a:cxn ang="0">
                    <a:pos x="T6" y="T7"/>
                  </a:cxn>
                  <a:cxn ang="0">
                    <a:pos x="T8" y="T9"/>
                  </a:cxn>
                </a:cxnLst>
                <a:rect l="0" t="0" r="r" b="b"/>
                <a:pathLst>
                  <a:path w="9" h="8">
                    <a:moveTo>
                      <a:pt x="9" y="8"/>
                    </a:moveTo>
                    <a:lnTo>
                      <a:pt x="7" y="5"/>
                    </a:lnTo>
                    <a:lnTo>
                      <a:pt x="5" y="1"/>
                    </a:lnTo>
                    <a:lnTo>
                      <a:pt x="4"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78" name="Line 1290"/>
              <p:cNvSpPr>
                <a:spLocks noChangeShapeType="1"/>
              </p:cNvSpPr>
              <p:nvPr userDrawn="1"/>
            </p:nvSpPr>
            <p:spPr bwMode="gray">
              <a:xfrm>
                <a:off x="3207" y="840"/>
                <a:ext cx="194" cy="5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79" name="Line 1291"/>
              <p:cNvSpPr>
                <a:spLocks noChangeShapeType="1"/>
              </p:cNvSpPr>
              <p:nvPr userDrawn="1"/>
            </p:nvSpPr>
            <p:spPr bwMode="gray">
              <a:xfrm>
                <a:off x="3209" y="847"/>
                <a:ext cx="194" cy="5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0" name="Freeform 1292"/>
              <p:cNvSpPr>
                <a:spLocks/>
              </p:cNvSpPr>
              <p:nvPr userDrawn="1"/>
            </p:nvSpPr>
            <p:spPr bwMode="gray">
              <a:xfrm>
                <a:off x="3396" y="897"/>
                <a:ext cx="7" cy="9"/>
              </a:xfrm>
              <a:custGeom>
                <a:avLst/>
                <a:gdLst>
                  <a:gd name="T0" fmla="*/ 7 w 7"/>
                  <a:gd name="T1" fmla="*/ 9 h 9"/>
                  <a:gd name="T2" fmla="*/ 7 w 7"/>
                  <a:gd name="T3" fmla="*/ 6 h 9"/>
                  <a:gd name="T4" fmla="*/ 7 w 7"/>
                  <a:gd name="T5" fmla="*/ 2 h 9"/>
                  <a:gd name="T6" fmla="*/ 5 w 7"/>
                  <a:gd name="T7" fmla="*/ 0 h 9"/>
                  <a:gd name="T8" fmla="*/ 4 w 7"/>
                  <a:gd name="T9" fmla="*/ 0 h 9"/>
                  <a:gd name="T10" fmla="*/ 0 w 7"/>
                  <a:gd name="T11" fmla="*/ 0 h 9"/>
                </a:gdLst>
                <a:ahLst/>
                <a:cxnLst>
                  <a:cxn ang="0">
                    <a:pos x="T0" y="T1"/>
                  </a:cxn>
                  <a:cxn ang="0">
                    <a:pos x="T2" y="T3"/>
                  </a:cxn>
                  <a:cxn ang="0">
                    <a:pos x="T4" y="T5"/>
                  </a:cxn>
                  <a:cxn ang="0">
                    <a:pos x="T6" y="T7"/>
                  </a:cxn>
                  <a:cxn ang="0">
                    <a:pos x="T8" y="T9"/>
                  </a:cxn>
                  <a:cxn ang="0">
                    <a:pos x="T10" y="T11"/>
                  </a:cxn>
                </a:cxnLst>
                <a:rect l="0" t="0" r="r" b="b"/>
                <a:pathLst>
                  <a:path w="7" h="9">
                    <a:moveTo>
                      <a:pt x="7" y="9"/>
                    </a:moveTo>
                    <a:lnTo>
                      <a:pt x="7" y="6"/>
                    </a:lnTo>
                    <a:lnTo>
                      <a:pt x="7" y="2"/>
                    </a:lnTo>
                    <a:lnTo>
                      <a:pt x="5" y="0"/>
                    </a:lnTo>
                    <a:lnTo>
                      <a:pt x="4"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81" name="Line 1293"/>
              <p:cNvSpPr>
                <a:spLocks noChangeShapeType="1"/>
              </p:cNvSpPr>
              <p:nvPr userDrawn="1"/>
            </p:nvSpPr>
            <p:spPr bwMode="gray">
              <a:xfrm flipH="1" flipV="1">
                <a:off x="3202" y="840"/>
                <a:ext cx="194" cy="5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2" name="Freeform 1294"/>
              <p:cNvSpPr>
                <a:spLocks/>
              </p:cNvSpPr>
              <p:nvPr userDrawn="1"/>
            </p:nvSpPr>
            <p:spPr bwMode="gray">
              <a:xfrm>
                <a:off x="3202" y="838"/>
                <a:ext cx="7" cy="9"/>
              </a:xfrm>
              <a:custGeom>
                <a:avLst/>
                <a:gdLst>
                  <a:gd name="T0" fmla="*/ 0 w 7"/>
                  <a:gd name="T1" fmla="*/ 2 h 9"/>
                  <a:gd name="T2" fmla="*/ 4 w 7"/>
                  <a:gd name="T3" fmla="*/ 0 h 9"/>
                  <a:gd name="T4" fmla="*/ 5 w 7"/>
                  <a:gd name="T5" fmla="*/ 2 h 9"/>
                  <a:gd name="T6" fmla="*/ 7 w 7"/>
                  <a:gd name="T7" fmla="*/ 3 h 9"/>
                  <a:gd name="T8" fmla="*/ 7 w 7"/>
                  <a:gd name="T9" fmla="*/ 7 h 9"/>
                  <a:gd name="T10" fmla="*/ 7 w 7"/>
                  <a:gd name="T11" fmla="*/ 9 h 9"/>
                </a:gdLst>
                <a:ahLst/>
                <a:cxnLst>
                  <a:cxn ang="0">
                    <a:pos x="T0" y="T1"/>
                  </a:cxn>
                  <a:cxn ang="0">
                    <a:pos x="T2" y="T3"/>
                  </a:cxn>
                  <a:cxn ang="0">
                    <a:pos x="T4" y="T5"/>
                  </a:cxn>
                  <a:cxn ang="0">
                    <a:pos x="T6" y="T7"/>
                  </a:cxn>
                  <a:cxn ang="0">
                    <a:pos x="T8" y="T9"/>
                  </a:cxn>
                  <a:cxn ang="0">
                    <a:pos x="T10" y="T11"/>
                  </a:cxn>
                </a:cxnLst>
                <a:rect l="0" t="0" r="r" b="b"/>
                <a:pathLst>
                  <a:path w="7" h="9">
                    <a:moveTo>
                      <a:pt x="0" y="2"/>
                    </a:moveTo>
                    <a:lnTo>
                      <a:pt x="4" y="0"/>
                    </a:lnTo>
                    <a:lnTo>
                      <a:pt x="5" y="2"/>
                    </a:lnTo>
                    <a:lnTo>
                      <a:pt x="7" y="3"/>
                    </a:lnTo>
                    <a:lnTo>
                      <a:pt x="7" y="7"/>
                    </a:lnTo>
                    <a:lnTo>
                      <a:pt x="7"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83" name="Freeform 1295"/>
              <p:cNvSpPr>
                <a:spLocks/>
              </p:cNvSpPr>
              <p:nvPr userDrawn="1"/>
            </p:nvSpPr>
            <p:spPr bwMode="gray">
              <a:xfrm>
                <a:off x="3345" y="1823"/>
                <a:ext cx="9" cy="8"/>
              </a:xfrm>
              <a:custGeom>
                <a:avLst/>
                <a:gdLst>
                  <a:gd name="T0" fmla="*/ 0 w 9"/>
                  <a:gd name="T1" fmla="*/ 0 h 8"/>
                  <a:gd name="T2" fmla="*/ 4 w 9"/>
                  <a:gd name="T3" fmla="*/ 0 h 8"/>
                  <a:gd name="T4" fmla="*/ 6 w 9"/>
                  <a:gd name="T5" fmla="*/ 0 h 8"/>
                  <a:gd name="T6" fmla="*/ 7 w 9"/>
                  <a:gd name="T7" fmla="*/ 1 h 8"/>
                  <a:gd name="T8" fmla="*/ 9 w 9"/>
                  <a:gd name="T9" fmla="*/ 5 h 8"/>
                  <a:gd name="T10" fmla="*/ 9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0" y="0"/>
                    </a:moveTo>
                    <a:lnTo>
                      <a:pt x="4" y="0"/>
                    </a:lnTo>
                    <a:lnTo>
                      <a:pt x="6" y="0"/>
                    </a:lnTo>
                    <a:lnTo>
                      <a:pt x="7" y="1"/>
                    </a:lnTo>
                    <a:lnTo>
                      <a:pt x="9" y="5"/>
                    </a:lnTo>
                    <a:lnTo>
                      <a:pt x="9"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84" name="Freeform 1296"/>
              <p:cNvSpPr>
                <a:spLocks/>
              </p:cNvSpPr>
              <p:nvPr userDrawn="1"/>
            </p:nvSpPr>
            <p:spPr bwMode="gray">
              <a:xfrm>
                <a:off x="2976" y="1826"/>
                <a:ext cx="11" cy="16"/>
              </a:xfrm>
              <a:custGeom>
                <a:avLst/>
                <a:gdLst>
                  <a:gd name="T0" fmla="*/ 11 w 11"/>
                  <a:gd name="T1" fmla="*/ 16 h 16"/>
                  <a:gd name="T2" fmla="*/ 7 w 11"/>
                  <a:gd name="T3" fmla="*/ 14 h 16"/>
                  <a:gd name="T4" fmla="*/ 4 w 11"/>
                  <a:gd name="T5" fmla="*/ 11 h 16"/>
                  <a:gd name="T6" fmla="*/ 0 w 11"/>
                  <a:gd name="T7" fmla="*/ 5 h 16"/>
                  <a:gd name="T8" fmla="*/ 0 w 11"/>
                  <a:gd name="T9" fmla="*/ 0 h 16"/>
                </a:gdLst>
                <a:ahLst/>
                <a:cxnLst>
                  <a:cxn ang="0">
                    <a:pos x="T0" y="T1"/>
                  </a:cxn>
                  <a:cxn ang="0">
                    <a:pos x="T2" y="T3"/>
                  </a:cxn>
                  <a:cxn ang="0">
                    <a:pos x="T4" y="T5"/>
                  </a:cxn>
                  <a:cxn ang="0">
                    <a:pos x="T6" y="T7"/>
                  </a:cxn>
                  <a:cxn ang="0">
                    <a:pos x="T8" y="T9"/>
                  </a:cxn>
                </a:cxnLst>
                <a:rect l="0" t="0" r="r" b="b"/>
                <a:pathLst>
                  <a:path w="11" h="16">
                    <a:moveTo>
                      <a:pt x="11" y="16"/>
                    </a:moveTo>
                    <a:lnTo>
                      <a:pt x="7" y="14"/>
                    </a:lnTo>
                    <a:lnTo>
                      <a:pt x="4" y="11"/>
                    </a:lnTo>
                    <a:lnTo>
                      <a:pt x="0"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85" name="Freeform 1297"/>
              <p:cNvSpPr>
                <a:spLocks/>
              </p:cNvSpPr>
              <p:nvPr userDrawn="1"/>
            </p:nvSpPr>
            <p:spPr bwMode="gray">
              <a:xfrm>
                <a:off x="3081" y="1873"/>
                <a:ext cx="9" cy="7"/>
              </a:xfrm>
              <a:custGeom>
                <a:avLst/>
                <a:gdLst>
                  <a:gd name="T0" fmla="*/ 9 w 9"/>
                  <a:gd name="T1" fmla="*/ 7 h 7"/>
                  <a:gd name="T2" fmla="*/ 7 w 9"/>
                  <a:gd name="T3" fmla="*/ 7 h 7"/>
                  <a:gd name="T4" fmla="*/ 4 w 9"/>
                  <a:gd name="T5" fmla="*/ 7 h 7"/>
                  <a:gd name="T6" fmla="*/ 2 w 9"/>
                  <a:gd name="T7" fmla="*/ 7 h 7"/>
                  <a:gd name="T8" fmla="*/ 0 w 9"/>
                  <a:gd name="T9" fmla="*/ 4 h 7"/>
                  <a:gd name="T10" fmla="*/ 0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9" y="7"/>
                    </a:moveTo>
                    <a:lnTo>
                      <a:pt x="7" y="7"/>
                    </a:lnTo>
                    <a:lnTo>
                      <a:pt x="4" y="7"/>
                    </a:lnTo>
                    <a:lnTo>
                      <a:pt x="2" y="7"/>
                    </a:lnTo>
                    <a:lnTo>
                      <a:pt x="0"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86" name="Line 1298"/>
              <p:cNvSpPr>
                <a:spLocks noChangeShapeType="1"/>
              </p:cNvSpPr>
              <p:nvPr userDrawn="1"/>
            </p:nvSpPr>
            <p:spPr bwMode="gray">
              <a:xfrm>
                <a:off x="2982" y="1842"/>
                <a:ext cx="204" cy="7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7" name="Line 1299"/>
              <p:cNvSpPr>
                <a:spLocks noChangeShapeType="1"/>
              </p:cNvSpPr>
              <p:nvPr userDrawn="1"/>
            </p:nvSpPr>
            <p:spPr bwMode="gray">
              <a:xfrm>
                <a:off x="2987" y="1842"/>
                <a:ext cx="206"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88" name="Freeform 1300"/>
              <p:cNvSpPr>
                <a:spLocks/>
              </p:cNvSpPr>
              <p:nvPr userDrawn="1"/>
            </p:nvSpPr>
            <p:spPr bwMode="gray">
              <a:xfrm>
                <a:off x="3185" y="1910"/>
                <a:ext cx="8" cy="9"/>
              </a:xfrm>
              <a:custGeom>
                <a:avLst/>
                <a:gdLst>
                  <a:gd name="T0" fmla="*/ 8 w 8"/>
                  <a:gd name="T1" fmla="*/ 7 h 9"/>
                  <a:gd name="T2" fmla="*/ 5 w 8"/>
                  <a:gd name="T3" fmla="*/ 9 h 9"/>
                  <a:gd name="T4" fmla="*/ 3 w 8"/>
                  <a:gd name="T5" fmla="*/ 9 h 9"/>
                  <a:gd name="T6" fmla="*/ 1 w 8"/>
                  <a:gd name="T7" fmla="*/ 7 h 9"/>
                  <a:gd name="T8" fmla="*/ 0 w 8"/>
                  <a:gd name="T9" fmla="*/ 3 h 9"/>
                  <a:gd name="T10" fmla="*/ 0 w 8"/>
                  <a:gd name="T11" fmla="*/ 0 h 9"/>
                </a:gdLst>
                <a:ahLst/>
                <a:cxnLst>
                  <a:cxn ang="0">
                    <a:pos x="T0" y="T1"/>
                  </a:cxn>
                  <a:cxn ang="0">
                    <a:pos x="T2" y="T3"/>
                  </a:cxn>
                  <a:cxn ang="0">
                    <a:pos x="T4" y="T5"/>
                  </a:cxn>
                  <a:cxn ang="0">
                    <a:pos x="T6" y="T7"/>
                  </a:cxn>
                  <a:cxn ang="0">
                    <a:pos x="T8" y="T9"/>
                  </a:cxn>
                  <a:cxn ang="0">
                    <a:pos x="T10" y="T11"/>
                  </a:cxn>
                </a:cxnLst>
                <a:rect l="0" t="0" r="r" b="b"/>
                <a:pathLst>
                  <a:path w="8" h="9">
                    <a:moveTo>
                      <a:pt x="8" y="7"/>
                    </a:moveTo>
                    <a:lnTo>
                      <a:pt x="5" y="9"/>
                    </a:lnTo>
                    <a:lnTo>
                      <a:pt x="3" y="9"/>
                    </a:lnTo>
                    <a:lnTo>
                      <a:pt x="1" y="7"/>
                    </a:lnTo>
                    <a:lnTo>
                      <a:pt x="0"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89" name="Line 1301"/>
              <p:cNvSpPr>
                <a:spLocks noChangeShapeType="1"/>
              </p:cNvSpPr>
              <p:nvPr userDrawn="1"/>
            </p:nvSpPr>
            <p:spPr bwMode="gray">
              <a:xfrm flipH="1" flipV="1">
                <a:off x="2978" y="1835"/>
                <a:ext cx="207"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0" name="Freeform 1302"/>
              <p:cNvSpPr>
                <a:spLocks/>
              </p:cNvSpPr>
              <p:nvPr userDrawn="1"/>
            </p:nvSpPr>
            <p:spPr bwMode="gray">
              <a:xfrm>
                <a:off x="2978" y="1835"/>
                <a:ext cx="9" cy="9"/>
              </a:xfrm>
              <a:custGeom>
                <a:avLst/>
                <a:gdLst>
                  <a:gd name="T0" fmla="*/ 9 w 9"/>
                  <a:gd name="T1" fmla="*/ 7 h 9"/>
                  <a:gd name="T2" fmla="*/ 5 w 9"/>
                  <a:gd name="T3" fmla="*/ 9 h 9"/>
                  <a:gd name="T4" fmla="*/ 4 w 9"/>
                  <a:gd name="T5" fmla="*/ 9 h 9"/>
                  <a:gd name="T6" fmla="*/ 2 w 9"/>
                  <a:gd name="T7" fmla="*/ 7 h 9"/>
                  <a:gd name="T8" fmla="*/ 0 w 9"/>
                  <a:gd name="T9" fmla="*/ 3 h 9"/>
                  <a:gd name="T10" fmla="*/ 0 w 9"/>
                  <a:gd name="T11" fmla="*/ 0 h 9"/>
                </a:gdLst>
                <a:ahLst/>
                <a:cxnLst>
                  <a:cxn ang="0">
                    <a:pos x="T0" y="T1"/>
                  </a:cxn>
                  <a:cxn ang="0">
                    <a:pos x="T2" y="T3"/>
                  </a:cxn>
                  <a:cxn ang="0">
                    <a:pos x="T4" y="T5"/>
                  </a:cxn>
                  <a:cxn ang="0">
                    <a:pos x="T6" y="T7"/>
                  </a:cxn>
                  <a:cxn ang="0">
                    <a:pos x="T8" y="T9"/>
                  </a:cxn>
                  <a:cxn ang="0">
                    <a:pos x="T10" y="T11"/>
                  </a:cxn>
                </a:cxnLst>
                <a:rect l="0" t="0" r="r" b="b"/>
                <a:pathLst>
                  <a:path w="9" h="9">
                    <a:moveTo>
                      <a:pt x="9" y="7"/>
                    </a:moveTo>
                    <a:lnTo>
                      <a:pt x="5" y="9"/>
                    </a:lnTo>
                    <a:lnTo>
                      <a:pt x="4" y="9"/>
                    </a:lnTo>
                    <a:lnTo>
                      <a:pt x="2" y="7"/>
                    </a:lnTo>
                    <a:lnTo>
                      <a:pt x="0"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91" name="Freeform 1303"/>
              <p:cNvSpPr>
                <a:spLocks/>
              </p:cNvSpPr>
              <p:nvPr userDrawn="1"/>
            </p:nvSpPr>
            <p:spPr bwMode="gray">
              <a:xfrm>
                <a:off x="3290" y="1849"/>
                <a:ext cx="12" cy="10"/>
              </a:xfrm>
              <a:custGeom>
                <a:avLst/>
                <a:gdLst>
                  <a:gd name="T0" fmla="*/ 0 w 12"/>
                  <a:gd name="T1" fmla="*/ 8 h 10"/>
                  <a:gd name="T2" fmla="*/ 3 w 12"/>
                  <a:gd name="T3" fmla="*/ 10 h 10"/>
                  <a:gd name="T4" fmla="*/ 7 w 12"/>
                  <a:gd name="T5" fmla="*/ 8 h 10"/>
                  <a:gd name="T6" fmla="*/ 8 w 12"/>
                  <a:gd name="T7" fmla="*/ 8 h 10"/>
                  <a:gd name="T8" fmla="*/ 10 w 12"/>
                  <a:gd name="T9" fmla="*/ 5 h 10"/>
                  <a:gd name="T10" fmla="*/ 12 w 12"/>
                  <a:gd name="T11" fmla="*/ 3 h 10"/>
                  <a:gd name="T12" fmla="*/ 12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0" y="8"/>
                    </a:moveTo>
                    <a:lnTo>
                      <a:pt x="3" y="10"/>
                    </a:lnTo>
                    <a:lnTo>
                      <a:pt x="7" y="8"/>
                    </a:lnTo>
                    <a:lnTo>
                      <a:pt x="8" y="8"/>
                    </a:lnTo>
                    <a:lnTo>
                      <a:pt x="10" y="5"/>
                    </a:lnTo>
                    <a:lnTo>
                      <a:pt x="12" y="3"/>
                    </a:lnTo>
                    <a:lnTo>
                      <a:pt x="1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92" name="Line 1304"/>
              <p:cNvSpPr>
                <a:spLocks noChangeShapeType="1"/>
              </p:cNvSpPr>
              <p:nvPr userDrawn="1"/>
            </p:nvSpPr>
            <p:spPr bwMode="gray">
              <a:xfrm flipV="1">
                <a:off x="3202" y="1819"/>
                <a:ext cx="156" cy="9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3" name="Line 1305"/>
              <p:cNvSpPr>
                <a:spLocks noChangeShapeType="1"/>
              </p:cNvSpPr>
              <p:nvPr userDrawn="1"/>
            </p:nvSpPr>
            <p:spPr bwMode="gray">
              <a:xfrm flipV="1">
                <a:off x="3193" y="1823"/>
                <a:ext cx="152" cy="9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4" name="Freeform 1306"/>
              <p:cNvSpPr>
                <a:spLocks/>
              </p:cNvSpPr>
              <p:nvPr userDrawn="1"/>
            </p:nvSpPr>
            <p:spPr bwMode="gray">
              <a:xfrm>
                <a:off x="3345" y="1810"/>
                <a:ext cx="21" cy="13"/>
              </a:xfrm>
              <a:custGeom>
                <a:avLst/>
                <a:gdLst>
                  <a:gd name="T0" fmla="*/ 0 w 21"/>
                  <a:gd name="T1" fmla="*/ 13 h 13"/>
                  <a:gd name="T2" fmla="*/ 7 w 21"/>
                  <a:gd name="T3" fmla="*/ 13 h 13"/>
                  <a:gd name="T4" fmla="*/ 13 w 21"/>
                  <a:gd name="T5" fmla="*/ 9 h 13"/>
                  <a:gd name="T6" fmla="*/ 18 w 21"/>
                  <a:gd name="T7" fmla="*/ 6 h 13"/>
                  <a:gd name="T8" fmla="*/ 21 w 21"/>
                  <a:gd name="T9" fmla="*/ 0 h 13"/>
                </a:gdLst>
                <a:ahLst/>
                <a:cxnLst>
                  <a:cxn ang="0">
                    <a:pos x="T0" y="T1"/>
                  </a:cxn>
                  <a:cxn ang="0">
                    <a:pos x="T2" y="T3"/>
                  </a:cxn>
                  <a:cxn ang="0">
                    <a:pos x="T4" y="T5"/>
                  </a:cxn>
                  <a:cxn ang="0">
                    <a:pos x="T6" y="T7"/>
                  </a:cxn>
                  <a:cxn ang="0">
                    <a:pos x="T8" y="T9"/>
                  </a:cxn>
                </a:cxnLst>
                <a:rect l="0" t="0" r="r" b="b"/>
                <a:pathLst>
                  <a:path w="21" h="13">
                    <a:moveTo>
                      <a:pt x="0" y="13"/>
                    </a:moveTo>
                    <a:lnTo>
                      <a:pt x="7" y="13"/>
                    </a:lnTo>
                    <a:lnTo>
                      <a:pt x="13" y="9"/>
                    </a:lnTo>
                    <a:lnTo>
                      <a:pt x="18" y="6"/>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95" name="Line 1307"/>
              <p:cNvSpPr>
                <a:spLocks noChangeShapeType="1"/>
              </p:cNvSpPr>
              <p:nvPr userDrawn="1"/>
            </p:nvSpPr>
            <p:spPr bwMode="gray">
              <a:xfrm flipH="1">
                <a:off x="3206" y="1810"/>
                <a:ext cx="160" cy="10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96" name="Freeform 1308"/>
              <p:cNvSpPr>
                <a:spLocks/>
              </p:cNvSpPr>
              <p:nvPr userDrawn="1"/>
            </p:nvSpPr>
            <p:spPr bwMode="gray">
              <a:xfrm>
                <a:off x="3193" y="1910"/>
                <a:ext cx="13" cy="9"/>
              </a:xfrm>
              <a:custGeom>
                <a:avLst/>
                <a:gdLst>
                  <a:gd name="T0" fmla="*/ 13 w 13"/>
                  <a:gd name="T1" fmla="*/ 0 h 9"/>
                  <a:gd name="T2" fmla="*/ 11 w 13"/>
                  <a:gd name="T3" fmla="*/ 3 h 9"/>
                  <a:gd name="T4" fmla="*/ 9 w 13"/>
                  <a:gd name="T5" fmla="*/ 7 h 9"/>
                  <a:gd name="T6" fmla="*/ 6 w 13"/>
                  <a:gd name="T7" fmla="*/ 9 h 9"/>
                  <a:gd name="T8" fmla="*/ 0 w 13"/>
                  <a:gd name="T9" fmla="*/ 7 h 9"/>
                </a:gdLst>
                <a:ahLst/>
                <a:cxnLst>
                  <a:cxn ang="0">
                    <a:pos x="T0" y="T1"/>
                  </a:cxn>
                  <a:cxn ang="0">
                    <a:pos x="T2" y="T3"/>
                  </a:cxn>
                  <a:cxn ang="0">
                    <a:pos x="T4" y="T5"/>
                  </a:cxn>
                  <a:cxn ang="0">
                    <a:pos x="T6" y="T7"/>
                  </a:cxn>
                  <a:cxn ang="0">
                    <a:pos x="T8" y="T9"/>
                  </a:cxn>
                </a:cxnLst>
                <a:rect l="0" t="0" r="r" b="b"/>
                <a:pathLst>
                  <a:path w="13" h="9">
                    <a:moveTo>
                      <a:pt x="13" y="0"/>
                    </a:moveTo>
                    <a:lnTo>
                      <a:pt x="11" y="3"/>
                    </a:lnTo>
                    <a:lnTo>
                      <a:pt x="9" y="7"/>
                    </a:lnTo>
                    <a:lnTo>
                      <a:pt x="6" y="9"/>
                    </a:lnTo>
                    <a:lnTo>
                      <a:pt x="0"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97" name="Freeform 1309"/>
              <p:cNvSpPr>
                <a:spLocks/>
              </p:cNvSpPr>
              <p:nvPr userDrawn="1"/>
            </p:nvSpPr>
            <p:spPr bwMode="gray">
              <a:xfrm>
                <a:off x="3519" y="1711"/>
                <a:ext cx="8" cy="17"/>
              </a:xfrm>
              <a:custGeom>
                <a:avLst/>
                <a:gdLst>
                  <a:gd name="T0" fmla="*/ 8 w 8"/>
                  <a:gd name="T1" fmla="*/ 0 h 17"/>
                  <a:gd name="T2" fmla="*/ 5 w 8"/>
                  <a:gd name="T3" fmla="*/ 3 h 17"/>
                  <a:gd name="T4" fmla="*/ 1 w 8"/>
                  <a:gd name="T5" fmla="*/ 8 h 17"/>
                  <a:gd name="T6" fmla="*/ 0 w 8"/>
                  <a:gd name="T7" fmla="*/ 14 h 17"/>
                  <a:gd name="T8" fmla="*/ 0 w 8"/>
                  <a:gd name="T9" fmla="*/ 17 h 17"/>
                </a:gdLst>
                <a:ahLst/>
                <a:cxnLst>
                  <a:cxn ang="0">
                    <a:pos x="T0" y="T1"/>
                  </a:cxn>
                  <a:cxn ang="0">
                    <a:pos x="T2" y="T3"/>
                  </a:cxn>
                  <a:cxn ang="0">
                    <a:pos x="T4" y="T5"/>
                  </a:cxn>
                  <a:cxn ang="0">
                    <a:pos x="T6" y="T7"/>
                  </a:cxn>
                  <a:cxn ang="0">
                    <a:pos x="T8" y="T9"/>
                  </a:cxn>
                </a:cxnLst>
                <a:rect l="0" t="0" r="r" b="b"/>
                <a:pathLst>
                  <a:path w="8" h="17">
                    <a:moveTo>
                      <a:pt x="8" y="0"/>
                    </a:moveTo>
                    <a:lnTo>
                      <a:pt x="5" y="3"/>
                    </a:lnTo>
                    <a:lnTo>
                      <a:pt x="1" y="8"/>
                    </a:lnTo>
                    <a:lnTo>
                      <a:pt x="0" y="14"/>
                    </a:lnTo>
                    <a:lnTo>
                      <a:pt x="0"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98" name="Freeform 1310"/>
              <p:cNvSpPr>
                <a:spLocks/>
              </p:cNvSpPr>
              <p:nvPr userDrawn="1"/>
            </p:nvSpPr>
            <p:spPr bwMode="gray">
              <a:xfrm>
                <a:off x="3580" y="1670"/>
                <a:ext cx="12" cy="9"/>
              </a:xfrm>
              <a:custGeom>
                <a:avLst/>
                <a:gdLst>
                  <a:gd name="T0" fmla="*/ 0 w 12"/>
                  <a:gd name="T1" fmla="*/ 9 h 9"/>
                  <a:gd name="T2" fmla="*/ 3 w 12"/>
                  <a:gd name="T3" fmla="*/ 9 h 9"/>
                  <a:gd name="T4" fmla="*/ 9 w 12"/>
                  <a:gd name="T5" fmla="*/ 7 h 9"/>
                  <a:gd name="T6" fmla="*/ 10 w 12"/>
                  <a:gd name="T7" fmla="*/ 4 h 9"/>
                  <a:gd name="T8" fmla="*/ 12 w 12"/>
                  <a:gd name="T9" fmla="*/ 0 h 9"/>
                </a:gdLst>
                <a:ahLst/>
                <a:cxnLst>
                  <a:cxn ang="0">
                    <a:pos x="T0" y="T1"/>
                  </a:cxn>
                  <a:cxn ang="0">
                    <a:pos x="T2" y="T3"/>
                  </a:cxn>
                  <a:cxn ang="0">
                    <a:pos x="T4" y="T5"/>
                  </a:cxn>
                  <a:cxn ang="0">
                    <a:pos x="T6" y="T7"/>
                  </a:cxn>
                  <a:cxn ang="0">
                    <a:pos x="T8" y="T9"/>
                  </a:cxn>
                </a:cxnLst>
                <a:rect l="0" t="0" r="r" b="b"/>
                <a:pathLst>
                  <a:path w="12" h="9">
                    <a:moveTo>
                      <a:pt x="0" y="9"/>
                    </a:moveTo>
                    <a:lnTo>
                      <a:pt x="3" y="9"/>
                    </a:lnTo>
                    <a:lnTo>
                      <a:pt x="9" y="7"/>
                    </a:lnTo>
                    <a:lnTo>
                      <a:pt x="10" y="4"/>
                    </a:lnTo>
                    <a:lnTo>
                      <a:pt x="1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799" name="Line 1311"/>
              <p:cNvSpPr>
                <a:spLocks noChangeShapeType="1"/>
              </p:cNvSpPr>
              <p:nvPr userDrawn="1"/>
            </p:nvSpPr>
            <p:spPr bwMode="gray">
              <a:xfrm flipV="1">
                <a:off x="3531" y="1621"/>
                <a:ext cx="147" cy="9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00" name="Line 1312"/>
              <p:cNvSpPr>
                <a:spLocks noChangeShapeType="1"/>
              </p:cNvSpPr>
              <p:nvPr userDrawn="1"/>
            </p:nvSpPr>
            <p:spPr bwMode="gray">
              <a:xfrm flipV="1">
                <a:off x="3527" y="1623"/>
                <a:ext cx="142" cy="8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01" name="Freeform 1313"/>
              <p:cNvSpPr>
                <a:spLocks/>
              </p:cNvSpPr>
              <p:nvPr userDrawn="1"/>
            </p:nvSpPr>
            <p:spPr bwMode="gray">
              <a:xfrm>
                <a:off x="3669" y="1614"/>
                <a:ext cx="12" cy="9"/>
              </a:xfrm>
              <a:custGeom>
                <a:avLst/>
                <a:gdLst>
                  <a:gd name="T0" fmla="*/ 0 w 12"/>
                  <a:gd name="T1" fmla="*/ 9 h 9"/>
                  <a:gd name="T2" fmla="*/ 5 w 12"/>
                  <a:gd name="T3" fmla="*/ 9 h 9"/>
                  <a:gd name="T4" fmla="*/ 9 w 12"/>
                  <a:gd name="T5" fmla="*/ 7 h 9"/>
                  <a:gd name="T6" fmla="*/ 11 w 12"/>
                  <a:gd name="T7" fmla="*/ 6 h 9"/>
                  <a:gd name="T8" fmla="*/ 12 w 12"/>
                  <a:gd name="T9" fmla="*/ 0 h 9"/>
                </a:gdLst>
                <a:ahLst/>
                <a:cxnLst>
                  <a:cxn ang="0">
                    <a:pos x="T0" y="T1"/>
                  </a:cxn>
                  <a:cxn ang="0">
                    <a:pos x="T2" y="T3"/>
                  </a:cxn>
                  <a:cxn ang="0">
                    <a:pos x="T4" y="T5"/>
                  </a:cxn>
                  <a:cxn ang="0">
                    <a:pos x="T6" y="T7"/>
                  </a:cxn>
                  <a:cxn ang="0">
                    <a:pos x="T8" y="T9"/>
                  </a:cxn>
                </a:cxnLst>
                <a:rect l="0" t="0" r="r" b="b"/>
                <a:pathLst>
                  <a:path w="12" h="9">
                    <a:moveTo>
                      <a:pt x="0" y="9"/>
                    </a:moveTo>
                    <a:lnTo>
                      <a:pt x="5" y="9"/>
                    </a:lnTo>
                    <a:lnTo>
                      <a:pt x="9" y="7"/>
                    </a:lnTo>
                    <a:lnTo>
                      <a:pt x="11" y="6"/>
                    </a:lnTo>
                    <a:lnTo>
                      <a:pt x="1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02" name="Line 1314"/>
              <p:cNvSpPr>
                <a:spLocks noChangeShapeType="1"/>
              </p:cNvSpPr>
              <p:nvPr userDrawn="1"/>
            </p:nvSpPr>
            <p:spPr bwMode="gray">
              <a:xfrm flipH="1">
                <a:off x="3531" y="1614"/>
                <a:ext cx="150" cy="9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03" name="Freeform 1315"/>
              <p:cNvSpPr>
                <a:spLocks/>
              </p:cNvSpPr>
              <p:nvPr userDrawn="1"/>
            </p:nvSpPr>
            <p:spPr bwMode="gray">
              <a:xfrm>
                <a:off x="3527" y="1707"/>
                <a:ext cx="4" cy="7"/>
              </a:xfrm>
              <a:custGeom>
                <a:avLst/>
                <a:gdLst>
                  <a:gd name="T0" fmla="*/ 0 w 4"/>
                  <a:gd name="T1" fmla="*/ 4 h 7"/>
                  <a:gd name="T2" fmla="*/ 0 w 4"/>
                  <a:gd name="T3" fmla="*/ 5 h 7"/>
                  <a:gd name="T4" fmla="*/ 2 w 4"/>
                  <a:gd name="T5" fmla="*/ 7 h 7"/>
                  <a:gd name="T6" fmla="*/ 4 w 4"/>
                  <a:gd name="T7" fmla="*/ 5 h 7"/>
                  <a:gd name="T8" fmla="*/ 4 w 4"/>
                  <a:gd name="T9" fmla="*/ 4 h 7"/>
                  <a:gd name="T10" fmla="*/ 4 w 4"/>
                  <a:gd name="T11" fmla="*/ 2 h 7"/>
                  <a:gd name="T12" fmla="*/ 4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4"/>
                    </a:moveTo>
                    <a:lnTo>
                      <a:pt x="0" y="5"/>
                    </a:lnTo>
                    <a:lnTo>
                      <a:pt x="2" y="7"/>
                    </a:lnTo>
                    <a:lnTo>
                      <a:pt x="4" y="5"/>
                    </a:lnTo>
                    <a:lnTo>
                      <a:pt x="4" y="4"/>
                    </a:lnTo>
                    <a:lnTo>
                      <a:pt x="4" y="2"/>
                    </a:lnTo>
                    <a:lnTo>
                      <a:pt x="4"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04" name="Freeform 1316"/>
              <p:cNvSpPr>
                <a:spLocks/>
              </p:cNvSpPr>
              <p:nvPr userDrawn="1"/>
            </p:nvSpPr>
            <p:spPr bwMode="gray">
              <a:xfrm>
                <a:off x="3669" y="1606"/>
                <a:ext cx="9" cy="17"/>
              </a:xfrm>
              <a:custGeom>
                <a:avLst/>
                <a:gdLst>
                  <a:gd name="T0" fmla="*/ 9 w 9"/>
                  <a:gd name="T1" fmla="*/ 0 h 17"/>
                  <a:gd name="T2" fmla="*/ 9 w 9"/>
                  <a:gd name="T3" fmla="*/ 5 h 17"/>
                  <a:gd name="T4" fmla="*/ 7 w 9"/>
                  <a:gd name="T5" fmla="*/ 8 h 17"/>
                  <a:gd name="T6" fmla="*/ 4 w 9"/>
                  <a:gd name="T7" fmla="*/ 14 h 17"/>
                  <a:gd name="T8" fmla="*/ 0 w 9"/>
                  <a:gd name="T9" fmla="*/ 17 h 17"/>
                </a:gdLst>
                <a:ahLst/>
                <a:cxnLst>
                  <a:cxn ang="0">
                    <a:pos x="T0" y="T1"/>
                  </a:cxn>
                  <a:cxn ang="0">
                    <a:pos x="T2" y="T3"/>
                  </a:cxn>
                  <a:cxn ang="0">
                    <a:pos x="T4" y="T5"/>
                  </a:cxn>
                  <a:cxn ang="0">
                    <a:pos x="T6" y="T7"/>
                  </a:cxn>
                  <a:cxn ang="0">
                    <a:pos x="T8" y="T9"/>
                  </a:cxn>
                </a:cxnLst>
                <a:rect l="0" t="0" r="r" b="b"/>
                <a:pathLst>
                  <a:path w="9" h="17">
                    <a:moveTo>
                      <a:pt x="9" y="0"/>
                    </a:moveTo>
                    <a:lnTo>
                      <a:pt x="9" y="5"/>
                    </a:lnTo>
                    <a:lnTo>
                      <a:pt x="7" y="8"/>
                    </a:lnTo>
                    <a:lnTo>
                      <a:pt x="4" y="14"/>
                    </a:lnTo>
                    <a:lnTo>
                      <a:pt x="0"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05" name="Freeform 1317"/>
              <p:cNvSpPr>
                <a:spLocks/>
              </p:cNvSpPr>
              <p:nvPr userDrawn="1"/>
            </p:nvSpPr>
            <p:spPr bwMode="gray">
              <a:xfrm>
                <a:off x="3248" y="1515"/>
                <a:ext cx="8" cy="17"/>
              </a:xfrm>
              <a:custGeom>
                <a:avLst/>
                <a:gdLst>
                  <a:gd name="T0" fmla="*/ 0 w 8"/>
                  <a:gd name="T1" fmla="*/ 17 h 17"/>
                  <a:gd name="T2" fmla="*/ 3 w 8"/>
                  <a:gd name="T3" fmla="*/ 15 h 17"/>
                  <a:gd name="T4" fmla="*/ 7 w 8"/>
                  <a:gd name="T5" fmla="*/ 10 h 17"/>
                  <a:gd name="T6" fmla="*/ 8 w 8"/>
                  <a:gd name="T7" fmla="*/ 5 h 17"/>
                  <a:gd name="T8" fmla="*/ 8 w 8"/>
                  <a:gd name="T9" fmla="*/ 0 h 17"/>
                </a:gdLst>
                <a:ahLst/>
                <a:cxnLst>
                  <a:cxn ang="0">
                    <a:pos x="T0" y="T1"/>
                  </a:cxn>
                  <a:cxn ang="0">
                    <a:pos x="T2" y="T3"/>
                  </a:cxn>
                  <a:cxn ang="0">
                    <a:pos x="T4" y="T5"/>
                  </a:cxn>
                  <a:cxn ang="0">
                    <a:pos x="T6" y="T7"/>
                  </a:cxn>
                  <a:cxn ang="0">
                    <a:pos x="T8" y="T9"/>
                  </a:cxn>
                </a:cxnLst>
                <a:rect l="0" t="0" r="r" b="b"/>
                <a:pathLst>
                  <a:path w="8" h="17">
                    <a:moveTo>
                      <a:pt x="0" y="17"/>
                    </a:moveTo>
                    <a:lnTo>
                      <a:pt x="3" y="15"/>
                    </a:lnTo>
                    <a:lnTo>
                      <a:pt x="7" y="10"/>
                    </a:lnTo>
                    <a:lnTo>
                      <a:pt x="8" y="5"/>
                    </a:lnTo>
                    <a:lnTo>
                      <a:pt x="8"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06" name="Line 1318"/>
              <p:cNvSpPr>
                <a:spLocks noChangeShapeType="1"/>
              </p:cNvSpPr>
              <p:nvPr userDrawn="1"/>
            </p:nvSpPr>
            <p:spPr bwMode="gray">
              <a:xfrm flipH="1" flipV="1">
                <a:off x="3151" y="1490"/>
                <a:ext cx="207" cy="7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07" name="Line 1319"/>
              <p:cNvSpPr>
                <a:spLocks noChangeShapeType="1"/>
              </p:cNvSpPr>
              <p:nvPr userDrawn="1"/>
            </p:nvSpPr>
            <p:spPr bwMode="gray">
              <a:xfrm flipH="1" flipV="1">
                <a:off x="3144" y="1497"/>
                <a:ext cx="208" cy="7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08" name="Freeform 1320"/>
              <p:cNvSpPr>
                <a:spLocks/>
              </p:cNvSpPr>
              <p:nvPr userDrawn="1"/>
            </p:nvSpPr>
            <p:spPr bwMode="gray">
              <a:xfrm>
                <a:off x="3144" y="1480"/>
                <a:ext cx="9" cy="17"/>
              </a:xfrm>
              <a:custGeom>
                <a:avLst/>
                <a:gdLst>
                  <a:gd name="T0" fmla="*/ 0 w 9"/>
                  <a:gd name="T1" fmla="*/ 17 h 17"/>
                  <a:gd name="T2" fmla="*/ 4 w 9"/>
                  <a:gd name="T3" fmla="*/ 15 h 17"/>
                  <a:gd name="T4" fmla="*/ 7 w 9"/>
                  <a:gd name="T5" fmla="*/ 10 h 17"/>
                  <a:gd name="T6" fmla="*/ 9 w 9"/>
                  <a:gd name="T7" fmla="*/ 5 h 17"/>
                  <a:gd name="T8" fmla="*/ 9 w 9"/>
                  <a:gd name="T9" fmla="*/ 0 h 17"/>
                </a:gdLst>
                <a:ahLst/>
                <a:cxnLst>
                  <a:cxn ang="0">
                    <a:pos x="T0" y="T1"/>
                  </a:cxn>
                  <a:cxn ang="0">
                    <a:pos x="T2" y="T3"/>
                  </a:cxn>
                  <a:cxn ang="0">
                    <a:pos x="T4" y="T5"/>
                  </a:cxn>
                  <a:cxn ang="0">
                    <a:pos x="T6" y="T7"/>
                  </a:cxn>
                  <a:cxn ang="0">
                    <a:pos x="T8" y="T9"/>
                  </a:cxn>
                </a:cxnLst>
                <a:rect l="0" t="0" r="r" b="b"/>
                <a:pathLst>
                  <a:path w="9" h="17">
                    <a:moveTo>
                      <a:pt x="0" y="17"/>
                    </a:moveTo>
                    <a:lnTo>
                      <a:pt x="4" y="15"/>
                    </a:lnTo>
                    <a:lnTo>
                      <a:pt x="7" y="10"/>
                    </a:lnTo>
                    <a:lnTo>
                      <a:pt x="9" y="5"/>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09" name="Line 1321"/>
              <p:cNvSpPr>
                <a:spLocks noChangeShapeType="1"/>
              </p:cNvSpPr>
              <p:nvPr userDrawn="1"/>
            </p:nvSpPr>
            <p:spPr bwMode="gray">
              <a:xfrm>
                <a:off x="3153" y="1480"/>
                <a:ext cx="208" cy="7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10" name="Freeform 1322"/>
              <p:cNvSpPr>
                <a:spLocks/>
              </p:cNvSpPr>
              <p:nvPr userDrawn="1"/>
            </p:nvSpPr>
            <p:spPr bwMode="gray">
              <a:xfrm>
                <a:off x="3352" y="1551"/>
                <a:ext cx="9" cy="18"/>
              </a:xfrm>
              <a:custGeom>
                <a:avLst/>
                <a:gdLst>
                  <a:gd name="T0" fmla="*/ 0 w 9"/>
                  <a:gd name="T1" fmla="*/ 18 h 18"/>
                  <a:gd name="T2" fmla="*/ 4 w 9"/>
                  <a:gd name="T3" fmla="*/ 14 h 18"/>
                  <a:gd name="T4" fmla="*/ 6 w 9"/>
                  <a:gd name="T5" fmla="*/ 9 h 18"/>
                  <a:gd name="T6" fmla="*/ 7 w 9"/>
                  <a:gd name="T7" fmla="*/ 4 h 18"/>
                  <a:gd name="T8" fmla="*/ 9 w 9"/>
                  <a:gd name="T9" fmla="*/ 0 h 18"/>
                </a:gdLst>
                <a:ahLst/>
                <a:cxnLst>
                  <a:cxn ang="0">
                    <a:pos x="T0" y="T1"/>
                  </a:cxn>
                  <a:cxn ang="0">
                    <a:pos x="T2" y="T3"/>
                  </a:cxn>
                  <a:cxn ang="0">
                    <a:pos x="T4" y="T5"/>
                  </a:cxn>
                  <a:cxn ang="0">
                    <a:pos x="T6" y="T7"/>
                  </a:cxn>
                  <a:cxn ang="0">
                    <a:pos x="T8" y="T9"/>
                  </a:cxn>
                </a:cxnLst>
                <a:rect l="0" t="0" r="r" b="b"/>
                <a:pathLst>
                  <a:path w="9" h="18">
                    <a:moveTo>
                      <a:pt x="0" y="18"/>
                    </a:moveTo>
                    <a:lnTo>
                      <a:pt x="4" y="14"/>
                    </a:lnTo>
                    <a:lnTo>
                      <a:pt x="6" y="9"/>
                    </a:lnTo>
                    <a:lnTo>
                      <a:pt x="7" y="4"/>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11" name="Freeform 1323"/>
              <p:cNvSpPr>
                <a:spLocks/>
              </p:cNvSpPr>
              <p:nvPr userDrawn="1"/>
            </p:nvSpPr>
            <p:spPr bwMode="gray">
              <a:xfrm>
                <a:off x="3076" y="1530"/>
                <a:ext cx="12" cy="9"/>
              </a:xfrm>
              <a:custGeom>
                <a:avLst/>
                <a:gdLst>
                  <a:gd name="T0" fmla="*/ 12 w 12"/>
                  <a:gd name="T1" fmla="*/ 0 h 9"/>
                  <a:gd name="T2" fmla="*/ 9 w 12"/>
                  <a:gd name="T3" fmla="*/ 0 h 9"/>
                  <a:gd name="T4" fmla="*/ 7 w 12"/>
                  <a:gd name="T5" fmla="*/ 0 h 9"/>
                  <a:gd name="T6" fmla="*/ 4 w 12"/>
                  <a:gd name="T7" fmla="*/ 2 h 9"/>
                  <a:gd name="T8" fmla="*/ 2 w 12"/>
                  <a:gd name="T9" fmla="*/ 6 h 9"/>
                  <a:gd name="T10" fmla="*/ 0 w 12"/>
                  <a:gd name="T11" fmla="*/ 9 h 9"/>
                </a:gdLst>
                <a:ahLst/>
                <a:cxnLst>
                  <a:cxn ang="0">
                    <a:pos x="T0" y="T1"/>
                  </a:cxn>
                  <a:cxn ang="0">
                    <a:pos x="T2" y="T3"/>
                  </a:cxn>
                  <a:cxn ang="0">
                    <a:pos x="T4" y="T5"/>
                  </a:cxn>
                  <a:cxn ang="0">
                    <a:pos x="T6" y="T7"/>
                  </a:cxn>
                  <a:cxn ang="0">
                    <a:pos x="T8" y="T9"/>
                  </a:cxn>
                  <a:cxn ang="0">
                    <a:pos x="T10" y="T11"/>
                  </a:cxn>
                </a:cxnLst>
                <a:rect l="0" t="0" r="r" b="b"/>
                <a:pathLst>
                  <a:path w="12" h="9">
                    <a:moveTo>
                      <a:pt x="12" y="0"/>
                    </a:moveTo>
                    <a:lnTo>
                      <a:pt x="9" y="0"/>
                    </a:lnTo>
                    <a:lnTo>
                      <a:pt x="7" y="0"/>
                    </a:lnTo>
                    <a:lnTo>
                      <a:pt x="4" y="2"/>
                    </a:lnTo>
                    <a:lnTo>
                      <a:pt x="2" y="6"/>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12" name="Line 1324"/>
              <p:cNvSpPr>
                <a:spLocks noChangeShapeType="1"/>
              </p:cNvSpPr>
              <p:nvPr userDrawn="1"/>
            </p:nvSpPr>
            <p:spPr bwMode="gray">
              <a:xfrm flipH="1">
                <a:off x="2982" y="1497"/>
                <a:ext cx="159" cy="9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13" name="Line 1325"/>
              <p:cNvSpPr>
                <a:spLocks noChangeShapeType="1"/>
              </p:cNvSpPr>
              <p:nvPr userDrawn="1"/>
            </p:nvSpPr>
            <p:spPr bwMode="gray">
              <a:xfrm flipH="1">
                <a:off x="2989" y="1497"/>
                <a:ext cx="155" cy="9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814" name="Group 1326"/>
            <p:cNvGrpSpPr>
              <a:grpSpLocks/>
            </p:cNvGrpSpPr>
            <p:nvPr userDrawn="1"/>
          </p:nvGrpSpPr>
          <p:grpSpPr bwMode="auto">
            <a:xfrm>
              <a:off x="4230" y="2817"/>
              <a:ext cx="1410" cy="1369"/>
              <a:chOff x="2282" y="873"/>
              <a:chExt cx="1410" cy="1369"/>
            </a:xfrm>
          </p:grpSpPr>
          <p:sp>
            <p:nvSpPr>
              <p:cNvPr id="64815" name="Freeform 1327"/>
              <p:cNvSpPr>
                <a:spLocks/>
              </p:cNvSpPr>
              <p:nvPr userDrawn="1"/>
            </p:nvSpPr>
            <p:spPr bwMode="gray">
              <a:xfrm>
                <a:off x="2978" y="1586"/>
                <a:ext cx="11" cy="11"/>
              </a:xfrm>
              <a:custGeom>
                <a:avLst/>
                <a:gdLst>
                  <a:gd name="T0" fmla="*/ 11 w 11"/>
                  <a:gd name="T1" fmla="*/ 2 h 11"/>
                  <a:gd name="T2" fmla="*/ 7 w 11"/>
                  <a:gd name="T3" fmla="*/ 0 h 11"/>
                  <a:gd name="T4" fmla="*/ 4 w 11"/>
                  <a:gd name="T5" fmla="*/ 2 h 11"/>
                  <a:gd name="T6" fmla="*/ 0 w 11"/>
                  <a:gd name="T7" fmla="*/ 6 h 11"/>
                  <a:gd name="T8" fmla="*/ 0 w 11"/>
                  <a:gd name="T9" fmla="*/ 11 h 11"/>
                </a:gdLst>
                <a:ahLst/>
                <a:cxnLst>
                  <a:cxn ang="0">
                    <a:pos x="T0" y="T1"/>
                  </a:cxn>
                  <a:cxn ang="0">
                    <a:pos x="T2" y="T3"/>
                  </a:cxn>
                  <a:cxn ang="0">
                    <a:pos x="T4" y="T5"/>
                  </a:cxn>
                  <a:cxn ang="0">
                    <a:pos x="T6" y="T7"/>
                  </a:cxn>
                  <a:cxn ang="0">
                    <a:pos x="T8" y="T9"/>
                  </a:cxn>
                </a:cxnLst>
                <a:rect l="0" t="0" r="r" b="b"/>
                <a:pathLst>
                  <a:path w="11" h="11">
                    <a:moveTo>
                      <a:pt x="11" y="2"/>
                    </a:moveTo>
                    <a:lnTo>
                      <a:pt x="7" y="0"/>
                    </a:lnTo>
                    <a:lnTo>
                      <a:pt x="4" y="2"/>
                    </a:lnTo>
                    <a:lnTo>
                      <a:pt x="0" y="6"/>
                    </a:lnTo>
                    <a:lnTo>
                      <a:pt x="0" y="1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16" name="Line 1328"/>
              <p:cNvSpPr>
                <a:spLocks noChangeShapeType="1"/>
              </p:cNvSpPr>
              <p:nvPr userDrawn="1"/>
            </p:nvSpPr>
            <p:spPr bwMode="gray">
              <a:xfrm flipV="1">
                <a:off x="2978" y="1502"/>
                <a:ext cx="165" cy="9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17" name="Freeform 1329"/>
              <p:cNvSpPr>
                <a:spLocks/>
              </p:cNvSpPr>
              <p:nvPr userDrawn="1"/>
            </p:nvSpPr>
            <p:spPr bwMode="gray">
              <a:xfrm>
                <a:off x="3141" y="1495"/>
                <a:ext cx="3" cy="7"/>
              </a:xfrm>
              <a:custGeom>
                <a:avLst/>
                <a:gdLst>
                  <a:gd name="T0" fmla="*/ 3 w 3"/>
                  <a:gd name="T1" fmla="*/ 2 h 7"/>
                  <a:gd name="T2" fmla="*/ 3 w 3"/>
                  <a:gd name="T3" fmla="*/ 2 h 7"/>
                  <a:gd name="T4" fmla="*/ 2 w 3"/>
                  <a:gd name="T5" fmla="*/ 0 h 7"/>
                  <a:gd name="T6" fmla="*/ 2 w 3"/>
                  <a:gd name="T7" fmla="*/ 0 h 7"/>
                  <a:gd name="T8" fmla="*/ 0 w 3"/>
                  <a:gd name="T9" fmla="*/ 2 h 7"/>
                  <a:gd name="T10" fmla="*/ 0 w 3"/>
                  <a:gd name="T11" fmla="*/ 4 h 7"/>
                  <a:gd name="T12" fmla="*/ 2 w 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3" y="2"/>
                    </a:moveTo>
                    <a:lnTo>
                      <a:pt x="3" y="2"/>
                    </a:lnTo>
                    <a:lnTo>
                      <a:pt x="2" y="0"/>
                    </a:lnTo>
                    <a:lnTo>
                      <a:pt x="2" y="0"/>
                    </a:lnTo>
                    <a:lnTo>
                      <a:pt x="0" y="2"/>
                    </a:lnTo>
                    <a:lnTo>
                      <a:pt x="0" y="4"/>
                    </a:lnTo>
                    <a:lnTo>
                      <a:pt x="2"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18" name="Freeform 1330"/>
              <p:cNvSpPr>
                <a:spLocks/>
              </p:cNvSpPr>
              <p:nvPr userDrawn="1"/>
            </p:nvSpPr>
            <p:spPr bwMode="gray">
              <a:xfrm>
                <a:off x="3188" y="1660"/>
                <a:ext cx="9" cy="19"/>
              </a:xfrm>
              <a:custGeom>
                <a:avLst/>
                <a:gdLst>
                  <a:gd name="T0" fmla="*/ 9 w 9"/>
                  <a:gd name="T1" fmla="*/ 0 h 19"/>
                  <a:gd name="T2" fmla="*/ 5 w 9"/>
                  <a:gd name="T3" fmla="*/ 3 h 19"/>
                  <a:gd name="T4" fmla="*/ 4 w 9"/>
                  <a:gd name="T5" fmla="*/ 9 h 19"/>
                  <a:gd name="T6" fmla="*/ 2 w 9"/>
                  <a:gd name="T7" fmla="*/ 14 h 19"/>
                  <a:gd name="T8" fmla="*/ 0 w 9"/>
                  <a:gd name="T9" fmla="*/ 19 h 19"/>
                </a:gdLst>
                <a:ahLst/>
                <a:cxnLst>
                  <a:cxn ang="0">
                    <a:pos x="T0" y="T1"/>
                  </a:cxn>
                  <a:cxn ang="0">
                    <a:pos x="T2" y="T3"/>
                  </a:cxn>
                  <a:cxn ang="0">
                    <a:pos x="T4" y="T5"/>
                  </a:cxn>
                  <a:cxn ang="0">
                    <a:pos x="T6" y="T7"/>
                  </a:cxn>
                  <a:cxn ang="0">
                    <a:pos x="T8" y="T9"/>
                  </a:cxn>
                </a:cxnLst>
                <a:rect l="0" t="0" r="r" b="b"/>
                <a:pathLst>
                  <a:path w="9" h="19">
                    <a:moveTo>
                      <a:pt x="9" y="0"/>
                    </a:moveTo>
                    <a:lnTo>
                      <a:pt x="5" y="3"/>
                    </a:lnTo>
                    <a:lnTo>
                      <a:pt x="4" y="9"/>
                    </a:lnTo>
                    <a:lnTo>
                      <a:pt x="2" y="14"/>
                    </a:lnTo>
                    <a:lnTo>
                      <a:pt x="0" y="1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19" name="Freeform 1331"/>
              <p:cNvSpPr>
                <a:spLocks/>
              </p:cNvSpPr>
              <p:nvPr userDrawn="1"/>
            </p:nvSpPr>
            <p:spPr bwMode="gray">
              <a:xfrm>
                <a:off x="2980" y="1588"/>
                <a:ext cx="9" cy="18"/>
              </a:xfrm>
              <a:custGeom>
                <a:avLst/>
                <a:gdLst>
                  <a:gd name="T0" fmla="*/ 9 w 9"/>
                  <a:gd name="T1" fmla="*/ 0 h 18"/>
                  <a:gd name="T2" fmla="*/ 5 w 9"/>
                  <a:gd name="T3" fmla="*/ 2 h 18"/>
                  <a:gd name="T4" fmla="*/ 3 w 9"/>
                  <a:gd name="T5" fmla="*/ 7 h 18"/>
                  <a:gd name="T6" fmla="*/ 2 w 9"/>
                  <a:gd name="T7" fmla="*/ 12 h 18"/>
                  <a:gd name="T8" fmla="*/ 0 w 9"/>
                  <a:gd name="T9" fmla="*/ 18 h 18"/>
                </a:gdLst>
                <a:ahLst/>
                <a:cxnLst>
                  <a:cxn ang="0">
                    <a:pos x="T0" y="T1"/>
                  </a:cxn>
                  <a:cxn ang="0">
                    <a:pos x="T2" y="T3"/>
                  </a:cxn>
                  <a:cxn ang="0">
                    <a:pos x="T4" y="T5"/>
                  </a:cxn>
                  <a:cxn ang="0">
                    <a:pos x="T6" y="T7"/>
                  </a:cxn>
                  <a:cxn ang="0">
                    <a:pos x="T8" y="T9"/>
                  </a:cxn>
                </a:cxnLst>
                <a:rect l="0" t="0" r="r" b="b"/>
                <a:pathLst>
                  <a:path w="9" h="18">
                    <a:moveTo>
                      <a:pt x="9" y="0"/>
                    </a:moveTo>
                    <a:lnTo>
                      <a:pt x="5" y="2"/>
                    </a:lnTo>
                    <a:lnTo>
                      <a:pt x="3" y="7"/>
                    </a:lnTo>
                    <a:lnTo>
                      <a:pt x="2" y="12"/>
                    </a:lnTo>
                    <a:lnTo>
                      <a:pt x="0" y="1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20" name="Freeform 1332"/>
              <p:cNvSpPr>
                <a:spLocks/>
              </p:cNvSpPr>
              <p:nvPr userDrawn="1"/>
            </p:nvSpPr>
            <p:spPr bwMode="gray">
              <a:xfrm>
                <a:off x="3295" y="1602"/>
                <a:ext cx="12" cy="18"/>
              </a:xfrm>
              <a:custGeom>
                <a:avLst/>
                <a:gdLst>
                  <a:gd name="T0" fmla="*/ 0 w 12"/>
                  <a:gd name="T1" fmla="*/ 0 h 18"/>
                  <a:gd name="T2" fmla="*/ 5 w 12"/>
                  <a:gd name="T3" fmla="*/ 4 h 18"/>
                  <a:gd name="T4" fmla="*/ 8 w 12"/>
                  <a:gd name="T5" fmla="*/ 7 h 18"/>
                  <a:gd name="T6" fmla="*/ 10 w 12"/>
                  <a:gd name="T7" fmla="*/ 12 h 18"/>
                  <a:gd name="T8" fmla="*/ 12 w 12"/>
                  <a:gd name="T9" fmla="*/ 18 h 18"/>
                </a:gdLst>
                <a:ahLst/>
                <a:cxnLst>
                  <a:cxn ang="0">
                    <a:pos x="T0" y="T1"/>
                  </a:cxn>
                  <a:cxn ang="0">
                    <a:pos x="T2" y="T3"/>
                  </a:cxn>
                  <a:cxn ang="0">
                    <a:pos x="T4" y="T5"/>
                  </a:cxn>
                  <a:cxn ang="0">
                    <a:pos x="T6" y="T7"/>
                  </a:cxn>
                  <a:cxn ang="0">
                    <a:pos x="T8" y="T9"/>
                  </a:cxn>
                </a:cxnLst>
                <a:rect l="0" t="0" r="r" b="b"/>
                <a:pathLst>
                  <a:path w="12" h="18">
                    <a:moveTo>
                      <a:pt x="0" y="0"/>
                    </a:moveTo>
                    <a:lnTo>
                      <a:pt x="5" y="4"/>
                    </a:lnTo>
                    <a:lnTo>
                      <a:pt x="8" y="7"/>
                    </a:lnTo>
                    <a:lnTo>
                      <a:pt x="10" y="12"/>
                    </a:lnTo>
                    <a:lnTo>
                      <a:pt x="12" y="1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21" name="Line 1333"/>
              <p:cNvSpPr>
                <a:spLocks noChangeShapeType="1"/>
              </p:cNvSpPr>
              <p:nvPr userDrawn="1"/>
            </p:nvSpPr>
            <p:spPr bwMode="gray">
              <a:xfrm flipV="1">
                <a:off x="3206" y="1572"/>
                <a:ext cx="159" cy="9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2" name="Line 1334"/>
              <p:cNvSpPr>
                <a:spLocks noChangeShapeType="1"/>
              </p:cNvSpPr>
              <p:nvPr userDrawn="1"/>
            </p:nvSpPr>
            <p:spPr bwMode="gray">
              <a:xfrm flipV="1">
                <a:off x="3197" y="1569"/>
                <a:ext cx="155" cy="9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3" name="Freeform 1335"/>
              <p:cNvSpPr>
                <a:spLocks/>
              </p:cNvSpPr>
              <p:nvPr userDrawn="1"/>
            </p:nvSpPr>
            <p:spPr bwMode="gray">
              <a:xfrm>
                <a:off x="3352" y="1569"/>
                <a:ext cx="20" cy="12"/>
              </a:xfrm>
              <a:custGeom>
                <a:avLst/>
                <a:gdLst>
                  <a:gd name="T0" fmla="*/ 0 w 20"/>
                  <a:gd name="T1" fmla="*/ 0 h 12"/>
                  <a:gd name="T2" fmla="*/ 6 w 20"/>
                  <a:gd name="T3" fmla="*/ 0 h 12"/>
                  <a:gd name="T4" fmla="*/ 11 w 20"/>
                  <a:gd name="T5" fmla="*/ 2 h 12"/>
                  <a:gd name="T6" fmla="*/ 16 w 20"/>
                  <a:gd name="T7" fmla="*/ 7 h 12"/>
                  <a:gd name="T8" fmla="*/ 20 w 20"/>
                  <a:gd name="T9" fmla="*/ 12 h 12"/>
                </a:gdLst>
                <a:ahLst/>
                <a:cxnLst>
                  <a:cxn ang="0">
                    <a:pos x="T0" y="T1"/>
                  </a:cxn>
                  <a:cxn ang="0">
                    <a:pos x="T2" y="T3"/>
                  </a:cxn>
                  <a:cxn ang="0">
                    <a:pos x="T4" y="T5"/>
                  </a:cxn>
                  <a:cxn ang="0">
                    <a:pos x="T6" y="T7"/>
                  </a:cxn>
                  <a:cxn ang="0">
                    <a:pos x="T8" y="T9"/>
                  </a:cxn>
                </a:cxnLst>
                <a:rect l="0" t="0" r="r" b="b"/>
                <a:pathLst>
                  <a:path w="20" h="12">
                    <a:moveTo>
                      <a:pt x="0" y="0"/>
                    </a:moveTo>
                    <a:lnTo>
                      <a:pt x="6" y="0"/>
                    </a:lnTo>
                    <a:lnTo>
                      <a:pt x="11" y="2"/>
                    </a:lnTo>
                    <a:lnTo>
                      <a:pt x="16" y="7"/>
                    </a:lnTo>
                    <a:lnTo>
                      <a:pt x="20" y="1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24" name="Line 1336"/>
              <p:cNvSpPr>
                <a:spLocks noChangeShapeType="1"/>
              </p:cNvSpPr>
              <p:nvPr userDrawn="1"/>
            </p:nvSpPr>
            <p:spPr bwMode="gray">
              <a:xfrm flipH="1">
                <a:off x="3209" y="1581"/>
                <a:ext cx="163" cy="9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5" name="Freeform 1337"/>
              <p:cNvSpPr>
                <a:spLocks/>
              </p:cNvSpPr>
              <p:nvPr userDrawn="1"/>
            </p:nvSpPr>
            <p:spPr bwMode="gray">
              <a:xfrm>
                <a:off x="3197" y="1660"/>
                <a:ext cx="12" cy="17"/>
              </a:xfrm>
              <a:custGeom>
                <a:avLst/>
                <a:gdLst>
                  <a:gd name="T0" fmla="*/ 12 w 12"/>
                  <a:gd name="T1" fmla="*/ 17 h 17"/>
                  <a:gd name="T2" fmla="*/ 10 w 12"/>
                  <a:gd name="T3" fmla="*/ 12 h 17"/>
                  <a:gd name="T4" fmla="*/ 9 w 12"/>
                  <a:gd name="T5" fmla="*/ 7 h 17"/>
                  <a:gd name="T6" fmla="*/ 5 w 12"/>
                  <a:gd name="T7" fmla="*/ 3 h 17"/>
                  <a:gd name="T8" fmla="*/ 0 w 12"/>
                  <a:gd name="T9" fmla="*/ 0 h 17"/>
                </a:gdLst>
                <a:ahLst/>
                <a:cxnLst>
                  <a:cxn ang="0">
                    <a:pos x="T0" y="T1"/>
                  </a:cxn>
                  <a:cxn ang="0">
                    <a:pos x="T2" y="T3"/>
                  </a:cxn>
                  <a:cxn ang="0">
                    <a:pos x="T4" y="T5"/>
                  </a:cxn>
                  <a:cxn ang="0">
                    <a:pos x="T6" y="T7"/>
                  </a:cxn>
                  <a:cxn ang="0">
                    <a:pos x="T8" y="T9"/>
                  </a:cxn>
                </a:cxnLst>
                <a:rect l="0" t="0" r="r" b="b"/>
                <a:pathLst>
                  <a:path w="12" h="17">
                    <a:moveTo>
                      <a:pt x="12" y="17"/>
                    </a:moveTo>
                    <a:lnTo>
                      <a:pt x="10" y="12"/>
                    </a:lnTo>
                    <a:lnTo>
                      <a:pt x="9" y="7"/>
                    </a:lnTo>
                    <a:lnTo>
                      <a:pt x="5"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26" name="Freeform 1338"/>
              <p:cNvSpPr>
                <a:spLocks/>
              </p:cNvSpPr>
              <p:nvPr userDrawn="1"/>
            </p:nvSpPr>
            <p:spPr bwMode="gray">
              <a:xfrm>
                <a:off x="3527" y="1452"/>
                <a:ext cx="7" cy="10"/>
              </a:xfrm>
              <a:custGeom>
                <a:avLst/>
                <a:gdLst>
                  <a:gd name="T0" fmla="*/ 7 w 7"/>
                  <a:gd name="T1" fmla="*/ 8 h 10"/>
                  <a:gd name="T2" fmla="*/ 4 w 7"/>
                  <a:gd name="T3" fmla="*/ 10 h 10"/>
                  <a:gd name="T4" fmla="*/ 2 w 7"/>
                  <a:gd name="T5" fmla="*/ 8 h 10"/>
                  <a:gd name="T6" fmla="*/ 0 w 7"/>
                  <a:gd name="T7" fmla="*/ 7 h 10"/>
                  <a:gd name="T8" fmla="*/ 0 w 7"/>
                  <a:gd name="T9" fmla="*/ 3 h 10"/>
                  <a:gd name="T10" fmla="*/ 0 w 7"/>
                  <a:gd name="T11" fmla="*/ 0 h 10"/>
                </a:gdLst>
                <a:ahLst/>
                <a:cxnLst>
                  <a:cxn ang="0">
                    <a:pos x="T0" y="T1"/>
                  </a:cxn>
                  <a:cxn ang="0">
                    <a:pos x="T2" y="T3"/>
                  </a:cxn>
                  <a:cxn ang="0">
                    <a:pos x="T4" y="T5"/>
                  </a:cxn>
                  <a:cxn ang="0">
                    <a:pos x="T6" y="T7"/>
                  </a:cxn>
                  <a:cxn ang="0">
                    <a:pos x="T8" y="T9"/>
                  </a:cxn>
                  <a:cxn ang="0">
                    <a:pos x="T10" y="T11"/>
                  </a:cxn>
                </a:cxnLst>
                <a:rect l="0" t="0" r="r" b="b"/>
                <a:pathLst>
                  <a:path w="7" h="10">
                    <a:moveTo>
                      <a:pt x="7" y="8"/>
                    </a:moveTo>
                    <a:lnTo>
                      <a:pt x="4" y="10"/>
                    </a:lnTo>
                    <a:lnTo>
                      <a:pt x="2" y="8"/>
                    </a:lnTo>
                    <a:lnTo>
                      <a:pt x="0" y="7"/>
                    </a:lnTo>
                    <a:lnTo>
                      <a:pt x="0"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27" name="Freeform 1339"/>
              <p:cNvSpPr>
                <a:spLocks/>
              </p:cNvSpPr>
              <p:nvPr userDrawn="1"/>
            </p:nvSpPr>
            <p:spPr bwMode="gray">
              <a:xfrm>
                <a:off x="3589" y="1429"/>
                <a:ext cx="10" cy="16"/>
              </a:xfrm>
              <a:custGeom>
                <a:avLst/>
                <a:gdLst>
                  <a:gd name="T0" fmla="*/ 0 w 10"/>
                  <a:gd name="T1" fmla="*/ 0 h 16"/>
                  <a:gd name="T2" fmla="*/ 3 w 10"/>
                  <a:gd name="T3" fmla="*/ 2 h 16"/>
                  <a:gd name="T4" fmla="*/ 7 w 10"/>
                  <a:gd name="T5" fmla="*/ 5 h 16"/>
                  <a:gd name="T6" fmla="*/ 10 w 10"/>
                  <a:gd name="T7" fmla="*/ 11 h 16"/>
                  <a:gd name="T8" fmla="*/ 10 w 10"/>
                  <a:gd name="T9" fmla="*/ 16 h 16"/>
                </a:gdLst>
                <a:ahLst/>
                <a:cxnLst>
                  <a:cxn ang="0">
                    <a:pos x="T0" y="T1"/>
                  </a:cxn>
                  <a:cxn ang="0">
                    <a:pos x="T2" y="T3"/>
                  </a:cxn>
                  <a:cxn ang="0">
                    <a:pos x="T4" y="T5"/>
                  </a:cxn>
                  <a:cxn ang="0">
                    <a:pos x="T6" y="T7"/>
                  </a:cxn>
                  <a:cxn ang="0">
                    <a:pos x="T8" y="T9"/>
                  </a:cxn>
                </a:cxnLst>
                <a:rect l="0" t="0" r="r" b="b"/>
                <a:pathLst>
                  <a:path w="10" h="16">
                    <a:moveTo>
                      <a:pt x="0" y="0"/>
                    </a:moveTo>
                    <a:lnTo>
                      <a:pt x="3" y="2"/>
                    </a:lnTo>
                    <a:lnTo>
                      <a:pt x="7" y="5"/>
                    </a:lnTo>
                    <a:lnTo>
                      <a:pt x="10" y="11"/>
                    </a:lnTo>
                    <a:lnTo>
                      <a:pt x="10"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28" name="Line 1340"/>
              <p:cNvSpPr>
                <a:spLocks noChangeShapeType="1"/>
              </p:cNvSpPr>
              <p:nvPr userDrawn="1"/>
            </p:nvSpPr>
            <p:spPr bwMode="gray">
              <a:xfrm flipV="1">
                <a:off x="3538" y="1382"/>
                <a:ext cx="149" cy="8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29" name="Line 1341"/>
              <p:cNvSpPr>
                <a:spLocks noChangeShapeType="1"/>
              </p:cNvSpPr>
              <p:nvPr userDrawn="1"/>
            </p:nvSpPr>
            <p:spPr bwMode="gray">
              <a:xfrm flipV="1">
                <a:off x="3534" y="1375"/>
                <a:ext cx="144" cy="8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30" name="Freeform 1342"/>
              <p:cNvSpPr>
                <a:spLocks/>
              </p:cNvSpPr>
              <p:nvPr userDrawn="1"/>
            </p:nvSpPr>
            <p:spPr bwMode="gray">
              <a:xfrm>
                <a:off x="3678" y="1375"/>
                <a:ext cx="12" cy="16"/>
              </a:xfrm>
              <a:custGeom>
                <a:avLst/>
                <a:gdLst>
                  <a:gd name="T0" fmla="*/ 0 w 12"/>
                  <a:gd name="T1" fmla="*/ 0 h 16"/>
                  <a:gd name="T2" fmla="*/ 5 w 12"/>
                  <a:gd name="T3" fmla="*/ 2 h 16"/>
                  <a:gd name="T4" fmla="*/ 9 w 12"/>
                  <a:gd name="T5" fmla="*/ 7 h 16"/>
                  <a:gd name="T6" fmla="*/ 10 w 12"/>
                  <a:gd name="T7" fmla="*/ 10 h 16"/>
                  <a:gd name="T8" fmla="*/ 12 w 12"/>
                  <a:gd name="T9" fmla="*/ 16 h 16"/>
                </a:gdLst>
                <a:ahLst/>
                <a:cxnLst>
                  <a:cxn ang="0">
                    <a:pos x="T0" y="T1"/>
                  </a:cxn>
                  <a:cxn ang="0">
                    <a:pos x="T2" y="T3"/>
                  </a:cxn>
                  <a:cxn ang="0">
                    <a:pos x="T4" y="T5"/>
                  </a:cxn>
                  <a:cxn ang="0">
                    <a:pos x="T6" y="T7"/>
                  </a:cxn>
                  <a:cxn ang="0">
                    <a:pos x="T8" y="T9"/>
                  </a:cxn>
                </a:cxnLst>
                <a:rect l="0" t="0" r="r" b="b"/>
                <a:pathLst>
                  <a:path w="12" h="16">
                    <a:moveTo>
                      <a:pt x="0" y="0"/>
                    </a:moveTo>
                    <a:lnTo>
                      <a:pt x="5" y="2"/>
                    </a:lnTo>
                    <a:lnTo>
                      <a:pt x="9" y="7"/>
                    </a:lnTo>
                    <a:lnTo>
                      <a:pt x="10" y="10"/>
                    </a:lnTo>
                    <a:lnTo>
                      <a:pt x="12"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31" name="Line 1343"/>
              <p:cNvSpPr>
                <a:spLocks noChangeShapeType="1"/>
              </p:cNvSpPr>
              <p:nvPr userDrawn="1"/>
            </p:nvSpPr>
            <p:spPr bwMode="gray">
              <a:xfrm flipH="1">
                <a:off x="3538" y="1391"/>
                <a:ext cx="152" cy="9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32" name="Freeform 1344"/>
              <p:cNvSpPr>
                <a:spLocks/>
              </p:cNvSpPr>
              <p:nvPr userDrawn="1"/>
            </p:nvSpPr>
            <p:spPr bwMode="gray">
              <a:xfrm>
                <a:off x="3534" y="1460"/>
                <a:ext cx="4" cy="21"/>
              </a:xfrm>
              <a:custGeom>
                <a:avLst/>
                <a:gdLst>
                  <a:gd name="T0" fmla="*/ 0 w 4"/>
                  <a:gd name="T1" fmla="*/ 0 h 21"/>
                  <a:gd name="T2" fmla="*/ 4 w 4"/>
                  <a:gd name="T3" fmla="*/ 6 h 21"/>
                  <a:gd name="T4" fmla="*/ 4 w 4"/>
                  <a:gd name="T5" fmla="*/ 11 h 21"/>
                  <a:gd name="T6" fmla="*/ 4 w 4"/>
                  <a:gd name="T7" fmla="*/ 16 h 21"/>
                  <a:gd name="T8" fmla="*/ 4 w 4"/>
                  <a:gd name="T9" fmla="*/ 21 h 21"/>
                </a:gdLst>
                <a:ahLst/>
                <a:cxnLst>
                  <a:cxn ang="0">
                    <a:pos x="T0" y="T1"/>
                  </a:cxn>
                  <a:cxn ang="0">
                    <a:pos x="T2" y="T3"/>
                  </a:cxn>
                  <a:cxn ang="0">
                    <a:pos x="T4" y="T5"/>
                  </a:cxn>
                  <a:cxn ang="0">
                    <a:pos x="T6" y="T7"/>
                  </a:cxn>
                  <a:cxn ang="0">
                    <a:pos x="T8" y="T9"/>
                  </a:cxn>
                </a:cxnLst>
                <a:rect l="0" t="0" r="r" b="b"/>
                <a:pathLst>
                  <a:path w="4" h="21">
                    <a:moveTo>
                      <a:pt x="0" y="0"/>
                    </a:moveTo>
                    <a:lnTo>
                      <a:pt x="4" y="6"/>
                    </a:lnTo>
                    <a:lnTo>
                      <a:pt x="4" y="11"/>
                    </a:lnTo>
                    <a:lnTo>
                      <a:pt x="4" y="16"/>
                    </a:lnTo>
                    <a:lnTo>
                      <a:pt x="4" y="2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33" name="Freeform 1345"/>
              <p:cNvSpPr>
                <a:spLocks/>
              </p:cNvSpPr>
              <p:nvPr userDrawn="1"/>
            </p:nvSpPr>
            <p:spPr bwMode="gray">
              <a:xfrm>
                <a:off x="3576" y="1340"/>
                <a:ext cx="7" cy="9"/>
              </a:xfrm>
              <a:custGeom>
                <a:avLst/>
                <a:gdLst>
                  <a:gd name="T0" fmla="*/ 0 w 7"/>
                  <a:gd name="T1" fmla="*/ 2 h 9"/>
                  <a:gd name="T2" fmla="*/ 2 w 7"/>
                  <a:gd name="T3" fmla="*/ 0 h 9"/>
                  <a:gd name="T4" fmla="*/ 4 w 7"/>
                  <a:gd name="T5" fmla="*/ 2 h 9"/>
                  <a:gd name="T6" fmla="*/ 6 w 7"/>
                  <a:gd name="T7" fmla="*/ 2 h 9"/>
                  <a:gd name="T8" fmla="*/ 7 w 7"/>
                  <a:gd name="T9" fmla="*/ 5 h 9"/>
                  <a:gd name="T10" fmla="*/ 7 w 7"/>
                  <a:gd name="T11" fmla="*/ 9 h 9"/>
                </a:gdLst>
                <a:ahLst/>
                <a:cxnLst>
                  <a:cxn ang="0">
                    <a:pos x="T0" y="T1"/>
                  </a:cxn>
                  <a:cxn ang="0">
                    <a:pos x="T2" y="T3"/>
                  </a:cxn>
                  <a:cxn ang="0">
                    <a:pos x="T4" y="T5"/>
                  </a:cxn>
                  <a:cxn ang="0">
                    <a:pos x="T6" y="T7"/>
                  </a:cxn>
                  <a:cxn ang="0">
                    <a:pos x="T8" y="T9"/>
                  </a:cxn>
                  <a:cxn ang="0">
                    <a:pos x="T10" y="T11"/>
                  </a:cxn>
                </a:cxnLst>
                <a:rect l="0" t="0" r="r" b="b"/>
                <a:pathLst>
                  <a:path w="7" h="9">
                    <a:moveTo>
                      <a:pt x="0" y="2"/>
                    </a:moveTo>
                    <a:lnTo>
                      <a:pt x="2" y="0"/>
                    </a:lnTo>
                    <a:lnTo>
                      <a:pt x="4" y="2"/>
                    </a:lnTo>
                    <a:lnTo>
                      <a:pt x="6" y="2"/>
                    </a:lnTo>
                    <a:lnTo>
                      <a:pt x="7" y="5"/>
                    </a:lnTo>
                    <a:lnTo>
                      <a:pt x="7"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34" name="Line 1346"/>
              <p:cNvSpPr>
                <a:spLocks noChangeShapeType="1"/>
              </p:cNvSpPr>
              <p:nvPr userDrawn="1"/>
            </p:nvSpPr>
            <p:spPr bwMode="gray">
              <a:xfrm flipH="1" flipV="1">
                <a:off x="3536" y="1328"/>
                <a:ext cx="149" cy="4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35" name="Line 1347"/>
              <p:cNvSpPr>
                <a:spLocks noChangeShapeType="1"/>
              </p:cNvSpPr>
              <p:nvPr userDrawn="1"/>
            </p:nvSpPr>
            <p:spPr bwMode="gray">
              <a:xfrm flipH="1" flipV="1">
                <a:off x="3536" y="1329"/>
                <a:ext cx="142" cy="4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36" name="Line 1348"/>
              <p:cNvSpPr>
                <a:spLocks noChangeShapeType="1"/>
              </p:cNvSpPr>
              <p:nvPr userDrawn="1"/>
            </p:nvSpPr>
            <p:spPr bwMode="gray">
              <a:xfrm>
                <a:off x="3536" y="1335"/>
                <a:ext cx="151" cy="4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37" name="Freeform 1349"/>
              <p:cNvSpPr>
                <a:spLocks/>
              </p:cNvSpPr>
              <p:nvPr userDrawn="1"/>
            </p:nvSpPr>
            <p:spPr bwMode="gray">
              <a:xfrm>
                <a:off x="3678" y="1373"/>
                <a:ext cx="9" cy="9"/>
              </a:xfrm>
              <a:custGeom>
                <a:avLst/>
                <a:gdLst>
                  <a:gd name="T0" fmla="*/ 9 w 9"/>
                  <a:gd name="T1" fmla="*/ 9 h 9"/>
                  <a:gd name="T2" fmla="*/ 9 w 9"/>
                  <a:gd name="T3" fmla="*/ 7 h 9"/>
                  <a:gd name="T4" fmla="*/ 7 w 9"/>
                  <a:gd name="T5" fmla="*/ 4 h 9"/>
                  <a:gd name="T6" fmla="*/ 5 w 9"/>
                  <a:gd name="T7" fmla="*/ 2 h 9"/>
                  <a:gd name="T8" fmla="*/ 3 w 9"/>
                  <a:gd name="T9" fmla="*/ 0 h 9"/>
                  <a:gd name="T10" fmla="*/ 0 w 9"/>
                  <a:gd name="T11" fmla="*/ 2 h 9"/>
                </a:gdLst>
                <a:ahLst/>
                <a:cxnLst>
                  <a:cxn ang="0">
                    <a:pos x="T0" y="T1"/>
                  </a:cxn>
                  <a:cxn ang="0">
                    <a:pos x="T2" y="T3"/>
                  </a:cxn>
                  <a:cxn ang="0">
                    <a:pos x="T4" y="T5"/>
                  </a:cxn>
                  <a:cxn ang="0">
                    <a:pos x="T6" y="T7"/>
                  </a:cxn>
                  <a:cxn ang="0">
                    <a:pos x="T8" y="T9"/>
                  </a:cxn>
                  <a:cxn ang="0">
                    <a:pos x="T10" y="T11"/>
                  </a:cxn>
                </a:cxnLst>
                <a:rect l="0" t="0" r="r" b="b"/>
                <a:pathLst>
                  <a:path w="9" h="9">
                    <a:moveTo>
                      <a:pt x="9" y="9"/>
                    </a:moveTo>
                    <a:lnTo>
                      <a:pt x="9" y="7"/>
                    </a:lnTo>
                    <a:lnTo>
                      <a:pt x="7" y="4"/>
                    </a:lnTo>
                    <a:lnTo>
                      <a:pt x="5" y="2"/>
                    </a:lnTo>
                    <a:lnTo>
                      <a:pt x="3"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38" name="Freeform 1350"/>
              <p:cNvSpPr>
                <a:spLocks/>
              </p:cNvSpPr>
              <p:nvPr userDrawn="1"/>
            </p:nvSpPr>
            <p:spPr bwMode="gray">
              <a:xfrm>
                <a:off x="3186" y="1795"/>
                <a:ext cx="21" cy="1"/>
              </a:xfrm>
              <a:custGeom>
                <a:avLst/>
                <a:gdLst>
                  <a:gd name="T0" fmla="*/ 0 w 21"/>
                  <a:gd name="T1" fmla="*/ 0 h 1"/>
                  <a:gd name="T2" fmla="*/ 6 w 21"/>
                  <a:gd name="T3" fmla="*/ 1 h 1"/>
                  <a:gd name="T4" fmla="*/ 11 w 21"/>
                  <a:gd name="T5" fmla="*/ 1 h 1"/>
                  <a:gd name="T6" fmla="*/ 16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0" y="0"/>
                    </a:moveTo>
                    <a:lnTo>
                      <a:pt x="6" y="1"/>
                    </a:lnTo>
                    <a:lnTo>
                      <a:pt x="11" y="1"/>
                    </a:lnTo>
                    <a:lnTo>
                      <a:pt x="16" y="1"/>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39" name="Line 1351"/>
              <p:cNvSpPr>
                <a:spLocks noChangeShapeType="1"/>
              </p:cNvSpPr>
              <p:nvPr userDrawn="1"/>
            </p:nvSpPr>
            <p:spPr bwMode="gray">
              <a:xfrm flipV="1">
                <a:off x="3195" y="1679"/>
                <a:ext cx="4" cy="23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40" name="Line 1352"/>
              <p:cNvSpPr>
                <a:spLocks noChangeShapeType="1"/>
              </p:cNvSpPr>
              <p:nvPr userDrawn="1"/>
            </p:nvSpPr>
            <p:spPr bwMode="gray">
              <a:xfrm flipV="1">
                <a:off x="3185" y="1679"/>
                <a:ext cx="3" cy="23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41" name="Freeform 1353"/>
              <p:cNvSpPr>
                <a:spLocks/>
              </p:cNvSpPr>
              <p:nvPr userDrawn="1"/>
            </p:nvSpPr>
            <p:spPr bwMode="gray">
              <a:xfrm>
                <a:off x="3188" y="1677"/>
                <a:ext cx="21" cy="4"/>
              </a:xfrm>
              <a:custGeom>
                <a:avLst/>
                <a:gdLst>
                  <a:gd name="T0" fmla="*/ 0 w 21"/>
                  <a:gd name="T1" fmla="*/ 2 h 4"/>
                  <a:gd name="T2" fmla="*/ 5 w 21"/>
                  <a:gd name="T3" fmla="*/ 4 h 4"/>
                  <a:gd name="T4" fmla="*/ 11 w 21"/>
                  <a:gd name="T5" fmla="*/ 4 h 4"/>
                  <a:gd name="T6" fmla="*/ 16 w 21"/>
                  <a:gd name="T7" fmla="*/ 2 h 4"/>
                  <a:gd name="T8" fmla="*/ 21 w 21"/>
                  <a:gd name="T9" fmla="*/ 0 h 4"/>
                </a:gdLst>
                <a:ahLst/>
                <a:cxnLst>
                  <a:cxn ang="0">
                    <a:pos x="T0" y="T1"/>
                  </a:cxn>
                  <a:cxn ang="0">
                    <a:pos x="T2" y="T3"/>
                  </a:cxn>
                  <a:cxn ang="0">
                    <a:pos x="T4" y="T5"/>
                  </a:cxn>
                  <a:cxn ang="0">
                    <a:pos x="T6" y="T7"/>
                  </a:cxn>
                  <a:cxn ang="0">
                    <a:pos x="T8" y="T9"/>
                  </a:cxn>
                </a:cxnLst>
                <a:rect l="0" t="0" r="r" b="b"/>
                <a:pathLst>
                  <a:path w="21" h="4">
                    <a:moveTo>
                      <a:pt x="0" y="2"/>
                    </a:moveTo>
                    <a:lnTo>
                      <a:pt x="5" y="4"/>
                    </a:lnTo>
                    <a:lnTo>
                      <a:pt x="11" y="4"/>
                    </a:lnTo>
                    <a:lnTo>
                      <a:pt x="16" y="2"/>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42" name="Line 1354"/>
              <p:cNvSpPr>
                <a:spLocks noChangeShapeType="1"/>
              </p:cNvSpPr>
              <p:nvPr userDrawn="1"/>
            </p:nvSpPr>
            <p:spPr bwMode="gray">
              <a:xfrm flipH="1">
                <a:off x="3206" y="1677"/>
                <a:ext cx="3" cy="23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43" name="Freeform 1355"/>
              <p:cNvSpPr>
                <a:spLocks/>
              </p:cNvSpPr>
              <p:nvPr userDrawn="1"/>
            </p:nvSpPr>
            <p:spPr bwMode="gray">
              <a:xfrm>
                <a:off x="3185" y="1910"/>
                <a:ext cx="21" cy="2"/>
              </a:xfrm>
              <a:custGeom>
                <a:avLst/>
                <a:gdLst>
                  <a:gd name="T0" fmla="*/ 21 w 21"/>
                  <a:gd name="T1" fmla="*/ 0 h 2"/>
                  <a:gd name="T2" fmla="*/ 15 w 21"/>
                  <a:gd name="T3" fmla="*/ 2 h 2"/>
                  <a:gd name="T4" fmla="*/ 10 w 21"/>
                  <a:gd name="T5" fmla="*/ 2 h 2"/>
                  <a:gd name="T6" fmla="*/ 5 w 21"/>
                  <a:gd name="T7" fmla="*/ 2 h 2"/>
                  <a:gd name="T8" fmla="*/ 0 w 21"/>
                  <a:gd name="T9" fmla="*/ 0 h 2"/>
                </a:gdLst>
                <a:ahLst/>
                <a:cxnLst>
                  <a:cxn ang="0">
                    <a:pos x="T0" y="T1"/>
                  </a:cxn>
                  <a:cxn ang="0">
                    <a:pos x="T2" y="T3"/>
                  </a:cxn>
                  <a:cxn ang="0">
                    <a:pos x="T4" y="T5"/>
                  </a:cxn>
                  <a:cxn ang="0">
                    <a:pos x="T6" y="T7"/>
                  </a:cxn>
                  <a:cxn ang="0">
                    <a:pos x="T8" y="T9"/>
                  </a:cxn>
                </a:cxnLst>
                <a:rect l="0" t="0" r="r" b="b"/>
                <a:pathLst>
                  <a:path w="21" h="2">
                    <a:moveTo>
                      <a:pt x="21" y="0"/>
                    </a:moveTo>
                    <a:lnTo>
                      <a:pt x="15" y="2"/>
                    </a:lnTo>
                    <a:lnTo>
                      <a:pt x="10" y="2"/>
                    </a:lnTo>
                    <a:lnTo>
                      <a:pt x="5"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44" name="Freeform 1356"/>
              <p:cNvSpPr>
                <a:spLocks/>
              </p:cNvSpPr>
              <p:nvPr userDrawn="1"/>
            </p:nvSpPr>
            <p:spPr bwMode="gray">
              <a:xfrm>
                <a:off x="3681" y="1495"/>
                <a:ext cx="7" cy="7"/>
              </a:xfrm>
              <a:custGeom>
                <a:avLst/>
                <a:gdLst>
                  <a:gd name="T0" fmla="*/ 4 w 7"/>
                  <a:gd name="T1" fmla="*/ 7 h 7"/>
                  <a:gd name="T2" fmla="*/ 7 w 7"/>
                  <a:gd name="T3" fmla="*/ 6 h 7"/>
                  <a:gd name="T4" fmla="*/ 7 w 7"/>
                  <a:gd name="T5" fmla="*/ 4 h 7"/>
                  <a:gd name="T6" fmla="*/ 6 w 7"/>
                  <a:gd name="T7" fmla="*/ 2 h 7"/>
                  <a:gd name="T8" fmla="*/ 4 w 7"/>
                  <a:gd name="T9" fmla="*/ 0 h 7"/>
                  <a:gd name="T10" fmla="*/ 0 w 7"/>
                  <a:gd name="T11" fmla="*/ 0 h 7"/>
                </a:gdLst>
                <a:ahLst/>
                <a:cxnLst>
                  <a:cxn ang="0">
                    <a:pos x="T0" y="T1"/>
                  </a:cxn>
                  <a:cxn ang="0">
                    <a:pos x="T2" y="T3"/>
                  </a:cxn>
                  <a:cxn ang="0">
                    <a:pos x="T4" y="T5"/>
                  </a:cxn>
                  <a:cxn ang="0">
                    <a:pos x="T6" y="T7"/>
                  </a:cxn>
                  <a:cxn ang="0">
                    <a:pos x="T8" y="T9"/>
                  </a:cxn>
                  <a:cxn ang="0">
                    <a:pos x="T10" y="T11"/>
                  </a:cxn>
                </a:cxnLst>
                <a:rect l="0" t="0" r="r" b="b"/>
                <a:pathLst>
                  <a:path w="7" h="7">
                    <a:moveTo>
                      <a:pt x="4" y="7"/>
                    </a:moveTo>
                    <a:lnTo>
                      <a:pt x="7" y="6"/>
                    </a:lnTo>
                    <a:lnTo>
                      <a:pt x="7" y="4"/>
                    </a:lnTo>
                    <a:lnTo>
                      <a:pt x="6" y="2"/>
                    </a:lnTo>
                    <a:lnTo>
                      <a:pt x="4"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45" name="Line 1357"/>
              <p:cNvSpPr>
                <a:spLocks noChangeShapeType="1"/>
              </p:cNvSpPr>
              <p:nvPr userDrawn="1"/>
            </p:nvSpPr>
            <p:spPr bwMode="gray">
              <a:xfrm flipV="1">
                <a:off x="3683" y="1387"/>
                <a:ext cx="9" cy="22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46" name="Line 1358"/>
              <p:cNvSpPr>
                <a:spLocks noChangeShapeType="1"/>
              </p:cNvSpPr>
              <p:nvPr userDrawn="1"/>
            </p:nvSpPr>
            <p:spPr bwMode="gray">
              <a:xfrm flipV="1">
                <a:off x="3681" y="1391"/>
                <a:ext cx="9" cy="22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47" name="Freeform 1359"/>
              <p:cNvSpPr>
                <a:spLocks/>
              </p:cNvSpPr>
              <p:nvPr userDrawn="1"/>
            </p:nvSpPr>
            <p:spPr bwMode="gray">
              <a:xfrm>
                <a:off x="3687" y="1382"/>
                <a:ext cx="5" cy="9"/>
              </a:xfrm>
              <a:custGeom>
                <a:avLst/>
                <a:gdLst>
                  <a:gd name="T0" fmla="*/ 3 w 5"/>
                  <a:gd name="T1" fmla="*/ 9 h 9"/>
                  <a:gd name="T2" fmla="*/ 5 w 5"/>
                  <a:gd name="T3" fmla="*/ 7 h 9"/>
                  <a:gd name="T4" fmla="*/ 5 w 5"/>
                  <a:gd name="T5" fmla="*/ 5 h 9"/>
                  <a:gd name="T6" fmla="*/ 3 w 5"/>
                  <a:gd name="T7" fmla="*/ 3 h 9"/>
                  <a:gd name="T8" fmla="*/ 1 w 5"/>
                  <a:gd name="T9" fmla="*/ 2 h 9"/>
                  <a:gd name="T10" fmla="*/ 0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3" y="9"/>
                    </a:moveTo>
                    <a:lnTo>
                      <a:pt x="5" y="7"/>
                    </a:lnTo>
                    <a:lnTo>
                      <a:pt x="5" y="5"/>
                    </a:lnTo>
                    <a:lnTo>
                      <a:pt x="3" y="3"/>
                    </a:lnTo>
                    <a:lnTo>
                      <a:pt x="1"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48" name="Line 1360"/>
              <p:cNvSpPr>
                <a:spLocks noChangeShapeType="1"/>
              </p:cNvSpPr>
              <p:nvPr userDrawn="1"/>
            </p:nvSpPr>
            <p:spPr bwMode="gray">
              <a:xfrm flipH="1">
                <a:off x="3678" y="1382"/>
                <a:ext cx="9" cy="22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49" name="Freeform 1361"/>
              <p:cNvSpPr>
                <a:spLocks/>
              </p:cNvSpPr>
              <p:nvPr userDrawn="1"/>
            </p:nvSpPr>
            <p:spPr bwMode="gray">
              <a:xfrm>
                <a:off x="3678" y="1606"/>
                <a:ext cx="5" cy="8"/>
              </a:xfrm>
              <a:custGeom>
                <a:avLst/>
                <a:gdLst>
                  <a:gd name="T0" fmla="*/ 0 w 5"/>
                  <a:gd name="T1" fmla="*/ 0 h 8"/>
                  <a:gd name="T2" fmla="*/ 2 w 5"/>
                  <a:gd name="T3" fmla="*/ 1 h 8"/>
                  <a:gd name="T4" fmla="*/ 5 w 5"/>
                  <a:gd name="T5" fmla="*/ 3 h 8"/>
                  <a:gd name="T6" fmla="*/ 5 w 5"/>
                  <a:gd name="T7" fmla="*/ 5 h 8"/>
                  <a:gd name="T8" fmla="*/ 5 w 5"/>
                  <a:gd name="T9" fmla="*/ 7 h 8"/>
                  <a:gd name="T10" fmla="*/ 3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0" y="0"/>
                    </a:moveTo>
                    <a:lnTo>
                      <a:pt x="2" y="1"/>
                    </a:lnTo>
                    <a:lnTo>
                      <a:pt x="5" y="3"/>
                    </a:lnTo>
                    <a:lnTo>
                      <a:pt x="5" y="5"/>
                    </a:lnTo>
                    <a:lnTo>
                      <a:pt x="5" y="7"/>
                    </a:lnTo>
                    <a:lnTo>
                      <a:pt x="3"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50" name="Freeform 1362"/>
              <p:cNvSpPr>
                <a:spLocks/>
              </p:cNvSpPr>
              <p:nvPr userDrawn="1"/>
            </p:nvSpPr>
            <p:spPr bwMode="gray">
              <a:xfrm>
                <a:off x="3351" y="1941"/>
                <a:ext cx="21" cy="4"/>
              </a:xfrm>
              <a:custGeom>
                <a:avLst/>
                <a:gdLst>
                  <a:gd name="T0" fmla="*/ 0 w 21"/>
                  <a:gd name="T1" fmla="*/ 2 h 4"/>
                  <a:gd name="T2" fmla="*/ 5 w 21"/>
                  <a:gd name="T3" fmla="*/ 4 h 4"/>
                  <a:gd name="T4" fmla="*/ 10 w 21"/>
                  <a:gd name="T5" fmla="*/ 4 h 4"/>
                  <a:gd name="T6" fmla="*/ 15 w 21"/>
                  <a:gd name="T7" fmla="*/ 2 h 4"/>
                  <a:gd name="T8" fmla="*/ 21 w 21"/>
                  <a:gd name="T9" fmla="*/ 0 h 4"/>
                </a:gdLst>
                <a:ahLst/>
                <a:cxnLst>
                  <a:cxn ang="0">
                    <a:pos x="T0" y="T1"/>
                  </a:cxn>
                  <a:cxn ang="0">
                    <a:pos x="T2" y="T3"/>
                  </a:cxn>
                  <a:cxn ang="0">
                    <a:pos x="T4" y="T5"/>
                  </a:cxn>
                  <a:cxn ang="0">
                    <a:pos x="T6" y="T7"/>
                  </a:cxn>
                  <a:cxn ang="0">
                    <a:pos x="T8" y="T9"/>
                  </a:cxn>
                </a:cxnLst>
                <a:rect l="0" t="0" r="r" b="b"/>
                <a:pathLst>
                  <a:path w="21" h="4">
                    <a:moveTo>
                      <a:pt x="0" y="2"/>
                    </a:moveTo>
                    <a:lnTo>
                      <a:pt x="5" y="4"/>
                    </a:lnTo>
                    <a:lnTo>
                      <a:pt x="10" y="4"/>
                    </a:lnTo>
                    <a:lnTo>
                      <a:pt x="15" y="2"/>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51" name="Line 1363"/>
              <p:cNvSpPr>
                <a:spLocks noChangeShapeType="1"/>
              </p:cNvSpPr>
              <p:nvPr userDrawn="1"/>
            </p:nvSpPr>
            <p:spPr bwMode="gray">
              <a:xfrm flipH="1">
                <a:off x="3359" y="1826"/>
                <a:ext cx="6" cy="23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52" name="Line 1364"/>
              <p:cNvSpPr>
                <a:spLocks noChangeShapeType="1"/>
              </p:cNvSpPr>
              <p:nvPr userDrawn="1"/>
            </p:nvSpPr>
            <p:spPr bwMode="gray">
              <a:xfrm flipH="1">
                <a:off x="3349" y="1831"/>
                <a:ext cx="5" cy="22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53" name="Freeform 1365"/>
              <p:cNvSpPr>
                <a:spLocks/>
              </p:cNvSpPr>
              <p:nvPr userDrawn="1"/>
            </p:nvSpPr>
            <p:spPr bwMode="gray">
              <a:xfrm>
                <a:off x="3349" y="2053"/>
                <a:ext cx="19" cy="4"/>
              </a:xfrm>
              <a:custGeom>
                <a:avLst/>
                <a:gdLst>
                  <a:gd name="T0" fmla="*/ 0 w 19"/>
                  <a:gd name="T1" fmla="*/ 2 h 4"/>
                  <a:gd name="T2" fmla="*/ 5 w 19"/>
                  <a:gd name="T3" fmla="*/ 4 h 4"/>
                  <a:gd name="T4" fmla="*/ 10 w 19"/>
                  <a:gd name="T5" fmla="*/ 4 h 4"/>
                  <a:gd name="T6" fmla="*/ 14 w 19"/>
                  <a:gd name="T7" fmla="*/ 2 h 4"/>
                  <a:gd name="T8" fmla="*/ 19 w 19"/>
                  <a:gd name="T9" fmla="*/ 0 h 4"/>
                </a:gdLst>
                <a:ahLst/>
                <a:cxnLst>
                  <a:cxn ang="0">
                    <a:pos x="T0" y="T1"/>
                  </a:cxn>
                  <a:cxn ang="0">
                    <a:pos x="T2" y="T3"/>
                  </a:cxn>
                  <a:cxn ang="0">
                    <a:pos x="T4" y="T5"/>
                  </a:cxn>
                  <a:cxn ang="0">
                    <a:pos x="T6" y="T7"/>
                  </a:cxn>
                  <a:cxn ang="0">
                    <a:pos x="T8" y="T9"/>
                  </a:cxn>
                </a:cxnLst>
                <a:rect l="0" t="0" r="r" b="b"/>
                <a:pathLst>
                  <a:path w="19" h="4">
                    <a:moveTo>
                      <a:pt x="0" y="2"/>
                    </a:moveTo>
                    <a:lnTo>
                      <a:pt x="5" y="4"/>
                    </a:lnTo>
                    <a:lnTo>
                      <a:pt x="10" y="4"/>
                    </a:lnTo>
                    <a:lnTo>
                      <a:pt x="14" y="2"/>
                    </a:lnTo>
                    <a:lnTo>
                      <a:pt x="1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54" name="Line 1366"/>
              <p:cNvSpPr>
                <a:spLocks noChangeShapeType="1"/>
              </p:cNvSpPr>
              <p:nvPr userDrawn="1"/>
            </p:nvSpPr>
            <p:spPr bwMode="gray">
              <a:xfrm flipV="1">
                <a:off x="3368" y="1817"/>
                <a:ext cx="5"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55" name="Freeform 1367"/>
              <p:cNvSpPr>
                <a:spLocks/>
              </p:cNvSpPr>
              <p:nvPr userDrawn="1"/>
            </p:nvSpPr>
            <p:spPr bwMode="gray">
              <a:xfrm>
                <a:off x="3354" y="1817"/>
                <a:ext cx="19" cy="14"/>
              </a:xfrm>
              <a:custGeom>
                <a:avLst/>
                <a:gdLst>
                  <a:gd name="T0" fmla="*/ 0 w 19"/>
                  <a:gd name="T1" fmla="*/ 14 h 14"/>
                  <a:gd name="T2" fmla="*/ 5 w 19"/>
                  <a:gd name="T3" fmla="*/ 11 h 14"/>
                  <a:gd name="T4" fmla="*/ 11 w 19"/>
                  <a:gd name="T5" fmla="*/ 9 h 14"/>
                  <a:gd name="T6" fmla="*/ 16 w 19"/>
                  <a:gd name="T7" fmla="*/ 6 h 14"/>
                  <a:gd name="T8" fmla="*/ 19 w 19"/>
                  <a:gd name="T9" fmla="*/ 0 h 14"/>
                </a:gdLst>
                <a:ahLst/>
                <a:cxnLst>
                  <a:cxn ang="0">
                    <a:pos x="T0" y="T1"/>
                  </a:cxn>
                  <a:cxn ang="0">
                    <a:pos x="T2" y="T3"/>
                  </a:cxn>
                  <a:cxn ang="0">
                    <a:pos x="T4" y="T5"/>
                  </a:cxn>
                  <a:cxn ang="0">
                    <a:pos x="T6" y="T7"/>
                  </a:cxn>
                  <a:cxn ang="0">
                    <a:pos x="T8" y="T9"/>
                  </a:cxn>
                </a:cxnLst>
                <a:rect l="0" t="0" r="r" b="b"/>
                <a:pathLst>
                  <a:path w="19" h="14">
                    <a:moveTo>
                      <a:pt x="0" y="14"/>
                    </a:moveTo>
                    <a:lnTo>
                      <a:pt x="5" y="11"/>
                    </a:lnTo>
                    <a:lnTo>
                      <a:pt x="11" y="9"/>
                    </a:lnTo>
                    <a:lnTo>
                      <a:pt x="16" y="6"/>
                    </a:lnTo>
                    <a:lnTo>
                      <a:pt x="1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56" name="Freeform 1368"/>
              <p:cNvSpPr>
                <a:spLocks/>
              </p:cNvSpPr>
              <p:nvPr userDrawn="1"/>
            </p:nvSpPr>
            <p:spPr bwMode="gray">
              <a:xfrm>
                <a:off x="3248" y="2017"/>
                <a:ext cx="7" cy="8"/>
              </a:xfrm>
              <a:custGeom>
                <a:avLst/>
                <a:gdLst>
                  <a:gd name="T0" fmla="*/ 0 w 7"/>
                  <a:gd name="T1" fmla="*/ 0 h 8"/>
                  <a:gd name="T2" fmla="*/ 0 w 7"/>
                  <a:gd name="T3" fmla="*/ 3 h 8"/>
                  <a:gd name="T4" fmla="*/ 1 w 7"/>
                  <a:gd name="T5" fmla="*/ 7 h 8"/>
                  <a:gd name="T6" fmla="*/ 3 w 7"/>
                  <a:gd name="T7" fmla="*/ 8 h 8"/>
                  <a:gd name="T8" fmla="*/ 5 w 7"/>
                  <a:gd name="T9" fmla="*/ 8 h 8"/>
                  <a:gd name="T10" fmla="*/ 7 w 7"/>
                  <a:gd name="T11" fmla="*/ 7 h 8"/>
                </a:gdLst>
                <a:ahLst/>
                <a:cxnLst>
                  <a:cxn ang="0">
                    <a:pos x="T0" y="T1"/>
                  </a:cxn>
                  <a:cxn ang="0">
                    <a:pos x="T2" y="T3"/>
                  </a:cxn>
                  <a:cxn ang="0">
                    <a:pos x="T4" y="T5"/>
                  </a:cxn>
                  <a:cxn ang="0">
                    <a:pos x="T6" y="T7"/>
                  </a:cxn>
                  <a:cxn ang="0">
                    <a:pos x="T8" y="T9"/>
                  </a:cxn>
                  <a:cxn ang="0">
                    <a:pos x="T10" y="T11"/>
                  </a:cxn>
                </a:cxnLst>
                <a:rect l="0" t="0" r="r" b="b"/>
                <a:pathLst>
                  <a:path w="7" h="8">
                    <a:moveTo>
                      <a:pt x="0" y="0"/>
                    </a:moveTo>
                    <a:lnTo>
                      <a:pt x="0" y="3"/>
                    </a:lnTo>
                    <a:lnTo>
                      <a:pt x="1" y="7"/>
                    </a:lnTo>
                    <a:lnTo>
                      <a:pt x="3" y="8"/>
                    </a:lnTo>
                    <a:lnTo>
                      <a:pt x="5" y="8"/>
                    </a:lnTo>
                    <a:lnTo>
                      <a:pt x="7"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57" name="Line 1369"/>
              <p:cNvSpPr>
                <a:spLocks noChangeShapeType="1"/>
              </p:cNvSpPr>
              <p:nvPr userDrawn="1"/>
            </p:nvSpPr>
            <p:spPr bwMode="gray">
              <a:xfrm flipH="1" flipV="1">
                <a:off x="3150" y="1987"/>
                <a:ext cx="201"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58" name="Line 1370"/>
              <p:cNvSpPr>
                <a:spLocks noChangeShapeType="1"/>
              </p:cNvSpPr>
              <p:nvPr userDrawn="1"/>
            </p:nvSpPr>
            <p:spPr bwMode="gray">
              <a:xfrm flipH="1" flipV="1">
                <a:off x="3146" y="1980"/>
                <a:ext cx="203"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59" name="Freeform 1371"/>
              <p:cNvSpPr>
                <a:spLocks/>
              </p:cNvSpPr>
              <p:nvPr userDrawn="1"/>
            </p:nvSpPr>
            <p:spPr bwMode="gray">
              <a:xfrm>
                <a:off x="3146" y="1980"/>
                <a:ext cx="9" cy="9"/>
              </a:xfrm>
              <a:custGeom>
                <a:avLst/>
                <a:gdLst>
                  <a:gd name="T0" fmla="*/ 0 w 9"/>
                  <a:gd name="T1" fmla="*/ 0 h 9"/>
                  <a:gd name="T2" fmla="*/ 0 w 9"/>
                  <a:gd name="T3" fmla="*/ 3 h 9"/>
                  <a:gd name="T4" fmla="*/ 2 w 9"/>
                  <a:gd name="T5" fmla="*/ 5 h 9"/>
                  <a:gd name="T6" fmla="*/ 4 w 9"/>
                  <a:gd name="T7" fmla="*/ 7 h 9"/>
                  <a:gd name="T8" fmla="*/ 5 w 9"/>
                  <a:gd name="T9" fmla="*/ 9 h 9"/>
                  <a:gd name="T10" fmla="*/ 9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0" y="0"/>
                    </a:moveTo>
                    <a:lnTo>
                      <a:pt x="0" y="3"/>
                    </a:lnTo>
                    <a:lnTo>
                      <a:pt x="2" y="5"/>
                    </a:lnTo>
                    <a:lnTo>
                      <a:pt x="4" y="7"/>
                    </a:lnTo>
                    <a:lnTo>
                      <a:pt x="5" y="9"/>
                    </a:lnTo>
                    <a:lnTo>
                      <a:pt x="9"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60" name="Line 1372"/>
              <p:cNvSpPr>
                <a:spLocks noChangeShapeType="1"/>
              </p:cNvSpPr>
              <p:nvPr userDrawn="1"/>
            </p:nvSpPr>
            <p:spPr bwMode="gray">
              <a:xfrm>
                <a:off x="3155" y="1987"/>
                <a:ext cx="203"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61" name="Freeform 1373"/>
              <p:cNvSpPr>
                <a:spLocks/>
              </p:cNvSpPr>
              <p:nvPr userDrawn="1"/>
            </p:nvSpPr>
            <p:spPr bwMode="gray">
              <a:xfrm>
                <a:off x="3349" y="2055"/>
                <a:ext cx="9" cy="7"/>
              </a:xfrm>
              <a:custGeom>
                <a:avLst/>
                <a:gdLst>
                  <a:gd name="T0" fmla="*/ 9 w 9"/>
                  <a:gd name="T1" fmla="*/ 7 h 7"/>
                  <a:gd name="T2" fmla="*/ 5 w 9"/>
                  <a:gd name="T3" fmla="*/ 7 h 7"/>
                  <a:gd name="T4" fmla="*/ 2 w 9"/>
                  <a:gd name="T5" fmla="*/ 7 h 7"/>
                  <a:gd name="T6" fmla="*/ 2 w 9"/>
                  <a:gd name="T7" fmla="*/ 5 h 7"/>
                  <a:gd name="T8" fmla="*/ 0 w 9"/>
                  <a:gd name="T9" fmla="*/ 4 h 7"/>
                  <a:gd name="T10" fmla="*/ 0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9" y="7"/>
                    </a:moveTo>
                    <a:lnTo>
                      <a:pt x="5" y="7"/>
                    </a:lnTo>
                    <a:lnTo>
                      <a:pt x="2" y="7"/>
                    </a:lnTo>
                    <a:lnTo>
                      <a:pt x="2" y="5"/>
                    </a:lnTo>
                    <a:lnTo>
                      <a:pt x="0"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62" name="Freeform 1374"/>
              <p:cNvSpPr>
                <a:spLocks/>
              </p:cNvSpPr>
              <p:nvPr userDrawn="1"/>
            </p:nvSpPr>
            <p:spPr bwMode="gray">
              <a:xfrm>
                <a:off x="3150" y="1357"/>
                <a:ext cx="5" cy="7"/>
              </a:xfrm>
              <a:custGeom>
                <a:avLst/>
                <a:gdLst>
                  <a:gd name="T0" fmla="*/ 5 w 5"/>
                  <a:gd name="T1" fmla="*/ 7 h 7"/>
                  <a:gd name="T2" fmla="*/ 3 w 5"/>
                  <a:gd name="T3" fmla="*/ 7 h 7"/>
                  <a:gd name="T4" fmla="*/ 1 w 5"/>
                  <a:gd name="T5" fmla="*/ 6 h 7"/>
                  <a:gd name="T6" fmla="*/ 0 w 5"/>
                  <a:gd name="T7" fmla="*/ 4 h 7"/>
                  <a:gd name="T8" fmla="*/ 0 w 5"/>
                  <a:gd name="T9" fmla="*/ 2 h 7"/>
                  <a:gd name="T10" fmla="*/ 3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5" y="7"/>
                    </a:moveTo>
                    <a:lnTo>
                      <a:pt x="3" y="7"/>
                    </a:lnTo>
                    <a:lnTo>
                      <a:pt x="1" y="6"/>
                    </a:lnTo>
                    <a:lnTo>
                      <a:pt x="0" y="4"/>
                    </a:lnTo>
                    <a:lnTo>
                      <a:pt x="0" y="2"/>
                    </a:lnTo>
                    <a:lnTo>
                      <a:pt x="3"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63" name="Line 1375"/>
              <p:cNvSpPr>
                <a:spLocks noChangeShapeType="1"/>
              </p:cNvSpPr>
              <p:nvPr userDrawn="1"/>
            </p:nvSpPr>
            <p:spPr bwMode="gray">
              <a:xfrm flipV="1">
                <a:off x="3148" y="1245"/>
                <a:ext cx="3" cy="23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64" name="Line 1376"/>
              <p:cNvSpPr>
                <a:spLocks noChangeShapeType="1"/>
              </p:cNvSpPr>
              <p:nvPr userDrawn="1"/>
            </p:nvSpPr>
            <p:spPr bwMode="gray">
              <a:xfrm flipV="1">
                <a:off x="3153" y="1249"/>
                <a:ext cx="4" cy="23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65" name="Freeform 1377"/>
              <p:cNvSpPr>
                <a:spLocks/>
              </p:cNvSpPr>
              <p:nvPr userDrawn="1"/>
            </p:nvSpPr>
            <p:spPr bwMode="gray">
              <a:xfrm>
                <a:off x="3151" y="1240"/>
                <a:ext cx="6" cy="9"/>
              </a:xfrm>
              <a:custGeom>
                <a:avLst/>
                <a:gdLst>
                  <a:gd name="T0" fmla="*/ 6 w 6"/>
                  <a:gd name="T1" fmla="*/ 9 h 9"/>
                  <a:gd name="T2" fmla="*/ 4 w 6"/>
                  <a:gd name="T3" fmla="*/ 7 h 9"/>
                  <a:gd name="T4" fmla="*/ 2 w 6"/>
                  <a:gd name="T5" fmla="*/ 5 h 9"/>
                  <a:gd name="T6" fmla="*/ 0 w 6"/>
                  <a:gd name="T7" fmla="*/ 4 h 9"/>
                  <a:gd name="T8" fmla="*/ 0 w 6"/>
                  <a:gd name="T9" fmla="*/ 2 h 9"/>
                  <a:gd name="T10" fmla="*/ 4 w 6"/>
                  <a:gd name="T11" fmla="*/ 0 h 9"/>
                </a:gdLst>
                <a:ahLst/>
                <a:cxnLst>
                  <a:cxn ang="0">
                    <a:pos x="T0" y="T1"/>
                  </a:cxn>
                  <a:cxn ang="0">
                    <a:pos x="T2" y="T3"/>
                  </a:cxn>
                  <a:cxn ang="0">
                    <a:pos x="T4" y="T5"/>
                  </a:cxn>
                  <a:cxn ang="0">
                    <a:pos x="T6" y="T7"/>
                  </a:cxn>
                  <a:cxn ang="0">
                    <a:pos x="T8" y="T9"/>
                  </a:cxn>
                  <a:cxn ang="0">
                    <a:pos x="T10" y="T11"/>
                  </a:cxn>
                </a:cxnLst>
                <a:rect l="0" t="0" r="r" b="b"/>
                <a:pathLst>
                  <a:path w="6" h="9">
                    <a:moveTo>
                      <a:pt x="6" y="9"/>
                    </a:moveTo>
                    <a:lnTo>
                      <a:pt x="4" y="7"/>
                    </a:lnTo>
                    <a:lnTo>
                      <a:pt x="2" y="5"/>
                    </a:lnTo>
                    <a:lnTo>
                      <a:pt x="0" y="4"/>
                    </a:lnTo>
                    <a:lnTo>
                      <a:pt x="0" y="2"/>
                    </a:lnTo>
                    <a:lnTo>
                      <a:pt x="4"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66" name="Line 1378"/>
              <p:cNvSpPr>
                <a:spLocks noChangeShapeType="1"/>
              </p:cNvSpPr>
              <p:nvPr userDrawn="1"/>
            </p:nvSpPr>
            <p:spPr bwMode="gray">
              <a:xfrm flipH="1">
                <a:off x="3151" y="1240"/>
                <a:ext cx="4" cy="24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67" name="Freeform 1379"/>
              <p:cNvSpPr>
                <a:spLocks/>
              </p:cNvSpPr>
              <p:nvPr userDrawn="1"/>
            </p:nvSpPr>
            <p:spPr bwMode="gray">
              <a:xfrm>
                <a:off x="3148" y="1480"/>
                <a:ext cx="5" cy="5"/>
              </a:xfrm>
              <a:custGeom>
                <a:avLst/>
                <a:gdLst>
                  <a:gd name="T0" fmla="*/ 5 w 5"/>
                  <a:gd name="T1" fmla="*/ 0 h 5"/>
                  <a:gd name="T2" fmla="*/ 3 w 5"/>
                  <a:gd name="T3" fmla="*/ 1 h 5"/>
                  <a:gd name="T4" fmla="*/ 2 w 5"/>
                  <a:gd name="T5" fmla="*/ 1 h 5"/>
                  <a:gd name="T6" fmla="*/ 0 w 5"/>
                  <a:gd name="T7" fmla="*/ 3 h 5"/>
                  <a:gd name="T8" fmla="*/ 2 w 5"/>
                  <a:gd name="T9" fmla="*/ 3 h 5"/>
                  <a:gd name="T10" fmla="*/ 3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5" y="0"/>
                    </a:moveTo>
                    <a:lnTo>
                      <a:pt x="3" y="1"/>
                    </a:lnTo>
                    <a:lnTo>
                      <a:pt x="2" y="1"/>
                    </a:lnTo>
                    <a:lnTo>
                      <a:pt x="0" y="3"/>
                    </a:lnTo>
                    <a:lnTo>
                      <a:pt x="2" y="3"/>
                    </a:lnTo>
                    <a:lnTo>
                      <a:pt x="3" y="5"/>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68" name="Freeform 1380"/>
              <p:cNvSpPr>
                <a:spLocks/>
              </p:cNvSpPr>
              <p:nvPr userDrawn="1"/>
            </p:nvSpPr>
            <p:spPr bwMode="gray">
              <a:xfrm>
                <a:off x="3262" y="1265"/>
                <a:ext cx="8" cy="17"/>
              </a:xfrm>
              <a:custGeom>
                <a:avLst/>
                <a:gdLst>
                  <a:gd name="T0" fmla="*/ 0 w 8"/>
                  <a:gd name="T1" fmla="*/ 17 h 17"/>
                  <a:gd name="T2" fmla="*/ 0 w 8"/>
                  <a:gd name="T3" fmla="*/ 12 h 17"/>
                  <a:gd name="T4" fmla="*/ 1 w 8"/>
                  <a:gd name="T5" fmla="*/ 7 h 17"/>
                  <a:gd name="T6" fmla="*/ 5 w 8"/>
                  <a:gd name="T7" fmla="*/ 3 h 17"/>
                  <a:gd name="T8" fmla="*/ 8 w 8"/>
                  <a:gd name="T9" fmla="*/ 0 h 17"/>
                </a:gdLst>
                <a:ahLst/>
                <a:cxnLst>
                  <a:cxn ang="0">
                    <a:pos x="T0" y="T1"/>
                  </a:cxn>
                  <a:cxn ang="0">
                    <a:pos x="T2" y="T3"/>
                  </a:cxn>
                  <a:cxn ang="0">
                    <a:pos x="T4" y="T5"/>
                  </a:cxn>
                  <a:cxn ang="0">
                    <a:pos x="T6" y="T7"/>
                  </a:cxn>
                  <a:cxn ang="0">
                    <a:pos x="T8" y="T9"/>
                  </a:cxn>
                </a:cxnLst>
                <a:rect l="0" t="0" r="r" b="b"/>
                <a:pathLst>
                  <a:path w="8" h="17">
                    <a:moveTo>
                      <a:pt x="0" y="17"/>
                    </a:moveTo>
                    <a:lnTo>
                      <a:pt x="0" y="12"/>
                    </a:lnTo>
                    <a:lnTo>
                      <a:pt x="1" y="7"/>
                    </a:lnTo>
                    <a:lnTo>
                      <a:pt x="5" y="3"/>
                    </a:lnTo>
                    <a:lnTo>
                      <a:pt x="8"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69" name="Line 1381"/>
              <p:cNvSpPr>
                <a:spLocks noChangeShapeType="1"/>
              </p:cNvSpPr>
              <p:nvPr userDrawn="1"/>
            </p:nvSpPr>
            <p:spPr bwMode="gray">
              <a:xfrm>
                <a:off x="3160" y="1238"/>
                <a:ext cx="208" cy="6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70" name="Line 1382"/>
              <p:cNvSpPr>
                <a:spLocks noChangeShapeType="1"/>
              </p:cNvSpPr>
              <p:nvPr userDrawn="1"/>
            </p:nvSpPr>
            <p:spPr bwMode="gray">
              <a:xfrm>
                <a:off x="3157" y="1249"/>
                <a:ext cx="209" cy="6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71" name="Freeform 1383"/>
              <p:cNvSpPr>
                <a:spLocks/>
              </p:cNvSpPr>
              <p:nvPr userDrawn="1"/>
            </p:nvSpPr>
            <p:spPr bwMode="gray">
              <a:xfrm>
                <a:off x="3366" y="1300"/>
                <a:ext cx="9" cy="17"/>
              </a:xfrm>
              <a:custGeom>
                <a:avLst/>
                <a:gdLst>
                  <a:gd name="T0" fmla="*/ 0 w 9"/>
                  <a:gd name="T1" fmla="*/ 17 h 17"/>
                  <a:gd name="T2" fmla="*/ 0 w 9"/>
                  <a:gd name="T3" fmla="*/ 12 h 17"/>
                  <a:gd name="T4" fmla="*/ 2 w 9"/>
                  <a:gd name="T5" fmla="*/ 7 h 17"/>
                  <a:gd name="T6" fmla="*/ 6 w 9"/>
                  <a:gd name="T7" fmla="*/ 3 h 17"/>
                  <a:gd name="T8" fmla="*/ 9 w 9"/>
                  <a:gd name="T9" fmla="*/ 0 h 17"/>
                </a:gdLst>
                <a:ahLst/>
                <a:cxnLst>
                  <a:cxn ang="0">
                    <a:pos x="T0" y="T1"/>
                  </a:cxn>
                  <a:cxn ang="0">
                    <a:pos x="T2" y="T3"/>
                  </a:cxn>
                  <a:cxn ang="0">
                    <a:pos x="T4" y="T5"/>
                  </a:cxn>
                  <a:cxn ang="0">
                    <a:pos x="T6" y="T7"/>
                  </a:cxn>
                  <a:cxn ang="0">
                    <a:pos x="T8" y="T9"/>
                  </a:cxn>
                </a:cxnLst>
                <a:rect l="0" t="0" r="r" b="b"/>
                <a:pathLst>
                  <a:path w="9" h="17">
                    <a:moveTo>
                      <a:pt x="0" y="17"/>
                    </a:moveTo>
                    <a:lnTo>
                      <a:pt x="0" y="12"/>
                    </a:lnTo>
                    <a:lnTo>
                      <a:pt x="2" y="7"/>
                    </a:lnTo>
                    <a:lnTo>
                      <a:pt x="6" y="3"/>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72" name="Line 1384"/>
              <p:cNvSpPr>
                <a:spLocks noChangeShapeType="1"/>
              </p:cNvSpPr>
              <p:nvPr userDrawn="1"/>
            </p:nvSpPr>
            <p:spPr bwMode="gray">
              <a:xfrm flipH="1" flipV="1">
                <a:off x="3165" y="1231"/>
                <a:ext cx="210" cy="6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73" name="Freeform 1385"/>
              <p:cNvSpPr>
                <a:spLocks/>
              </p:cNvSpPr>
              <p:nvPr userDrawn="1"/>
            </p:nvSpPr>
            <p:spPr bwMode="gray">
              <a:xfrm>
                <a:off x="3157" y="1231"/>
                <a:ext cx="8" cy="18"/>
              </a:xfrm>
              <a:custGeom>
                <a:avLst/>
                <a:gdLst>
                  <a:gd name="T0" fmla="*/ 0 w 8"/>
                  <a:gd name="T1" fmla="*/ 18 h 18"/>
                  <a:gd name="T2" fmla="*/ 1 w 8"/>
                  <a:gd name="T3" fmla="*/ 13 h 18"/>
                  <a:gd name="T4" fmla="*/ 3 w 8"/>
                  <a:gd name="T5" fmla="*/ 7 h 18"/>
                  <a:gd name="T6" fmla="*/ 5 w 8"/>
                  <a:gd name="T7" fmla="*/ 4 h 18"/>
                  <a:gd name="T8" fmla="*/ 8 w 8"/>
                  <a:gd name="T9" fmla="*/ 0 h 18"/>
                </a:gdLst>
                <a:ahLst/>
                <a:cxnLst>
                  <a:cxn ang="0">
                    <a:pos x="T0" y="T1"/>
                  </a:cxn>
                  <a:cxn ang="0">
                    <a:pos x="T2" y="T3"/>
                  </a:cxn>
                  <a:cxn ang="0">
                    <a:pos x="T4" y="T5"/>
                  </a:cxn>
                  <a:cxn ang="0">
                    <a:pos x="T6" y="T7"/>
                  </a:cxn>
                  <a:cxn ang="0">
                    <a:pos x="T8" y="T9"/>
                  </a:cxn>
                </a:cxnLst>
                <a:rect l="0" t="0" r="r" b="b"/>
                <a:pathLst>
                  <a:path w="8" h="18">
                    <a:moveTo>
                      <a:pt x="0" y="18"/>
                    </a:moveTo>
                    <a:lnTo>
                      <a:pt x="1" y="13"/>
                    </a:lnTo>
                    <a:lnTo>
                      <a:pt x="3" y="7"/>
                    </a:lnTo>
                    <a:lnTo>
                      <a:pt x="5" y="4"/>
                    </a:lnTo>
                    <a:lnTo>
                      <a:pt x="8"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74" name="Freeform 1386"/>
              <p:cNvSpPr>
                <a:spLocks/>
              </p:cNvSpPr>
              <p:nvPr userDrawn="1"/>
            </p:nvSpPr>
            <p:spPr bwMode="gray">
              <a:xfrm>
                <a:off x="3363" y="1433"/>
                <a:ext cx="21" cy="3"/>
              </a:xfrm>
              <a:custGeom>
                <a:avLst/>
                <a:gdLst>
                  <a:gd name="T0" fmla="*/ 0 w 21"/>
                  <a:gd name="T1" fmla="*/ 1 h 3"/>
                  <a:gd name="T2" fmla="*/ 5 w 21"/>
                  <a:gd name="T3" fmla="*/ 3 h 3"/>
                  <a:gd name="T4" fmla="*/ 10 w 21"/>
                  <a:gd name="T5" fmla="*/ 3 h 3"/>
                  <a:gd name="T6" fmla="*/ 16 w 21"/>
                  <a:gd name="T7" fmla="*/ 1 h 3"/>
                  <a:gd name="T8" fmla="*/ 21 w 21"/>
                  <a:gd name="T9" fmla="*/ 0 h 3"/>
                </a:gdLst>
                <a:ahLst/>
                <a:cxnLst>
                  <a:cxn ang="0">
                    <a:pos x="T0" y="T1"/>
                  </a:cxn>
                  <a:cxn ang="0">
                    <a:pos x="T2" y="T3"/>
                  </a:cxn>
                  <a:cxn ang="0">
                    <a:pos x="T4" y="T5"/>
                  </a:cxn>
                  <a:cxn ang="0">
                    <a:pos x="T6" y="T7"/>
                  </a:cxn>
                  <a:cxn ang="0">
                    <a:pos x="T8" y="T9"/>
                  </a:cxn>
                </a:cxnLst>
                <a:rect l="0" t="0" r="r" b="b"/>
                <a:pathLst>
                  <a:path w="21" h="3">
                    <a:moveTo>
                      <a:pt x="0" y="1"/>
                    </a:moveTo>
                    <a:lnTo>
                      <a:pt x="5" y="3"/>
                    </a:lnTo>
                    <a:lnTo>
                      <a:pt x="10" y="3"/>
                    </a:lnTo>
                    <a:lnTo>
                      <a:pt x="16" y="1"/>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75" name="Line 1387"/>
              <p:cNvSpPr>
                <a:spLocks noChangeShapeType="1"/>
              </p:cNvSpPr>
              <p:nvPr userDrawn="1"/>
            </p:nvSpPr>
            <p:spPr bwMode="gray">
              <a:xfrm flipH="1">
                <a:off x="3372" y="1319"/>
                <a:ext cx="5" cy="23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76" name="Line 1388"/>
              <p:cNvSpPr>
                <a:spLocks noChangeShapeType="1"/>
              </p:cNvSpPr>
              <p:nvPr userDrawn="1"/>
            </p:nvSpPr>
            <p:spPr bwMode="gray">
              <a:xfrm flipH="1">
                <a:off x="3361" y="1317"/>
                <a:ext cx="5" cy="23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77" name="Freeform 1389"/>
              <p:cNvSpPr>
                <a:spLocks/>
              </p:cNvSpPr>
              <p:nvPr userDrawn="1"/>
            </p:nvSpPr>
            <p:spPr bwMode="gray">
              <a:xfrm>
                <a:off x="3361" y="1551"/>
                <a:ext cx="19" cy="11"/>
              </a:xfrm>
              <a:custGeom>
                <a:avLst/>
                <a:gdLst>
                  <a:gd name="T0" fmla="*/ 0 w 19"/>
                  <a:gd name="T1" fmla="*/ 0 h 11"/>
                  <a:gd name="T2" fmla="*/ 5 w 19"/>
                  <a:gd name="T3" fmla="*/ 6 h 11"/>
                  <a:gd name="T4" fmla="*/ 12 w 19"/>
                  <a:gd name="T5" fmla="*/ 9 h 11"/>
                  <a:gd name="T6" fmla="*/ 19 w 19"/>
                  <a:gd name="T7" fmla="*/ 11 h 11"/>
                </a:gdLst>
                <a:ahLst/>
                <a:cxnLst>
                  <a:cxn ang="0">
                    <a:pos x="T0" y="T1"/>
                  </a:cxn>
                  <a:cxn ang="0">
                    <a:pos x="T2" y="T3"/>
                  </a:cxn>
                  <a:cxn ang="0">
                    <a:pos x="T4" y="T5"/>
                  </a:cxn>
                  <a:cxn ang="0">
                    <a:pos x="T6" y="T7"/>
                  </a:cxn>
                </a:cxnLst>
                <a:rect l="0" t="0" r="r" b="b"/>
                <a:pathLst>
                  <a:path w="19" h="11">
                    <a:moveTo>
                      <a:pt x="0" y="0"/>
                    </a:moveTo>
                    <a:lnTo>
                      <a:pt x="5" y="6"/>
                    </a:lnTo>
                    <a:lnTo>
                      <a:pt x="12" y="9"/>
                    </a:lnTo>
                    <a:lnTo>
                      <a:pt x="19" y="1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78" name="Line 1390"/>
              <p:cNvSpPr>
                <a:spLocks noChangeShapeType="1"/>
              </p:cNvSpPr>
              <p:nvPr userDrawn="1"/>
            </p:nvSpPr>
            <p:spPr bwMode="gray">
              <a:xfrm flipV="1">
                <a:off x="3380" y="1315"/>
                <a:ext cx="6" cy="24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79" name="Freeform 1391"/>
              <p:cNvSpPr>
                <a:spLocks/>
              </p:cNvSpPr>
              <p:nvPr userDrawn="1"/>
            </p:nvSpPr>
            <p:spPr bwMode="gray">
              <a:xfrm>
                <a:off x="3366" y="1315"/>
                <a:ext cx="20" cy="4"/>
              </a:xfrm>
              <a:custGeom>
                <a:avLst/>
                <a:gdLst>
                  <a:gd name="T0" fmla="*/ 20 w 20"/>
                  <a:gd name="T1" fmla="*/ 0 h 4"/>
                  <a:gd name="T2" fmla="*/ 14 w 20"/>
                  <a:gd name="T3" fmla="*/ 4 h 4"/>
                  <a:gd name="T4" fmla="*/ 11 w 20"/>
                  <a:gd name="T5" fmla="*/ 4 h 4"/>
                  <a:gd name="T6" fmla="*/ 6 w 20"/>
                  <a:gd name="T7" fmla="*/ 4 h 4"/>
                  <a:gd name="T8" fmla="*/ 0 w 20"/>
                  <a:gd name="T9" fmla="*/ 2 h 4"/>
                </a:gdLst>
                <a:ahLst/>
                <a:cxnLst>
                  <a:cxn ang="0">
                    <a:pos x="T0" y="T1"/>
                  </a:cxn>
                  <a:cxn ang="0">
                    <a:pos x="T2" y="T3"/>
                  </a:cxn>
                  <a:cxn ang="0">
                    <a:pos x="T4" y="T5"/>
                  </a:cxn>
                  <a:cxn ang="0">
                    <a:pos x="T6" y="T7"/>
                  </a:cxn>
                  <a:cxn ang="0">
                    <a:pos x="T8" y="T9"/>
                  </a:cxn>
                </a:cxnLst>
                <a:rect l="0" t="0" r="r" b="b"/>
                <a:pathLst>
                  <a:path w="20" h="4">
                    <a:moveTo>
                      <a:pt x="20" y="0"/>
                    </a:moveTo>
                    <a:lnTo>
                      <a:pt x="14" y="4"/>
                    </a:lnTo>
                    <a:lnTo>
                      <a:pt x="11" y="4"/>
                    </a:lnTo>
                    <a:lnTo>
                      <a:pt x="6" y="4"/>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80" name="Freeform 1392"/>
              <p:cNvSpPr>
                <a:spLocks/>
              </p:cNvSpPr>
              <p:nvPr userDrawn="1"/>
            </p:nvSpPr>
            <p:spPr bwMode="gray">
              <a:xfrm>
                <a:off x="3515" y="1840"/>
                <a:ext cx="5" cy="9"/>
              </a:xfrm>
              <a:custGeom>
                <a:avLst/>
                <a:gdLst>
                  <a:gd name="T0" fmla="*/ 0 w 5"/>
                  <a:gd name="T1" fmla="*/ 0 h 9"/>
                  <a:gd name="T2" fmla="*/ 2 w 5"/>
                  <a:gd name="T3" fmla="*/ 2 h 9"/>
                  <a:gd name="T4" fmla="*/ 5 w 5"/>
                  <a:gd name="T5" fmla="*/ 4 h 9"/>
                  <a:gd name="T6" fmla="*/ 5 w 5"/>
                  <a:gd name="T7" fmla="*/ 5 h 9"/>
                  <a:gd name="T8" fmla="*/ 5 w 5"/>
                  <a:gd name="T9" fmla="*/ 7 h 9"/>
                  <a:gd name="T10" fmla="*/ 4 w 5"/>
                  <a:gd name="T11" fmla="*/ 9 h 9"/>
                </a:gdLst>
                <a:ahLst/>
                <a:cxnLst>
                  <a:cxn ang="0">
                    <a:pos x="T0" y="T1"/>
                  </a:cxn>
                  <a:cxn ang="0">
                    <a:pos x="T2" y="T3"/>
                  </a:cxn>
                  <a:cxn ang="0">
                    <a:pos x="T4" y="T5"/>
                  </a:cxn>
                  <a:cxn ang="0">
                    <a:pos x="T6" y="T7"/>
                  </a:cxn>
                  <a:cxn ang="0">
                    <a:pos x="T8" y="T9"/>
                  </a:cxn>
                  <a:cxn ang="0">
                    <a:pos x="T10" y="T11"/>
                  </a:cxn>
                </a:cxnLst>
                <a:rect l="0" t="0" r="r" b="b"/>
                <a:pathLst>
                  <a:path w="5" h="9">
                    <a:moveTo>
                      <a:pt x="0" y="0"/>
                    </a:moveTo>
                    <a:lnTo>
                      <a:pt x="2" y="2"/>
                    </a:lnTo>
                    <a:lnTo>
                      <a:pt x="5" y="4"/>
                    </a:lnTo>
                    <a:lnTo>
                      <a:pt x="5" y="5"/>
                    </a:lnTo>
                    <a:lnTo>
                      <a:pt x="5" y="7"/>
                    </a:lnTo>
                    <a:lnTo>
                      <a:pt x="4"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81" name="Line 1393"/>
              <p:cNvSpPr>
                <a:spLocks noChangeShapeType="1"/>
              </p:cNvSpPr>
              <p:nvPr userDrawn="1"/>
            </p:nvSpPr>
            <p:spPr bwMode="gray">
              <a:xfrm flipH="1">
                <a:off x="3517" y="1726"/>
                <a:ext cx="7" cy="22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82" name="Line 1394"/>
              <p:cNvSpPr>
                <a:spLocks noChangeShapeType="1"/>
              </p:cNvSpPr>
              <p:nvPr userDrawn="1"/>
            </p:nvSpPr>
            <p:spPr bwMode="gray">
              <a:xfrm flipH="1">
                <a:off x="3512" y="1728"/>
                <a:ext cx="7" cy="22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83" name="Freeform 1395"/>
              <p:cNvSpPr>
                <a:spLocks/>
              </p:cNvSpPr>
              <p:nvPr userDrawn="1"/>
            </p:nvSpPr>
            <p:spPr bwMode="gray">
              <a:xfrm>
                <a:off x="3512" y="1950"/>
                <a:ext cx="5" cy="9"/>
              </a:xfrm>
              <a:custGeom>
                <a:avLst/>
                <a:gdLst>
                  <a:gd name="T0" fmla="*/ 0 w 5"/>
                  <a:gd name="T1" fmla="*/ 0 h 9"/>
                  <a:gd name="T2" fmla="*/ 3 w 5"/>
                  <a:gd name="T3" fmla="*/ 2 h 9"/>
                  <a:gd name="T4" fmla="*/ 5 w 5"/>
                  <a:gd name="T5" fmla="*/ 4 h 9"/>
                  <a:gd name="T6" fmla="*/ 5 w 5"/>
                  <a:gd name="T7" fmla="*/ 5 h 9"/>
                  <a:gd name="T8" fmla="*/ 5 w 5"/>
                  <a:gd name="T9" fmla="*/ 7 h 9"/>
                  <a:gd name="T10" fmla="*/ 3 w 5"/>
                  <a:gd name="T11" fmla="*/ 9 h 9"/>
                </a:gdLst>
                <a:ahLst/>
                <a:cxnLst>
                  <a:cxn ang="0">
                    <a:pos x="T0" y="T1"/>
                  </a:cxn>
                  <a:cxn ang="0">
                    <a:pos x="T2" y="T3"/>
                  </a:cxn>
                  <a:cxn ang="0">
                    <a:pos x="T4" y="T5"/>
                  </a:cxn>
                  <a:cxn ang="0">
                    <a:pos x="T6" y="T7"/>
                  </a:cxn>
                  <a:cxn ang="0">
                    <a:pos x="T8" y="T9"/>
                  </a:cxn>
                  <a:cxn ang="0">
                    <a:pos x="T10" y="T11"/>
                  </a:cxn>
                </a:cxnLst>
                <a:rect l="0" t="0" r="r" b="b"/>
                <a:pathLst>
                  <a:path w="5" h="9">
                    <a:moveTo>
                      <a:pt x="0" y="0"/>
                    </a:moveTo>
                    <a:lnTo>
                      <a:pt x="3" y="2"/>
                    </a:lnTo>
                    <a:lnTo>
                      <a:pt x="5" y="4"/>
                    </a:lnTo>
                    <a:lnTo>
                      <a:pt x="5" y="5"/>
                    </a:lnTo>
                    <a:lnTo>
                      <a:pt x="5" y="7"/>
                    </a:lnTo>
                    <a:lnTo>
                      <a:pt x="3"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84" name="Line 1396"/>
              <p:cNvSpPr>
                <a:spLocks noChangeShapeType="1"/>
              </p:cNvSpPr>
              <p:nvPr userDrawn="1"/>
            </p:nvSpPr>
            <p:spPr bwMode="gray">
              <a:xfrm flipV="1">
                <a:off x="3515" y="1725"/>
                <a:ext cx="7" cy="23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85" name="Freeform 1397"/>
              <p:cNvSpPr>
                <a:spLocks/>
              </p:cNvSpPr>
              <p:nvPr userDrawn="1"/>
            </p:nvSpPr>
            <p:spPr bwMode="gray">
              <a:xfrm>
                <a:off x="3519" y="1725"/>
                <a:ext cx="5" cy="3"/>
              </a:xfrm>
              <a:custGeom>
                <a:avLst/>
                <a:gdLst>
                  <a:gd name="T0" fmla="*/ 0 w 5"/>
                  <a:gd name="T1" fmla="*/ 3 h 3"/>
                  <a:gd name="T2" fmla="*/ 1 w 5"/>
                  <a:gd name="T3" fmla="*/ 3 h 3"/>
                  <a:gd name="T4" fmla="*/ 3 w 5"/>
                  <a:gd name="T5" fmla="*/ 3 h 3"/>
                  <a:gd name="T6" fmla="*/ 5 w 5"/>
                  <a:gd name="T7" fmla="*/ 1 h 3"/>
                  <a:gd name="T8" fmla="*/ 5 w 5"/>
                  <a:gd name="T9" fmla="*/ 1 h 3"/>
                  <a:gd name="T10" fmla="*/ 5 w 5"/>
                  <a:gd name="T11" fmla="*/ 1 h 3"/>
                  <a:gd name="T12" fmla="*/ 5 w 5"/>
                  <a:gd name="T13" fmla="*/ 1 h 3"/>
                  <a:gd name="T14" fmla="*/ 3 w 5"/>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lnTo>
                      <a:pt x="1" y="3"/>
                    </a:lnTo>
                    <a:lnTo>
                      <a:pt x="3" y="3"/>
                    </a:lnTo>
                    <a:lnTo>
                      <a:pt x="5" y="1"/>
                    </a:lnTo>
                    <a:lnTo>
                      <a:pt x="5" y="1"/>
                    </a:lnTo>
                    <a:lnTo>
                      <a:pt x="5" y="1"/>
                    </a:lnTo>
                    <a:lnTo>
                      <a:pt x="5" y="1"/>
                    </a:lnTo>
                    <a:lnTo>
                      <a:pt x="3"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86" name="Freeform 1398"/>
              <p:cNvSpPr>
                <a:spLocks/>
              </p:cNvSpPr>
              <p:nvPr userDrawn="1"/>
            </p:nvSpPr>
            <p:spPr bwMode="gray">
              <a:xfrm>
                <a:off x="3503" y="1950"/>
                <a:ext cx="9" cy="18"/>
              </a:xfrm>
              <a:custGeom>
                <a:avLst/>
                <a:gdLst>
                  <a:gd name="T0" fmla="*/ 0 w 9"/>
                  <a:gd name="T1" fmla="*/ 18 h 18"/>
                  <a:gd name="T2" fmla="*/ 3 w 9"/>
                  <a:gd name="T3" fmla="*/ 14 h 18"/>
                  <a:gd name="T4" fmla="*/ 7 w 9"/>
                  <a:gd name="T5" fmla="*/ 9 h 18"/>
                  <a:gd name="T6" fmla="*/ 9 w 9"/>
                  <a:gd name="T7" fmla="*/ 5 h 18"/>
                  <a:gd name="T8" fmla="*/ 9 w 9"/>
                  <a:gd name="T9" fmla="*/ 0 h 18"/>
                </a:gdLst>
                <a:ahLst/>
                <a:cxnLst>
                  <a:cxn ang="0">
                    <a:pos x="T0" y="T1"/>
                  </a:cxn>
                  <a:cxn ang="0">
                    <a:pos x="T2" y="T3"/>
                  </a:cxn>
                  <a:cxn ang="0">
                    <a:pos x="T4" y="T5"/>
                  </a:cxn>
                  <a:cxn ang="0">
                    <a:pos x="T6" y="T7"/>
                  </a:cxn>
                  <a:cxn ang="0">
                    <a:pos x="T8" y="T9"/>
                  </a:cxn>
                </a:cxnLst>
                <a:rect l="0" t="0" r="r" b="b"/>
                <a:pathLst>
                  <a:path w="9" h="18">
                    <a:moveTo>
                      <a:pt x="0" y="18"/>
                    </a:moveTo>
                    <a:lnTo>
                      <a:pt x="3" y="14"/>
                    </a:lnTo>
                    <a:lnTo>
                      <a:pt x="7" y="9"/>
                    </a:lnTo>
                    <a:lnTo>
                      <a:pt x="9" y="5"/>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87" name="Freeform 1399"/>
              <p:cNvSpPr>
                <a:spLocks/>
              </p:cNvSpPr>
              <p:nvPr userDrawn="1"/>
            </p:nvSpPr>
            <p:spPr bwMode="gray">
              <a:xfrm>
                <a:off x="3307" y="1154"/>
                <a:ext cx="19" cy="2"/>
              </a:xfrm>
              <a:custGeom>
                <a:avLst/>
                <a:gdLst>
                  <a:gd name="T0" fmla="*/ 19 w 19"/>
                  <a:gd name="T1" fmla="*/ 2 h 2"/>
                  <a:gd name="T2" fmla="*/ 14 w 19"/>
                  <a:gd name="T3" fmla="*/ 0 h 2"/>
                  <a:gd name="T4" fmla="*/ 9 w 19"/>
                  <a:gd name="T5" fmla="*/ 0 h 2"/>
                  <a:gd name="T6" fmla="*/ 3 w 19"/>
                  <a:gd name="T7" fmla="*/ 0 h 2"/>
                  <a:gd name="T8" fmla="*/ 0 w 19"/>
                  <a:gd name="T9" fmla="*/ 2 h 2"/>
                </a:gdLst>
                <a:ahLst/>
                <a:cxnLst>
                  <a:cxn ang="0">
                    <a:pos x="T0" y="T1"/>
                  </a:cxn>
                  <a:cxn ang="0">
                    <a:pos x="T2" y="T3"/>
                  </a:cxn>
                  <a:cxn ang="0">
                    <a:pos x="T4" y="T5"/>
                  </a:cxn>
                  <a:cxn ang="0">
                    <a:pos x="T6" y="T7"/>
                  </a:cxn>
                  <a:cxn ang="0">
                    <a:pos x="T8" y="T9"/>
                  </a:cxn>
                </a:cxnLst>
                <a:rect l="0" t="0" r="r" b="b"/>
                <a:pathLst>
                  <a:path w="19" h="2">
                    <a:moveTo>
                      <a:pt x="19" y="2"/>
                    </a:moveTo>
                    <a:lnTo>
                      <a:pt x="14" y="0"/>
                    </a:lnTo>
                    <a:lnTo>
                      <a:pt x="9" y="0"/>
                    </a:lnTo>
                    <a:lnTo>
                      <a:pt x="3"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88" name="Freeform 1400"/>
              <p:cNvSpPr>
                <a:spLocks/>
              </p:cNvSpPr>
              <p:nvPr userDrawn="1"/>
            </p:nvSpPr>
            <p:spPr bwMode="gray">
              <a:xfrm>
                <a:off x="2347" y="1774"/>
                <a:ext cx="10" cy="17"/>
              </a:xfrm>
              <a:custGeom>
                <a:avLst/>
                <a:gdLst>
                  <a:gd name="T0" fmla="*/ 0 w 10"/>
                  <a:gd name="T1" fmla="*/ 0 h 17"/>
                  <a:gd name="T2" fmla="*/ 3 w 10"/>
                  <a:gd name="T3" fmla="*/ 3 h 17"/>
                  <a:gd name="T4" fmla="*/ 7 w 10"/>
                  <a:gd name="T5" fmla="*/ 7 h 17"/>
                  <a:gd name="T6" fmla="*/ 9 w 10"/>
                  <a:gd name="T7" fmla="*/ 12 h 17"/>
                  <a:gd name="T8" fmla="*/ 10 w 10"/>
                  <a:gd name="T9" fmla="*/ 17 h 17"/>
                </a:gdLst>
                <a:ahLst/>
                <a:cxnLst>
                  <a:cxn ang="0">
                    <a:pos x="T0" y="T1"/>
                  </a:cxn>
                  <a:cxn ang="0">
                    <a:pos x="T2" y="T3"/>
                  </a:cxn>
                  <a:cxn ang="0">
                    <a:pos x="T4" y="T5"/>
                  </a:cxn>
                  <a:cxn ang="0">
                    <a:pos x="T6" y="T7"/>
                  </a:cxn>
                  <a:cxn ang="0">
                    <a:pos x="T8" y="T9"/>
                  </a:cxn>
                </a:cxnLst>
                <a:rect l="0" t="0" r="r" b="b"/>
                <a:pathLst>
                  <a:path w="10" h="17">
                    <a:moveTo>
                      <a:pt x="0" y="0"/>
                    </a:moveTo>
                    <a:lnTo>
                      <a:pt x="3" y="3"/>
                    </a:lnTo>
                    <a:lnTo>
                      <a:pt x="7" y="7"/>
                    </a:lnTo>
                    <a:lnTo>
                      <a:pt x="9" y="12"/>
                    </a:lnTo>
                    <a:lnTo>
                      <a:pt x="10"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89" name="Freeform 1401"/>
              <p:cNvSpPr>
                <a:spLocks/>
              </p:cNvSpPr>
              <p:nvPr userDrawn="1"/>
            </p:nvSpPr>
            <p:spPr bwMode="gray">
              <a:xfrm>
                <a:off x="3529" y="1338"/>
                <a:ext cx="7" cy="9"/>
              </a:xfrm>
              <a:custGeom>
                <a:avLst/>
                <a:gdLst>
                  <a:gd name="T0" fmla="*/ 0 w 7"/>
                  <a:gd name="T1" fmla="*/ 0 h 9"/>
                  <a:gd name="T2" fmla="*/ 4 w 7"/>
                  <a:gd name="T3" fmla="*/ 0 h 9"/>
                  <a:gd name="T4" fmla="*/ 5 w 7"/>
                  <a:gd name="T5" fmla="*/ 2 h 9"/>
                  <a:gd name="T6" fmla="*/ 7 w 7"/>
                  <a:gd name="T7" fmla="*/ 4 h 9"/>
                  <a:gd name="T8" fmla="*/ 7 w 7"/>
                  <a:gd name="T9" fmla="*/ 7 h 9"/>
                  <a:gd name="T10" fmla="*/ 4 w 7"/>
                  <a:gd name="T11" fmla="*/ 9 h 9"/>
                </a:gdLst>
                <a:ahLst/>
                <a:cxnLst>
                  <a:cxn ang="0">
                    <a:pos x="T0" y="T1"/>
                  </a:cxn>
                  <a:cxn ang="0">
                    <a:pos x="T2" y="T3"/>
                  </a:cxn>
                  <a:cxn ang="0">
                    <a:pos x="T4" y="T5"/>
                  </a:cxn>
                  <a:cxn ang="0">
                    <a:pos x="T6" y="T7"/>
                  </a:cxn>
                  <a:cxn ang="0">
                    <a:pos x="T8" y="T9"/>
                  </a:cxn>
                  <a:cxn ang="0">
                    <a:pos x="T10" y="T11"/>
                  </a:cxn>
                </a:cxnLst>
                <a:rect l="0" t="0" r="r" b="b"/>
                <a:pathLst>
                  <a:path w="7" h="9">
                    <a:moveTo>
                      <a:pt x="0" y="0"/>
                    </a:moveTo>
                    <a:lnTo>
                      <a:pt x="4" y="0"/>
                    </a:lnTo>
                    <a:lnTo>
                      <a:pt x="5" y="2"/>
                    </a:lnTo>
                    <a:lnTo>
                      <a:pt x="7" y="4"/>
                    </a:lnTo>
                    <a:lnTo>
                      <a:pt x="7" y="7"/>
                    </a:lnTo>
                    <a:lnTo>
                      <a:pt x="4"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90" name="Line 1402"/>
              <p:cNvSpPr>
                <a:spLocks noChangeShapeType="1"/>
              </p:cNvSpPr>
              <p:nvPr userDrawn="1"/>
            </p:nvSpPr>
            <p:spPr bwMode="gray">
              <a:xfrm flipH="1">
                <a:off x="3533" y="1226"/>
                <a:ext cx="7"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91" name="Line 1403"/>
              <p:cNvSpPr>
                <a:spLocks noChangeShapeType="1"/>
              </p:cNvSpPr>
              <p:nvPr userDrawn="1"/>
            </p:nvSpPr>
            <p:spPr bwMode="gray">
              <a:xfrm flipH="1">
                <a:off x="3527" y="1221"/>
                <a:ext cx="6" cy="23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92" name="Freeform 1404"/>
              <p:cNvSpPr>
                <a:spLocks/>
              </p:cNvSpPr>
              <p:nvPr userDrawn="1"/>
            </p:nvSpPr>
            <p:spPr bwMode="gray">
              <a:xfrm>
                <a:off x="3527" y="1452"/>
                <a:ext cx="6" cy="22"/>
              </a:xfrm>
              <a:custGeom>
                <a:avLst/>
                <a:gdLst>
                  <a:gd name="T0" fmla="*/ 0 w 6"/>
                  <a:gd name="T1" fmla="*/ 0 h 22"/>
                  <a:gd name="T2" fmla="*/ 2 w 6"/>
                  <a:gd name="T3" fmla="*/ 5 h 22"/>
                  <a:gd name="T4" fmla="*/ 6 w 6"/>
                  <a:gd name="T5" fmla="*/ 8 h 22"/>
                  <a:gd name="T6" fmla="*/ 6 w 6"/>
                  <a:gd name="T7" fmla="*/ 12 h 22"/>
                  <a:gd name="T8" fmla="*/ 6 w 6"/>
                  <a:gd name="T9" fmla="*/ 17 h 22"/>
                  <a:gd name="T10" fmla="*/ 2 w 6"/>
                  <a:gd name="T11" fmla="*/ 22 h 22"/>
                </a:gdLst>
                <a:ahLst/>
                <a:cxnLst>
                  <a:cxn ang="0">
                    <a:pos x="T0" y="T1"/>
                  </a:cxn>
                  <a:cxn ang="0">
                    <a:pos x="T2" y="T3"/>
                  </a:cxn>
                  <a:cxn ang="0">
                    <a:pos x="T4" y="T5"/>
                  </a:cxn>
                  <a:cxn ang="0">
                    <a:pos x="T6" y="T7"/>
                  </a:cxn>
                  <a:cxn ang="0">
                    <a:pos x="T8" y="T9"/>
                  </a:cxn>
                  <a:cxn ang="0">
                    <a:pos x="T10" y="T11"/>
                  </a:cxn>
                </a:cxnLst>
                <a:rect l="0" t="0" r="r" b="b"/>
                <a:pathLst>
                  <a:path w="6" h="22">
                    <a:moveTo>
                      <a:pt x="0" y="0"/>
                    </a:moveTo>
                    <a:lnTo>
                      <a:pt x="2" y="5"/>
                    </a:lnTo>
                    <a:lnTo>
                      <a:pt x="6" y="8"/>
                    </a:lnTo>
                    <a:lnTo>
                      <a:pt x="6" y="12"/>
                    </a:lnTo>
                    <a:lnTo>
                      <a:pt x="6" y="17"/>
                    </a:lnTo>
                    <a:lnTo>
                      <a:pt x="2" y="2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93" name="Line 1405"/>
              <p:cNvSpPr>
                <a:spLocks noChangeShapeType="1"/>
              </p:cNvSpPr>
              <p:nvPr userDrawn="1"/>
            </p:nvSpPr>
            <p:spPr bwMode="gray">
              <a:xfrm flipV="1">
                <a:off x="3529" y="1230"/>
                <a:ext cx="7" cy="24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94" name="Freeform 1406"/>
              <p:cNvSpPr>
                <a:spLocks/>
              </p:cNvSpPr>
              <p:nvPr userDrawn="1"/>
            </p:nvSpPr>
            <p:spPr bwMode="gray">
              <a:xfrm>
                <a:off x="3533" y="1221"/>
                <a:ext cx="7" cy="9"/>
              </a:xfrm>
              <a:custGeom>
                <a:avLst/>
                <a:gdLst>
                  <a:gd name="T0" fmla="*/ 3 w 7"/>
                  <a:gd name="T1" fmla="*/ 9 h 9"/>
                  <a:gd name="T2" fmla="*/ 7 w 7"/>
                  <a:gd name="T3" fmla="*/ 7 h 9"/>
                  <a:gd name="T4" fmla="*/ 7 w 7"/>
                  <a:gd name="T5" fmla="*/ 5 h 9"/>
                  <a:gd name="T6" fmla="*/ 5 w 7"/>
                  <a:gd name="T7" fmla="*/ 3 h 9"/>
                  <a:gd name="T8" fmla="*/ 3 w 7"/>
                  <a:gd name="T9" fmla="*/ 2 h 9"/>
                  <a:gd name="T10" fmla="*/ 0 w 7"/>
                  <a:gd name="T11" fmla="*/ 0 h 9"/>
                </a:gdLst>
                <a:ahLst/>
                <a:cxnLst>
                  <a:cxn ang="0">
                    <a:pos x="T0" y="T1"/>
                  </a:cxn>
                  <a:cxn ang="0">
                    <a:pos x="T2" y="T3"/>
                  </a:cxn>
                  <a:cxn ang="0">
                    <a:pos x="T4" y="T5"/>
                  </a:cxn>
                  <a:cxn ang="0">
                    <a:pos x="T6" y="T7"/>
                  </a:cxn>
                  <a:cxn ang="0">
                    <a:pos x="T8" y="T9"/>
                  </a:cxn>
                  <a:cxn ang="0">
                    <a:pos x="T10" y="T11"/>
                  </a:cxn>
                </a:cxnLst>
                <a:rect l="0" t="0" r="r" b="b"/>
                <a:pathLst>
                  <a:path w="7" h="9">
                    <a:moveTo>
                      <a:pt x="3" y="9"/>
                    </a:moveTo>
                    <a:lnTo>
                      <a:pt x="7" y="7"/>
                    </a:lnTo>
                    <a:lnTo>
                      <a:pt x="7" y="5"/>
                    </a:lnTo>
                    <a:lnTo>
                      <a:pt x="5" y="3"/>
                    </a:lnTo>
                    <a:lnTo>
                      <a:pt x="3"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95" name="Freeform 1407"/>
              <p:cNvSpPr>
                <a:spLocks/>
              </p:cNvSpPr>
              <p:nvPr userDrawn="1"/>
            </p:nvSpPr>
            <p:spPr bwMode="gray">
              <a:xfrm>
                <a:off x="3143" y="1985"/>
                <a:ext cx="12" cy="9"/>
              </a:xfrm>
              <a:custGeom>
                <a:avLst/>
                <a:gdLst>
                  <a:gd name="T0" fmla="*/ 12 w 12"/>
                  <a:gd name="T1" fmla="*/ 2 h 9"/>
                  <a:gd name="T2" fmla="*/ 8 w 12"/>
                  <a:gd name="T3" fmla="*/ 0 h 9"/>
                  <a:gd name="T4" fmla="*/ 5 w 12"/>
                  <a:gd name="T5" fmla="*/ 2 h 9"/>
                  <a:gd name="T6" fmla="*/ 1 w 12"/>
                  <a:gd name="T7" fmla="*/ 4 h 9"/>
                  <a:gd name="T8" fmla="*/ 1 w 12"/>
                  <a:gd name="T9" fmla="*/ 5 h 9"/>
                  <a:gd name="T10" fmla="*/ 0 w 12"/>
                  <a:gd name="T11" fmla="*/ 9 h 9"/>
                </a:gdLst>
                <a:ahLst/>
                <a:cxnLst>
                  <a:cxn ang="0">
                    <a:pos x="T0" y="T1"/>
                  </a:cxn>
                  <a:cxn ang="0">
                    <a:pos x="T2" y="T3"/>
                  </a:cxn>
                  <a:cxn ang="0">
                    <a:pos x="T4" y="T5"/>
                  </a:cxn>
                  <a:cxn ang="0">
                    <a:pos x="T6" y="T7"/>
                  </a:cxn>
                  <a:cxn ang="0">
                    <a:pos x="T8" y="T9"/>
                  </a:cxn>
                  <a:cxn ang="0">
                    <a:pos x="T10" y="T11"/>
                  </a:cxn>
                </a:cxnLst>
                <a:rect l="0" t="0" r="r" b="b"/>
                <a:pathLst>
                  <a:path w="12" h="9">
                    <a:moveTo>
                      <a:pt x="12" y="2"/>
                    </a:moveTo>
                    <a:lnTo>
                      <a:pt x="8" y="0"/>
                    </a:lnTo>
                    <a:lnTo>
                      <a:pt x="5" y="2"/>
                    </a:lnTo>
                    <a:lnTo>
                      <a:pt x="1" y="4"/>
                    </a:lnTo>
                    <a:lnTo>
                      <a:pt x="1" y="5"/>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96" name="Freeform 1408"/>
              <p:cNvSpPr>
                <a:spLocks/>
              </p:cNvSpPr>
              <p:nvPr userDrawn="1"/>
            </p:nvSpPr>
            <p:spPr bwMode="gray">
              <a:xfrm>
                <a:off x="3220" y="1182"/>
                <a:ext cx="10" cy="16"/>
              </a:xfrm>
              <a:custGeom>
                <a:avLst/>
                <a:gdLst>
                  <a:gd name="T0" fmla="*/ 10 w 10"/>
                  <a:gd name="T1" fmla="*/ 16 h 16"/>
                  <a:gd name="T2" fmla="*/ 10 w 10"/>
                  <a:gd name="T3" fmla="*/ 11 h 16"/>
                  <a:gd name="T4" fmla="*/ 8 w 10"/>
                  <a:gd name="T5" fmla="*/ 6 h 16"/>
                  <a:gd name="T6" fmla="*/ 5 w 10"/>
                  <a:gd name="T7" fmla="*/ 2 h 16"/>
                  <a:gd name="T8" fmla="*/ 0 w 10"/>
                  <a:gd name="T9" fmla="*/ 0 h 16"/>
                </a:gdLst>
                <a:ahLst/>
                <a:cxnLst>
                  <a:cxn ang="0">
                    <a:pos x="T0" y="T1"/>
                  </a:cxn>
                  <a:cxn ang="0">
                    <a:pos x="T2" y="T3"/>
                  </a:cxn>
                  <a:cxn ang="0">
                    <a:pos x="T4" y="T5"/>
                  </a:cxn>
                  <a:cxn ang="0">
                    <a:pos x="T6" y="T7"/>
                  </a:cxn>
                  <a:cxn ang="0">
                    <a:pos x="T8" y="T9"/>
                  </a:cxn>
                </a:cxnLst>
                <a:rect l="0" t="0" r="r" b="b"/>
                <a:pathLst>
                  <a:path w="10" h="16">
                    <a:moveTo>
                      <a:pt x="10" y="16"/>
                    </a:moveTo>
                    <a:lnTo>
                      <a:pt x="10" y="11"/>
                    </a:lnTo>
                    <a:lnTo>
                      <a:pt x="8" y="6"/>
                    </a:lnTo>
                    <a:lnTo>
                      <a:pt x="5"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97" name="Line 1409"/>
              <p:cNvSpPr>
                <a:spLocks noChangeShapeType="1"/>
              </p:cNvSpPr>
              <p:nvPr userDrawn="1"/>
            </p:nvSpPr>
            <p:spPr bwMode="gray">
              <a:xfrm flipV="1">
                <a:off x="3151" y="1147"/>
                <a:ext cx="152" cy="8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98" name="Line 1410"/>
              <p:cNvSpPr>
                <a:spLocks noChangeShapeType="1"/>
              </p:cNvSpPr>
              <p:nvPr userDrawn="1"/>
            </p:nvSpPr>
            <p:spPr bwMode="gray">
              <a:xfrm flipV="1">
                <a:off x="3155" y="1156"/>
                <a:ext cx="152"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899" name="Freeform 1411"/>
              <p:cNvSpPr>
                <a:spLocks/>
              </p:cNvSpPr>
              <p:nvPr userDrawn="1"/>
            </p:nvSpPr>
            <p:spPr bwMode="gray">
              <a:xfrm>
                <a:off x="3295" y="1140"/>
                <a:ext cx="12" cy="16"/>
              </a:xfrm>
              <a:custGeom>
                <a:avLst/>
                <a:gdLst>
                  <a:gd name="T0" fmla="*/ 12 w 12"/>
                  <a:gd name="T1" fmla="*/ 16 h 16"/>
                  <a:gd name="T2" fmla="*/ 10 w 12"/>
                  <a:gd name="T3" fmla="*/ 11 h 16"/>
                  <a:gd name="T4" fmla="*/ 8 w 12"/>
                  <a:gd name="T5" fmla="*/ 7 h 16"/>
                  <a:gd name="T6" fmla="*/ 5 w 12"/>
                  <a:gd name="T7" fmla="*/ 2 h 16"/>
                  <a:gd name="T8" fmla="*/ 0 w 12"/>
                  <a:gd name="T9" fmla="*/ 0 h 16"/>
                </a:gdLst>
                <a:ahLst/>
                <a:cxnLst>
                  <a:cxn ang="0">
                    <a:pos x="T0" y="T1"/>
                  </a:cxn>
                  <a:cxn ang="0">
                    <a:pos x="T2" y="T3"/>
                  </a:cxn>
                  <a:cxn ang="0">
                    <a:pos x="T4" y="T5"/>
                  </a:cxn>
                  <a:cxn ang="0">
                    <a:pos x="T6" y="T7"/>
                  </a:cxn>
                  <a:cxn ang="0">
                    <a:pos x="T8" y="T9"/>
                  </a:cxn>
                </a:cxnLst>
                <a:rect l="0" t="0" r="r" b="b"/>
                <a:pathLst>
                  <a:path w="12" h="16">
                    <a:moveTo>
                      <a:pt x="12" y="16"/>
                    </a:moveTo>
                    <a:lnTo>
                      <a:pt x="10" y="11"/>
                    </a:lnTo>
                    <a:lnTo>
                      <a:pt x="8" y="7"/>
                    </a:lnTo>
                    <a:lnTo>
                      <a:pt x="5"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00" name="Line 1412"/>
              <p:cNvSpPr>
                <a:spLocks noChangeShapeType="1"/>
              </p:cNvSpPr>
              <p:nvPr userDrawn="1"/>
            </p:nvSpPr>
            <p:spPr bwMode="gray">
              <a:xfrm flipH="1">
                <a:off x="3143" y="1140"/>
                <a:ext cx="152" cy="8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01" name="Freeform 1413"/>
              <p:cNvSpPr>
                <a:spLocks/>
              </p:cNvSpPr>
              <p:nvPr userDrawn="1"/>
            </p:nvSpPr>
            <p:spPr bwMode="gray">
              <a:xfrm>
                <a:off x="3143" y="1223"/>
                <a:ext cx="12" cy="17"/>
              </a:xfrm>
              <a:custGeom>
                <a:avLst/>
                <a:gdLst>
                  <a:gd name="T0" fmla="*/ 12 w 12"/>
                  <a:gd name="T1" fmla="*/ 17 h 17"/>
                  <a:gd name="T2" fmla="*/ 10 w 12"/>
                  <a:gd name="T3" fmla="*/ 12 h 17"/>
                  <a:gd name="T4" fmla="*/ 8 w 12"/>
                  <a:gd name="T5" fmla="*/ 7 h 17"/>
                  <a:gd name="T6" fmla="*/ 5 w 12"/>
                  <a:gd name="T7" fmla="*/ 3 h 17"/>
                  <a:gd name="T8" fmla="*/ 0 w 12"/>
                  <a:gd name="T9" fmla="*/ 0 h 17"/>
                </a:gdLst>
                <a:ahLst/>
                <a:cxnLst>
                  <a:cxn ang="0">
                    <a:pos x="T0" y="T1"/>
                  </a:cxn>
                  <a:cxn ang="0">
                    <a:pos x="T2" y="T3"/>
                  </a:cxn>
                  <a:cxn ang="0">
                    <a:pos x="T4" y="T5"/>
                  </a:cxn>
                  <a:cxn ang="0">
                    <a:pos x="T6" y="T7"/>
                  </a:cxn>
                  <a:cxn ang="0">
                    <a:pos x="T8" y="T9"/>
                  </a:cxn>
                </a:cxnLst>
                <a:rect l="0" t="0" r="r" b="b"/>
                <a:pathLst>
                  <a:path w="12" h="17">
                    <a:moveTo>
                      <a:pt x="12" y="17"/>
                    </a:moveTo>
                    <a:lnTo>
                      <a:pt x="10" y="12"/>
                    </a:lnTo>
                    <a:lnTo>
                      <a:pt x="8" y="7"/>
                    </a:lnTo>
                    <a:lnTo>
                      <a:pt x="5"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02" name="Freeform 1414"/>
              <p:cNvSpPr>
                <a:spLocks/>
              </p:cNvSpPr>
              <p:nvPr userDrawn="1"/>
            </p:nvSpPr>
            <p:spPr bwMode="gray">
              <a:xfrm>
                <a:off x="3232" y="1172"/>
                <a:ext cx="10" cy="17"/>
              </a:xfrm>
              <a:custGeom>
                <a:avLst/>
                <a:gdLst>
                  <a:gd name="T0" fmla="*/ 10 w 10"/>
                  <a:gd name="T1" fmla="*/ 17 h 17"/>
                  <a:gd name="T2" fmla="*/ 7 w 10"/>
                  <a:gd name="T3" fmla="*/ 14 h 17"/>
                  <a:gd name="T4" fmla="*/ 3 w 10"/>
                  <a:gd name="T5" fmla="*/ 10 h 17"/>
                  <a:gd name="T6" fmla="*/ 0 w 10"/>
                  <a:gd name="T7" fmla="*/ 5 h 17"/>
                  <a:gd name="T8" fmla="*/ 0 w 10"/>
                  <a:gd name="T9" fmla="*/ 0 h 17"/>
                </a:gdLst>
                <a:ahLst/>
                <a:cxnLst>
                  <a:cxn ang="0">
                    <a:pos x="T0" y="T1"/>
                  </a:cxn>
                  <a:cxn ang="0">
                    <a:pos x="T2" y="T3"/>
                  </a:cxn>
                  <a:cxn ang="0">
                    <a:pos x="T4" y="T5"/>
                  </a:cxn>
                  <a:cxn ang="0">
                    <a:pos x="T6" y="T7"/>
                  </a:cxn>
                  <a:cxn ang="0">
                    <a:pos x="T8" y="T9"/>
                  </a:cxn>
                </a:cxnLst>
                <a:rect l="0" t="0" r="r" b="b"/>
                <a:pathLst>
                  <a:path w="10" h="17">
                    <a:moveTo>
                      <a:pt x="10" y="17"/>
                    </a:moveTo>
                    <a:lnTo>
                      <a:pt x="7" y="14"/>
                    </a:lnTo>
                    <a:lnTo>
                      <a:pt x="3" y="10"/>
                    </a:lnTo>
                    <a:lnTo>
                      <a:pt x="0"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03" name="Line 1415"/>
              <p:cNvSpPr>
                <a:spLocks noChangeShapeType="1"/>
              </p:cNvSpPr>
              <p:nvPr userDrawn="1"/>
            </p:nvSpPr>
            <p:spPr bwMode="gray">
              <a:xfrm flipH="1">
                <a:off x="3158" y="1140"/>
                <a:ext cx="152"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04" name="Line 1416"/>
              <p:cNvSpPr>
                <a:spLocks noChangeShapeType="1"/>
              </p:cNvSpPr>
              <p:nvPr userDrawn="1"/>
            </p:nvSpPr>
            <p:spPr bwMode="gray">
              <a:xfrm flipH="1">
                <a:off x="3165" y="1147"/>
                <a:ext cx="152"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05" name="Freeform 1417"/>
              <p:cNvSpPr>
                <a:spLocks/>
              </p:cNvSpPr>
              <p:nvPr userDrawn="1"/>
            </p:nvSpPr>
            <p:spPr bwMode="gray">
              <a:xfrm>
                <a:off x="3155" y="1214"/>
                <a:ext cx="10" cy="17"/>
              </a:xfrm>
              <a:custGeom>
                <a:avLst/>
                <a:gdLst>
                  <a:gd name="T0" fmla="*/ 10 w 10"/>
                  <a:gd name="T1" fmla="*/ 17 h 17"/>
                  <a:gd name="T2" fmla="*/ 7 w 10"/>
                  <a:gd name="T3" fmla="*/ 14 h 17"/>
                  <a:gd name="T4" fmla="*/ 3 w 10"/>
                  <a:gd name="T5" fmla="*/ 10 h 17"/>
                  <a:gd name="T6" fmla="*/ 0 w 10"/>
                  <a:gd name="T7" fmla="*/ 5 h 17"/>
                  <a:gd name="T8" fmla="*/ 0 w 10"/>
                  <a:gd name="T9" fmla="*/ 0 h 17"/>
                </a:gdLst>
                <a:ahLst/>
                <a:cxnLst>
                  <a:cxn ang="0">
                    <a:pos x="T0" y="T1"/>
                  </a:cxn>
                  <a:cxn ang="0">
                    <a:pos x="T2" y="T3"/>
                  </a:cxn>
                  <a:cxn ang="0">
                    <a:pos x="T4" y="T5"/>
                  </a:cxn>
                  <a:cxn ang="0">
                    <a:pos x="T6" y="T7"/>
                  </a:cxn>
                  <a:cxn ang="0">
                    <a:pos x="T8" y="T9"/>
                  </a:cxn>
                </a:cxnLst>
                <a:rect l="0" t="0" r="r" b="b"/>
                <a:pathLst>
                  <a:path w="10" h="17">
                    <a:moveTo>
                      <a:pt x="10" y="17"/>
                    </a:moveTo>
                    <a:lnTo>
                      <a:pt x="7" y="14"/>
                    </a:lnTo>
                    <a:lnTo>
                      <a:pt x="3" y="10"/>
                    </a:lnTo>
                    <a:lnTo>
                      <a:pt x="0"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06" name="Line 1418"/>
              <p:cNvSpPr>
                <a:spLocks noChangeShapeType="1"/>
              </p:cNvSpPr>
              <p:nvPr userDrawn="1"/>
            </p:nvSpPr>
            <p:spPr bwMode="gray">
              <a:xfrm flipV="1">
                <a:off x="3155" y="1132"/>
                <a:ext cx="152" cy="8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07" name="Freeform 1419"/>
              <p:cNvSpPr>
                <a:spLocks/>
              </p:cNvSpPr>
              <p:nvPr userDrawn="1"/>
            </p:nvSpPr>
            <p:spPr bwMode="gray">
              <a:xfrm>
                <a:off x="3307" y="1132"/>
                <a:ext cx="10" cy="15"/>
              </a:xfrm>
              <a:custGeom>
                <a:avLst/>
                <a:gdLst>
                  <a:gd name="T0" fmla="*/ 10 w 10"/>
                  <a:gd name="T1" fmla="*/ 15 h 15"/>
                  <a:gd name="T2" fmla="*/ 7 w 10"/>
                  <a:gd name="T3" fmla="*/ 14 h 15"/>
                  <a:gd name="T4" fmla="*/ 3 w 10"/>
                  <a:gd name="T5" fmla="*/ 8 h 15"/>
                  <a:gd name="T6" fmla="*/ 0 w 10"/>
                  <a:gd name="T7" fmla="*/ 5 h 15"/>
                  <a:gd name="T8" fmla="*/ 0 w 10"/>
                  <a:gd name="T9" fmla="*/ 0 h 15"/>
                </a:gdLst>
                <a:ahLst/>
                <a:cxnLst>
                  <a:cxn ang="0">
                    <a:pos x="T0" y="T1"/>
                  </a:cxn>
                  <a:cxn ang="0">
                    <a:pos x="T2" y="T3"/>
                  </a:cxn>
                  <a:cxn ang="0">
                    <a:pos x="T4" y="T5"/>
                  </a:cxn>
                  <a:cxn ang="0">
                    <a:pos x="T6" y="T7"/>
                  </a:cxn>
                  <a:cxn ang="0">
                    <a:pos x="T8" y="T9"/>
                  </a:cxn>
                </a:cxnLst>
                <a:rect l="0" t="0" r="r" b="b"/>
                <a:pathLst>
                  <a:path w="10" h="15">
                    <a:moveTo>
                      <a:pt x="10" y="15"/>
                    </a:moveTo>
                    <a:lnTo>
                      <a:pt x="7" y="14"/>
                    </a:lnTo>
                    <a:lnTo>
                      <a:pt x="3" y="8"/>
                    </a:lnTo>
                    <a:lnTo>
                      <a:pt x="0"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08" name="Freeform 1420"/>
              <p:cNvSpPr>
                <a:spLocks/>
              </p:cNvSpPr>
              <p:nvPr userDrawn="1"/>
            </p:nvSpPr>
            <p:spPr bwMode="gray">
              <a:xfrm>
                <a:off x="3450" y="1256"/>
                <a:ext cx="13" cy="17"/>
              </a:xfrm>
              <a:custGeom>
                <a:avLst/>
                <a:gdLst>
                  <a:gd name="T0" fmla="*/ 0 w 13"/>
                  <a:gd name="T1" fmla="*/ 0 h 17"/>
                  <a:gd name="T2" fmla="*/ 6 w 13"/>
                  <a:gd name="T3" fmla="*/ 2 h 17"/>
                  <a:gd name="T4" fmla="*/ 9 w 13"/>
                  <a:gd name="T5" fmla="*/ 7 h 17"/>
                  <a:gd name="T6" fmla="*/ 11 w 13"/>
                  <a:gd name="T7" fmla="*/ 10 h 17"/>
                  <a:gd name="T8" fmla="*/ 13 w 13"/>
                  <a:gd name="T9" fmla="*/ 17 h 17"/>
                </a:gdLst>
                <a:ahLst/>
                <a:cxnLst>
                  <a:cxn ang="0">
                    <a:pos x="T0" y="T1"/>
                  </a:cxn>
                  <a:cxn ang="0">
                    <a:pos x="T2" y="T3"/>
                  </a:cxn>
                  <a:cxn ang="0">
                    <a:pos x="T4" y="T5"/>
                  </a:cxn>
                  <a:cxn ang="0">
                    <a:pos x="T6" y="T7"/>
                  </a:cxn>
                  <a:cxn ang="0">
                    <a:pos x="T8" y="T9"/>
                  </a:cxn>
                </a:cxnLst>
                <a:rect l="0" t="0" r="r" b="b"/>
                <a:pathLst>
                  <a:path w="13" h="17">
                    <a:moveTo>
                      <a:pt x="0" y="0"/>
                    </a:moveTo>
                    <a:lnTo>
                      <a:pt x="6" y="2"/>
                    </a:lnTo>
                    <a:lnTo>
                      <a:pt x="9" y="7"/>
                    </a:lnTo>
                    <a:lnTo>
                      <a:pt x="11" y="10"/>
                    </a:lnTo>
                    <a:lnTo>
                      <a:pt x="13"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09" name="Line 1421"/>
              <p:cNvSpPr>
                <a:spLocks noChangeShapeType="1"/>
              </p:cNvSpPr>
              <p:nvPr userDrawn="1"/>
            </p:nvSpPr>
            <p:spPr bwMode="gray">
              <a:xfrm flipV="1">
                <a:off x="3384" y="1219"/>
                <a:ext cx="150" cy="8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10" name="Line 1422"/>
              <p:cNvSpPr>
                <a:spLocks noChangeShapeType="1"/>
              </p:cNvSpPr>
              <p:nvPr userDrawn="1"/>
            </p:nvSpPr>
            <p:spPr bwMode="gray">
              <a:xfrm flipV="1">
                <a:off x="3375" y="1214"/>
                <a:ext cx="151" cy="8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11" name="Freeform 1423"/>
              <p:cNvSpPr>
                <a:spLocks/>
              </p:cNvSpPr>
              <p:nvPr userDrawn="1"/>
            </p:nvSpPr>
            <p:spPr bwMode="gray">
              <a:xfrm>
                <a:off x="3526" y="1214"/>
                <a:ext cx="10" cy="16"/>
              </a:xfrm>
              <a:custGeom>
                <a:avLst/>
                <a:gdLst>
                  <a:gd name="T0" fmla="*/ 0 w 10"/>
                  <a:gd name="T1" fmla="*/ 0 h 16"/>
                  <a:gd name="T2" fmla="*/ 5 w 10"/>
                  <a:gd name="T3" fmla="*/ 2 h 16"/>
                  <a:gd name="T4" fmla="*/ 8 w 10"/>
                  <a:gd name="T5" fmla="*/ 5 h 16"/>
                  <a:gd name="T6" fmla="*/ 10 w 10"/>
                  <a:gd name="T7" fmla="*/ 10 h 16"/>
                  <a:gd name="T8" fmla="*/ 10 w 10"/>
                  <a:gd name="T9" fmla="*/ 16 h 16"/>
                </a:gdLst>
                <a:ahLst/>
                <a:cxnLst>
                  <a:cxn ang="0">
                    <a:pos x="T0" y="T1"/>
                  </a:cxn>
                  <a:cxn ang="0">
                    <a:pos x="T2" y="T3"/>
                  </a:cxn>
                  <a:cxn ang="0">
                    <a:pos x="T4" y="T5"/>
                  </a:cxn>
                  <a:cxn ang="0">
                    <a:pos x="T6" y="T7"/>
                  </a:cxn>
                  <a:cxn ang="0">
                    <a:pos x="T8" y="T9"/>
                  </a:cxn>
                </a:cxnLst>
                <a:rect l="0" t="0" r="r" b="b"/>
                <a:pathLst>
                  <a:path w="10" h="16">
                    <a:moveTo>
                      <a:pt x="0" y="0"/>
                    </a:moveTo>
                    <a:lnTo>
                      <a:pt x="5" y="2"/>
                    </a:lnTo>
                    <a:lnTo>
                      <a:pt x="8" y="5"/>
                    </a:lnTo>
                    <a:lnTo>
                      <a:pt x="10" y="10"/>
                    </a:lnTo>
                    <a:lnTo>
                      <a:pt x="10"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12" name="Line 1424"/>
              <p:cNvSpPr>
                <a:spLocks noChangeShapeType="1"/>
              </p:cNvSpPr>
              <p:nvPr userDrawn="1"/>
            </p:nvSpPr>
            <p:spPr bwMode="gray">
              <a:xfrm flipH="1">
                <a:off x="3386" y="1230"/>
                <a:ext cx="150" cy="8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13" name="Freeform 1425"/>
              <p:cNvSpPr>
                <a:spLocks/>
              </p:cNvSpPr>
              <p:nvPr userDrawn="1"/>
            </p:nvSpPr>
            <p:spPr bwMode="gray">
              <a:xfrm>
                <a:off x="3375" y="1300"/>
                <a:ext cx="11" cy="15"/>
              </a:xfrm>
              <a:custGeom>
                <a:avLst/>
                <a:gdLst>
                  <a:gd name="T0" fmla="*/ 11 w 11"/>
                  <a:gd name="T1" fmla="*/ 15 h 15"/>
                  <a:gd name="T2" fmla="*/ 11 w 11"/>
                  <a:gd name="T3" fmla="*/ 10 h 15"/>
                  <a:gd name="T4" fmla="*/ 9 w 11"/>
                  <a:gd name="T5" fmla="*/ 5 h 15"/>
                  <a:gd name="T6" fmla="*/ 5 w 11"/>
                  <a:gd name="T7" fmla="*/ 1 h 15"/>
                  <a:gd name="T8" fmla="*/ 0 w 11"/>
                  <a:gd name="T9" fmla="*/ 0 h 15"/>
                </a:gdLst>
                <a:ahLst/>
                <a:cxnLst>
                  <a:cxn ang="0">
                    <a:pos x="T0" y="T1"/>
                  </a:cxn>
                  <a:cxn ang="0">
                    <a:pos x="T2" y="T3"/>
                  </a:cxn>
                  <a:cxn ang="0">
                    <a:pos x="T4" y="T5"/>
                  </a:cxn>
                  <a:cxn ang="0">
                    <a:pos x="T6" y="T7"/>
                  </a:cxn>
                  <a:cxn ang="0">
                    <a:pos x="T8" y="T9"/>
                  </a:cxn>
                </a:cxnLst>
                <a:rect l="0" t="0" r="r" b="b"/>
                <a:pathLst>
                  <a:path w="11" h="15">
                    <a:moveTo>
                      <a:pt x="11" y="15"/>
                    </a:moveTo>
                    <a:lnTo>
                      <a:pt x="11" y="10"/>
                    </a:lnTo>
                    <a:lnTo>
                      <a:pt x="9" y="5"/>
                    </a:lnTo>
                    <a:lnTo>
                      <a:pt x="5" y="1"/>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14" name="Freeform 1426"/>
              <p:cNvSpPr>
                <a:spLocks/>
              </p:cNvSpPr>
              <p:nvPr userDrawn="1"/>
            </p:nvSpPr>
            <p:spPr bwMode="gray">
              <a:xfrm>
                <a:off x="3431" y="2006"/>
                <a:ext cx="11" cy="9"/>
              </a:xfrm>
              <a:custGeom>
                <a:avLst/>
                <a:gdLst>
                  <a:gd name="T0" fmla="*/ 11 w 11"/>
                  <a:gd name="T1" fmla="*/ 0 h 9"/>
                  <a:gd name="T2" fmla="*/ 11 w 11"/>
                  <a:gd name="T3" fmla="*/ 4 h 9"/>
                  <a:gd name="T4" fmla="*/ 7 w 11"/>
                  <a:gd name="T5" fmla="*/ 7 h 9"/>
                  <a:gd name="T6" fmla="*/ 4 w 11"/>
                  <a:gd name="T7" fmla="*/ 9 h 9"/>
                  <a:gd name="T8" fmla="*/ 0 w 11"/>
                  <a:gd name="T9" fmla="*/ 9 h 9"/>
                </a:gdLst>
                <a:ahLst/>
                <a:cxnLst>
                  <a:cxn ang="0">
                    <a:pos x="T0" y="T1"/>
                  </a:cxn>
                  <a:cxn ang="0">
                    <a:pos x="T2" y="T3"/>
                  </a:cxn>
                  <a:cxn ang="0">
                    <a:pos x="T4" y="T5"/>
                  </a:cxn>
                  <a:cxn ang="0">
                    <a:pos x="T6" y="T7"/>
                  </a:cxn>
                  <a:cxn ang="0">
                    <a:pos x="T8" y="T9"/>
                  </a:cxn>
                </a:cxnLst>
                <a:rect l="0" t="0" r="r" b="b"/>
                <a:pathLst>
                  <a:path w="11" h="9">
                    <a:moveTo>
                      <a:pt x="11" y="0"/>
                    </a:moveTo>
                    <a:lnTo>
                      <a:pt x="11" y="4"/>
                    </a:lnTo>
                    <a:lnTo>
                      <a:pt x="7" y="7"/>
                    </a:lnTo>
                    <a:lnTo>
                      <a:pt x="4" y="9"/>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15" name="Line 1427"/>
              <p:cNvSpPr>
                <a:spLocks noChangeShapeType="1"/>
              </p:cNvSpPr>
              <p:nvPr userDrawn="1"/>
            </p:nvSpPr>
            <p:spPr bwMode="gray">
              <a:xfrm flipV="1">
                <a:off x="3365" y="1966"/>
                <a:ext cx="147" cy="9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16" name="Line 1428"/>
              <p:cNvSpPr>
                <a:spLocks noChangeShapeType="1"/>
              </p:cNvSpPr>
              <p:nvPr userDrawn="1"/>
            </p:nvSpPr>
            <p:spPr bwMode="gray">
              <a:xfrm flipV="1">
                <a:off x="3368" y="1959"/>
                <a:ext cx="147" cy="9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17" name="Freeform 1429"/>
              <p:cNvSpPr>
                <a:spLocks/>
              </p:cNvSpPr>
              <p:nvPr userDrawn="1"/>
            </p:nvSpPr>
            <p:spPr bwMode="gray">
              <a:xfrm>
                <a:off x="3503" y="1959"/>
                <a:ext cx="12" cy="9"/>
              </a:xfrm>
              <a:custGeom>
                <a:avLst/>
                <a:gdLst>
                  <a:gd name="T0" fmla="*/ 12 w 12"/>
                  <a:gd name="T1" fmla="*/ 0 h 9"/>
                  <a:gd name="T2" fmla="*/ 10 w 12"/>
                  <a:gd name="T3" fmla="*/ 5 h 9"/>
                  <a:gd name="T4" fmla="*/ 9 w 12"/>
                  <a:gd name="T5" fmla="*/ 7 h 9"/>
                  <a:gd name="T6" fmla="*/ 5 w 12"/>
                  <a:gd name="T7" fmla="*/ 9 h 9"/>
                  <a:gd name="T8" fmla="*/ 0 w 12"/>
                  <a:gd name="T9" fmla="*/ 9 h 9"/>
                </a:gdLst>
                <a:ahLst/>
                <a:cxnLst>
                  <a:cxn ang="0">
                    <a:pos x="T0" y="T1"/>
                  </a:cxn>
                  <a:cxn ang="0">
                    <a:pos x="T2" y="T3"/>
                  </a:cxn>
                  <a:cxn ang="0">
                    <a:pos x="T4" y="T5"/>
                  </a:cxn>
                  <a:cxn ang="0">
                    <a:pos x="T6" y="T7"/>
                  </a:cxn>
                  <a:cxn ang="0">
                    <a:pos x="T8" y="T9"/>
                  </a:cxn>
                </a:cxnLst>
                <a:rect l="0" t="0" r="r" b="b"/>
                <a:pathLst>
                  <a:path w="12" h="9">
                    <a:moveTo>
                      <a:pt x="12" y="0"/>
                    </a:moveTo>
                    <a:lnTo>
                      <a:pt x="10" y="5"/>
                    </a:lnTo>
                    <a:lnTo>
                      <a:pt x="9" y="7"/>
                    </a:lnTo>
                    <a:lnTo>
                      <a:pt x="5" y="9"/>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18" name="Line 1430"/>
              <p:cNvSpPr>
                <a:spLocks noChangeShapeType="1"/>
              </p:cNvSpPr>
              <p:nvPr userDrawn="1"/>
            </p:nvSpPr>
            <p:spPr bwMode="gray">
              <a:xfrm flipH="1">
                <a:off x="3358" y="1968"/>
                <a:ext cx="145" cy="9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19" name="Freeform 1431"/>
              <p:cNvSpPr>
                <a:spLocks/>
              </p:cNvSpPr>
              <p:nvPr userDrawn="1"/>
            </p:nvSpPr>
            <p:spPr bwMode="gray">
              <a:xfrm>
                <a:off x="3358" y="2053"/>
                <a:ext cx="10" cy="9"/>
              </a:xfrm>
              <a:custGeom>
                <a:avLst/>
                <a:gdLst>
                  <a:gd name="T0" fmla="*/ 0 w 10"/>
                  <a:gd name="T1" fmla="*/ 9 h 9"/>
                  <a:gd name="T2" fmla="*/ 3 w 10"/>
                  <a:gd name="T3" fmla="*/ 9 h 9"/>
                  <a:gd name="T4" fmla="*/ 7 w 10"/>
                  <a:gd name="T5" fmla="*/ 9 h 9"/>
                  <a:gd name="T6" fmla="*/ 10 w 10"/>
                  <a:gd name="T7" fmla="*/ 6 h 9"/>
                  <a:gd name="T8" fmla="*/ 10 w 10"/>
                  <a:gd name="T9" fmla="*/ 0 h 9"/>
                </a:gdLst>
                <a:ahLst/>
                <a:cxnLst>
                  <a:cxn ang="0">
                    <a:pos x="T0" y="T1"/>
                  </a:cxn>
                  <a:cxn ang="0">
                    <a:pos x="T2" y="T3"/>
                  </a:cxn>
                  <a:cxn ang="0">
                    <a:pos x="T4" y="T5"/>
                  </a:cxn>
                  <a:cxn ang="0">
                    <a:pos x="T6" y="T7"/>
                  </a:cxn>
                  <a:cxn ang="0">
                    <a:pos x="T8" y="T9"/>
                  </a:cxn>
                </a:cxnLst>
                <a:rect l="0" t="0" r="r" b="b"/>
                <a:pathLst>
                  <a:path w="10" h="9">
                    <a:moveTo>
                      <a:pt x="0" y="9"/>
                    </a:moveTo>
                    <a:lnTo>
                      <a:pt x="3" y="9"/>
                    </a:lnTo>
                    <a:lnTo>
                      <a:pt x="7" y="9"/>
                    </a:lnTo>
                    <a:lnTo>
                      <a:pt x="10" y="6"/>
                    </a:lnTo>
                    <a:lnTo>
                      <a:pt x="1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20" name="Freeform 1432"/>
              <p:cNvSpPr>
                <a:spLocks/>
              </p:cNvSpPr>
              <p:nvPr userDrawn="1"/>
            </p:nvSpPr>
            <p:spPr bwMode="gray">
              <a:xfrm>
                <a:off x="2377" y="1219"/>
                <a:ext cx="8" cy="16"/>
              </a:xfrm>
              <a:custGeom>
                <a:avLst/>
                <a:gdLst>
                  <a:gd name="T0" fmla="*/ 8 w 8"/>
                  <a:gd name="T1" fmla="*/ 0 h 16"/>
                  <a:gd name="T2" fmla="*/ 7 w 8"/>
                  <a:gd name="T3" fmla="*/ 5 h 16"/>
                  <a:gd name="T4" fmla="*/ 5 w 8"/>
                  <a:gd name="T5" fmla="*/ 9 h 16"/>
                  <a:gd name="T6" fmla="*/ 3 w 8"/>
                  <a:gd name="T7" fmla="*/ 14 h 16"/>
                  <a:gd name="T8" fmla="*/ 0 w 8"/>
                  <a:gd name="T9" fmla="*/ 16 h 16"/>
                </a:gdLst>
                <a:ahLst/>
                <a:cxnLst>
                  <a:cxn ang="0">
                    <a:pos x="T0" y="T1"/>
                  </a:cxn>
                  <a:cxn ang="0">
                    <a:pos x="T2" y="T3"/>
                  </a:cxn>
                  <a:cxn ang="0">
                    <a:pos x="T4" y="T5"/>
                  </a:cxn>
                  <a:cxn ang="0">
                    <a:pos x="T6" y="T7"/>
                  </a:cxn>
                  <a:cxn ang="0">
                    <a:pos x="T8" y="T9"/>
                  </a:cxn>
                </a:cxnLst>
                <a:rect l="0" t="0" r="r" b="b"/>
                <a:pathLst>
                  <a:path w="8" h="16">
                    <a:moveTo>
                      <a:pt x="8" y="0"/>
                    </a:moveTo>
                    <a:lnTo>
                      <a:pt x="7" y="5"/>
                    </a:lnTo>
                    <a:lnTo>
                      <a:pt x="5" y="9"/>
                    </a:lnTo>
                    <a:lnTo>
                      <a:pt x="3" y="14"/>
                    </a:lnTo>
                    <a:lnTo>
                      <a:pt x="0"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21" name="Line 1433"/>
              <p:cNvSpPr>
                <a:spLocks noChangeShapeType="1"/>
              </p:cNvSpPr>
              <p:nvPr userDrawn="1"/>
            </p:nvSpPr>
            <p:spPr bwMode="gray">
              <a:xfrm flipH="1" flipV="1">
                <a:off x="2289" y="1196"/>
                <a:ext cx="124" cy="4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22" name="Line 1434"/>
              <p:cNvSpPr>
                <a:spLocks noChangeShapeType="1"/>
              </p:cNvSpPr>
              <p:nvPr userDrawn="1"/>
            </p:nvSpPr>
            <p:spPr bwMode="gray">
              <a:xfrm flipH="1" flipV="1">
                <a:off x="2293" y="1188"/>
                <a:ext cx="133" cy="4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23" name="Freeform 1435"/>
              <p:cNvSpPr>
                <a:spLocks/>
              </p:cNvSpPr>
              <p:nvPr userDrawn="1"/>
            </p:nvSpPr>
            <p:spPr bwMode="gray">
              <a:xfrm>
                <a:off x="2284" y="1188"/>
                <a:ext cx="9" cy="15"/>
              </a:xfrm>
              <a:custGeom>
                <a:avLst/>
                <a:gdLst>
                  <a:gd name="T0" fmla="*/ 9 w 9"/>
                  <a:gd name="T1" fmla="*/ 0 h 15"/>
                  <a:gd name="T2" fmla="*/ 7 w 9"/>
                  <a:gd name="T3" fmla="*/ 3 h 15"/>
                  <a:gd name="T4" fmla="*/ 5 w 9"/>
                  <a:gd name="T5" fmla="*/ 8 h 15"/>
                  <a:gd name="T6" fmla="*/ 3 w 9"/>
                  <a:gd name="T7" fmla="*/ 12 h 15"/>
                  <a:gd name="T8" fmla="*/ 0 w 9"/>
                  <a:gd name="T9" fmla="*/ 15 h 15"/>
                </a:gdLst>
                <a:ahLst/>
                <a:cxnLst>
                  <a:cxn ang="0">
                    <a:pos x="T0" y="T1"/>
                  </a:cxn>
                  <a:cxn ang="0">
                    <a:pos x="T2" y="T3"/>
                  </a:cxn>
                  <a:cxn ang="0">
                    <a:pos x="T4" y="T5"/>
                  </a:cxn>
                  <a:cxn ang="0">
                    <a:pos x="T6" y="T7"/>
                  </a:cxn>
                  <a:cxn ang="0">
                    <a:pos x="T8" y="T9"/>
                  </a:cxn>
                </a:cxnLst>
                <a:rect l="0" t="0" r="r" b="b"/>
                <a:pathLst>
                  <a:path w="9" h="15">
                    <a:moveTo>
                      <a:pt x="9" y="0"/>
                    </a:moveTo>
                    <a:lnTo>
                      <a:pt x="7" y="3"/>
                    </a:lnTo>
                    <a:lnTo>
                      <a:pt x="5" y="8"/>
                    </a:lnTo>
                    <a:lnTo>
                      <a:pt x="3" y="12"/>
                    </a:lnTo>
                    <a:lnTo>
                      <a:pt x="0" y="15"/>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24" name="Line 1436"/>
              <p:cNvSpPr>
                <a:spLocks noChangeShapeType="1"/>
              </p:cNvSpPr>
              <p:nvPr userDrawn="1"/>
            </p:nvSpPr>
            <p:spPr bwMode="gray">
              <a:xfrm>
                <a:off x="2284" y="1203"/>
                <a:ext cx="119" cy="4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25" name="Freeform 1437"/>
              <p:cNvSpPr>
                <a:spLocks/>
              </p:cNvSpPr>
              <p:nvPr userDrawn="1"/>
            </p:nvSpPr>
            <p:spPr bwMode="gray">
              <a:xfrm>
                <a:off x="2286" y="1097"/>
                <a:ext cx="5" cy="8"/>
              </a:xfrm>
              <a:custGeom>
                <a:avLst/>
                <a:gdLst>
                  <a:gd name="T0" fmla="*/ 5 w 5"/>
                  <a:gd name="T1" fmla="*/ 8 h 8"/>
                  <a:gd name="T2" fmla="*/ 1 w 5"/>
                  <a:gd name="T3" fmla="*/ 7 h 8"/>
                  <a:gd name="T4" fmla="*/ 0 w 5"/>
                  <a:gd name="T5" fmla="*/ 5 h 8"/>
                  <a:gd name="T6" fmla="*/ 1 w 5"/>
                  <a:gd name="T7" fmla="*/ 3 h 8"/>
                  <a:gd name="T8" fmla="*/ 3 w 5"/>
                  <a:gd name="T9" fmla="*/ 0 h 8"/>
                </a:gdLst>
                <a:ahLst/>
                <a:cxnLst>
                  <a:cxn ang="0">
                    <a:pos x="T0" y="T1"/>
                  </a:cxn>
                  <a:cxn ang="0">
                    <a:pos x="T2" y="T3"/>
                  </a:cxn>
                  <a:cxn ang="0">
                    <a:pos x="T4" y="T5"/>
                  </a:cxn>
                  <a:cxn ang="0">
                    <a:pos x="T6" y="T7"/>
                  </a:cxn>
                  <a:cxn ang="0">
                    <a:pos x="T8" y="T9"/>
                  </a:cxn>
                </a:cxnLst>
                <a:rect l="0" t="0" r="r" b="b"/>
                <a:pathLst>
                  <a:path w="5" h="8">
                    <a:moveTo>
                      <a:pt x="5" y="8"/>
                    </a:moveTo>
                    <a:lnTo>
                      <a:pt x="1" y="7"/>
                    </a:lnTo>
                    <a:lnTo>
                      <a:pt x="0" y="5"/>
                    </a:lnTo>
                    <a:lnTo>
                      <a:pt x="1" y="3"/>
                    </a:lnTo>
                    <a:lnTo>
                      <a:pt x="3"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26" name="Line 1438"/>
              <p:cNvSpPr>
                <a:spLocks noChangeShapeType="1"/>
              </p:cNvSpPr>
              <p:nvPr userDrawn="1"/>
            </p:nvSpPr>
            <p:spPr bwMode="gray">
              <a:xfrm flipH="1" flipV="1">
                <a:off x="2282" y="960"/>
                <a:ext cx="5" cy="22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27" name="Line 1439"/>
              <p:cNvSpPr>
                <a:spLocks noChangeShapeType="1"/>
              </p:cNvSpPr>
              <p:nvPr userDrawn="1"/>
            </p:nvSpPr>
            <p:spPr bwMode="gray">
              <a:xfrm flipH="1" flipV="1">
                <a:off x="2287" y="966"/>
                <a:ext cx="6" cy="22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28" name="Freeform 1440"/>
              <p:cNvSpPr>
                <a:spLocks/>
              </p:cNvSpPr>
              <p:nvPr userDrawn="1"/>
            </p:nvSpPr>
            <p:spPr bwMode="gray">
              <a:xfrm>
                <a:off x="2284" y="957"/>
                <a:ext cx="3" cy="9"/>
              </a:xfrm>
              <a:custGeom>
                <a:avLst/>
                <a:gdLst>
                  <a:gd name="T0" fmla="*/ 3 w 3"/>
                  <a:gd name="T1" fmla="*/ 9 h 9"/>
                  <a:gd name="T2" fmla="*/ 0 w 3"/>
                  <a:gd name="T3" fmla="*/ 7 h 9"/>
                  <a:gd name="T4" fmla="*/ 0 w 3"/>
                  <a:gd name="T5" fmla="*/ 5 h 9"/>
                  <a:gd name="T6" fmla="*/ 0 w 3"/>
                  <a:gd name="T7" fmla="*/ 2 h 9"/>
                  <a:gd name="T8" fmla="*/ 2 w 3"/>
                  <a:gd name="T9" fmla="*/ 0 h 9"/>
                </a:gdLst>
                <a:ahLst/>
                <a:cxnLst>
                  <a:cxn ang="0">
                    <a:pos x="T0" y="T1"/>
                  </a:cxn>
                  <a:cxn ang="0">
                    <a:pos x="T2" y="T3"/>
                  </a:cxn>
                  <a:cxn ang="0">
                    <a:pos x="T4" y="T5"/>
                  </a:cxn>
                  <a:cxn ang="0">
                    <a:pos x="T6" y="T7"/>
                  </a:cxn>
                  <a:cxn ang="0">
                    <a:pos x="T8" y="T9"/>
                  </a:cxn>
                </a:cxnLst>
                <a:rect l="0" t="0" r="r" b="b"/>
                <a:pathLst>
                  <a:path w="3" h="9">
                    <a:moveTo>
                      <a:pt x="3" y="9"/>
                    </a:moveTo>
                    <a:lnTo>
                      <a:pt x="0" y="7"/>
                    </a:lnTo>
                    <a:lnTo>
                      <a:pt x="0" y="5"/>
                    </a:lnTo>
                    <a:lnTo>
                      <a:pt x="0" y="2"/>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29" name="Line 1441"/>
              <p:cNvSpPr>
                <a:spLocks noChangeShapeType="1"/>
              </p:cNvSpPr>
              <p:nvPr userDrawn="1"/>
            </p:nvSpPr>
            <p:spPr bwMode="gray">
              <a:xfrm>
                <a:off x="2286" y="957"/>
                <a:ext cx="5" cy="23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0" name="Freeform 1442"/>
              <p:cNvSpPr>
                <a:spLocks/>
              </p:cNvSpPr>
              <p:nvPr userDrawn="1"/>
            </p:nvSpPr>
            <p:spPr bwMode="gray">
              <a:xfrm>
                <a:off x="2287" y="1188"/>
                <a:ext cx="6" cy="3"/>
              </a:xfrm>
              <a:custGeom>
                <a:avLst/>
                <a:gdLst>
                  <a:gd name="T0" fmla="*/ 6 w 6"/>
                  <a:gd name="T1" fmla="*/ 0 h 3"/>
                  <a:gd name="T2" fmla="*/ 2 w 6"/>
                  <a:gd name="T3" fmla="*/ 0 h 3"/>
                  <a:gd name="T4" fmla="*/ 0 w 6"/>
                  <a:gd name="T5" fmla="*/ 1 h 3"/>
                  <a:gd name="T6" fmla="*/ 0 w 6"/>
                  <a:gd name="T7" fmla="*/ 1 h 3"/>
                  <a:gd name="T8" fmla="*/ 0 w 6"/>
                  <a:gd name="T9" fmla="*/ 3 h 3"/>
                  <a:gd name="T10" fmla="*/ 2 w 6"/>
                  <a:gd name="T11" fmla="*/ 3 h 3"/>
                  <a:gd name="T12" fmla="*/ 4 w 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0"/>
                    </a:moveTo>
                    <a:lnTo>
                      <a:pt x="2" y="0"/>
                    </a:lnTo>
                    <a:lnTo>
                      <a:pt x="0" y="1"/>
                    </a:lnTo>
                    <a:lnTo>
                      <a:pt x="0" y="1"/>
                    </a:lnTo>
                    <a:lnTo>
                      <a:pt x="0" y="3"/>
                    </a:lnTo>
                    <a:lnTo>
                      <a:pt x="2" y="3"/>
                    </a:lnTo>
                    <a:lnTo>
                      <a:pt x="4" y="3"/>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31" name="Freeform 1443"/>
              <p:cNvSpPr>
                <a:spLocks/>
              </p:cNvSpPr>
              <p:nvPr userDrawn="1"/>
            </p:nvSpPr>
            <p:spPr bwMode="gray">
              <a:xfrm>
                <a:off x="2380" y="978"/>
                <a:ext cx="9" cy="17"/>
              </a:xfrm>
              <a:custGeom>
                <a:avLst/>
                <a:gdLst>
                  <a:gd name="T0" fmla="*/ 0 w 9"/>
                  <a:gd name="T1" fmla="*/ 17 h 17"/>
                  <a:gd name="T2" fmla="*/ 2 w 9"/>
                  <a:gd name="T3" fmla="*/ 12 h 17"/>
                  <a:gd name="T4" fmla="*/ 4 w 9"/>
                  <a:gd name="T5" fmla="*/ 7 h 17"/>
                  <a:gd name="T6" fmla="*/ 5 w 9"/>
                  <a:gd name="T7" fmla="*/ 3 h 17"/>
                  <a:gd name="T8" fmla="*/ 9 w 9"/>
                  <a:gd name="T9" fmla="*/ 0 h 17"/>
                </a:gdLst>
                <a:ahLst/>
                <a:cxnLst>
                  <a:cxn ang="0">
                    <a:pos x="T0" y="T1"/>
                  </a:cxn>
                  <a:cxn ang="0">
                    <a:pos x="T2" y="T3"/>
                  </a:cxn>
                  <a:cxn ang="0">
                    <a:pos x="T4" y="T5"/>
                  </a:cxn>
                  <a:cxn ang="0">
                    <a:pos x="T6" y="T7"/>
                  </a:cxn>
                  <a:cxn ang="0">
                    <a:pos x="T8" y="T9"/>
                  </a:cxn>
                </a:cxnLst>
                <a:rect l="0" t="0" r="r" b="b"/>
                <a:pathLst>
                  <a:path w="9" h="17">
                    <a:moveTo>
                      <a:pt x="0" y="17"/>
                    </a:moveTo>
                    <a:lnTo>
                      <a:pt x="2" y="12"/>
                    </a:lnTo>
                    <a:lnTo>
                      <a:pt x="4" y="7"/>
                    </a:lnTo>
                    <a:lnTo>
                      <a:pt x="5" y="3"/>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32" name="Line 1444"/>
              <p:cNvSpPr>
                <a:spLocks noChangeShapeType="1"/>
              </p:cNvSpPr>
              <p:nvPr userDrawn="1"/>
            </p:nvSpPr>
            <p:spPr bwMode="gray">
              <a:xfrm>
                <a:off x="2289" y="955"/>
                <a:ext cx="189" cy="6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3" name="Line 1445"/>
              <p:cNvSpPr>
                <a:spLocks noChangeShapeType="1"/>
              </p:cNvSpPr>
              <p:nvPr userDrawn="1"/>
            </p:nvSpPr>
            <p:spPr bwMode="gray">
              <a:xfrm>
                <a:off x="2287" y="966"/>
                <a:ext cx="188" cy="6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4" name="Freeform 1446"/>
              <p:cNvSpPr>
                <a:spLocks/>
              </p:cNvSpPr>
              <p:nvPr userDrawn="1"/>
            </p:nvSpPr>
            <p:spPr bwMode="gray">
              <a:xfrm>
                <a:off x="2475" y="1009"/>
                <a:ext cx="8" cy="18"/>
              </a:xfrm>
              <a:custGeom>
                <a:avLst/>
                <a:gdLst>
                  <a:gd name="T0" fmla="*/ 0 w 8"/>
                  <a:gd name="T1" fmla="*/ 18 h 18"/>
                  <a:gd name="T2" fmla="*/ 1 w 8"/>
                  <a:gd name="T3" fmla="*/ 13 h 18"/>
                  <a:gd name="T4" fmla="*/ 3 w 8"/>
                  <a:gd name="T5" fmla="*/ 7 h 18"/>
                  <a:gd name="T6" fmla="*/ 5 w 8"/>
                  <a:gd name="T7" fmla="*/ 4 h 18"/>
                  <a:gd name="T8" fmla="*/ 8 w 8"/>
                  <a:gd name="T9" fmla="*/ 0 h 18"/>
                </a:gdLst>
                <a:ahLst/>
                <a:cxnLst>
                  <a:cxn ang="0">
                    <a:pos x="T0" y="T1"/>
                  </a:cxn>
                  <a:cxn ang="0">
                    <a:pos x="T2" y="T3"/>
                  </a:cxn>
                  <a:cxn ang="0">
                    <a:pos x="T4" y="T5"/>
                  </a:cxn>
                  <a:cxn ang="0">
                    <a:pos x="T6" y="T7"/>
                  </a:cxn>
                  <a:cxn ang="0">
                    <a:pos x="T8" y="T9"/>
                  </a:cxn>
                </a:cxnLst>
                <a:rect l="0" t="0" r="r" b="b"/>
                <a:pathLst>
                  <a:path w="8" h="18">
                    <a:moveTo>
                      <a:pt x="0" y="18"/>
                    </a:moveTo>
                    <a:lnTo>
                      <a:pt x="1" y="13"/>
                    </a:lnTo>
                    <a:lnTo>
                      <a:pt x="3" y="7"/>
                    </a:lnTo>
                    <a:lnTo>
                      <a:pt x="5" y="4"/>
                    </a:lnTo>
                    <a:lnTo>
                      <a:pt x="8"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35" name="Line 1447"/>
              <p:cNvSpPr>
                <a:spLocks noChangeShapeType="1"/>
              </p:cNvSpPr>
              <p:nvPr userDrawn="1"/>
            </p:nvSpPr>
            <p:spPr bwMode="gray">
              <a:xfrm flipH="1" flipV="1">
                <a:off x="2296" y="948"/>
                <a:ext cx="187" cy="6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6" name="Freeform 1448"/>
              <p:cNvSpPr>
                <a:spLocks/>
              </p:cNvSpPr>
              <p:nvPr userDrawn="1"/>
            </p:nvSpPr>
            <p:spPr bwMode="gray">
              <a:xfrm>
                <a:off x="2287" y="948"/>
                <a:ext cx="9" cy="18"/>
              </a:xfrm>
              <a:custGeom>
                <a:avLst/>
                <a:gdLst>
                  <a:gd name="T0" fmla="*/ 9 w 9"/>
                  <a:gd name="T1" fmla="*/ 0 h 18"/>
                  <a:gd name="T2" fmla="*/ 6 w 9"/>
                  <a:gd name="T3" fmla="*/ 4 h 18"/>
                  <a:gd name="T4" fmla="*/ 2 w 9"/>
                  <a:gd name="T5" fmla="*/ 7 h 18"/>
                  <a:gd name="T6" fmla="*/ 0 w 9"/>
                  <a:gd name="T7" fmla="*/ 12 h 18"/>
                  <a:gd name="T8" fmla="*/ 0 w 9"/>
                  <a:gd name="T9" fmla="*/ 18 h 18"/>
                </a:gdLst>
                <a:ahLst/>
                <a:cxnLst>
                  <a:cxn ang="0">
                    <a:pos x="T0" y="T1"/>
                  </a:cxn>
                  <a:cxn ang="0">
                    <a:pos x="T2" y="T3"/>
                  </a:cxn>
                  <a:cxn ang="0">
                    <a:pos x="T4" y="T5"/>
                  </a:cxn>
                  <a:cxn ang="0">
                    <a:pos x="T6" y="T7"/>
                  </a:cxn>
                  <a:cxn ang="0">
                    <a:pos x="T8" y="T9"/>
                  </a:cxn>
                </a:cxnLst>
                <a:rect l="0" t="0" r="r" b="b"/>
                <a:pathLst>
                  <a:path w="9" h="18">
                    <a:moveTo>
                      <a:pt x="9" y="0"/>
                    </a:moveTo>
                    <a:lnTo>
                      <a:pt x="6" y="4"/>
                    </a:lnTo>
                    <a:lnTo>
                      <a:pt x="2" y="7"/>
                    </a:lnTo>
                    <a:lnTo>
                      <a:pt x="0" y="12"/>
                    </a:lnTo>
                    <a:lnTo>
                      <a:pt x="0" y="1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37" name="Freeform 1449"/>
              <p:cNvSpPr>
                <a:spLocks/>
              </p:cNvSpPr>
              <p:nvPr userDrawn="1"/>
            </p:nvSpPr>
            <p:spPr bwMode="gray">
              <a:xfrm>
                <a:off x="2476" y="1167"/>
                <a:ext cx="20" cy="1"/>
              </a:xfrm>
              <a:custGeom>
                <a:avLst/>
                <a:gdLst>
                  <a:gd name="T0" fmla="*/ 0 w 20"/>
                  <a:gd name="T1" fmla="*/ 1 h 1"/>
                  <a:gd name="T2" fmla="*/ 6 w 20"/>
                  <a:gd name="T3" fmla="*/ 1 h 1"/>
                  <a:gd name="T4" fmla="*/ 11 w 20"/>
                  <a:gd name="T5" fmla="*/ 1 h 1"/>
                  <a:gd name="T6" fmla="*/ 16 w 20"/>
                  <a:gd name="T7" fmla="*/ 1 h 1"/>
                  <a:gd name="T8" fmla="*/ 20 w 20"/>
                  <a:gd name="T9" fmla="*/ 0 h 1"/>
                </a:gdLst>
                <a:ahLst/>
                <a:cxnLst>
                  <a:cxn ang="0">
                    <a:pos x="T0" y="T1"/>
                  </a:cxn>
                  <a:cxn ang="0">
                    <a:pos x="T2" y="T3"/>
                  </a:cxn>
                  <a:cxn ang="0">
                    <a:pos x="T4" y="T5"/>
                  </a:cxn>
                  <a:cxn ang="0">
                    <a:pos x="T6" y="T7"/>
                  </a:cxn>
                  <a:cxn ang="0">
                    <a:pos x="T8" y="T9"/>
                  </a:cxn>
                </a:cxnLst>
                <a:rect l="0" t="0" r="r" b="b"/>
                <a:pathLst>
                  <a:path w="20" h="1">
                    <a:moveTo>
                      <a:pt x="0" y="1"/>
                    </a:moveTo>
                    <a:lnTo>
                      <a:pt x="6" y="1"/>
                    </a:lnTo>
                    <a:lnTo>
                      <a:pt x="11" y="1"/>
                    </a:lnTo>
                    <a:lnTo>
                      <a:pt x="16" y="1"/>
                    </a:lnTo>
                    <a:lnTo>
                      <a:pt x="2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38" name="Line 1450"/>
              <p:cNvSpPr>
                <a:spLocks noChangeShapeType="1"/>
              </p:cNvSpPr>
              <p:nvPr userDrawn="1"/>
            </p:nvSpPr>
            <p:spPr bwMode="gray">
              <a:xfrm>
                <a:off x="2485" y="1027"/>
                <a:ext cx="4" cy="1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9" name="Line 1451"/>
              <p:cNvSpPr>
                <a:spLocks noChangeShapeType="1"/>
              </p:cNvSpPr>
              <p:nvPr userDrawn="1"/>
            </p:nvSpPr>
            <p:spPr bwMode="gray">
              <a:xfrm>
                <a:off x="2475" y="1027"/>
                <a:ext cx="3" cy="18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40" name="Line 1452"/>
              <p:cNvSpPr>
                <a:spLocks noChangeShapeType="1"/>
              </p:cNvSpPr>
              <p:nvPr userDrawn="1"/>
            </p:nvSpPr>
            <p:spPr bwMode="gray">
              <a:xfrm flipH="1" flipV="1">
                <a:off x="2494" y="1025"/>
                <a:ext cx="3" cy="17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41" name="Freeform 1453"/>
              <p:cNvSpPr>
                <a:spLocks/>
              </p:cNvSpPr>
              <p:nvPr userDrawn="1"/>
            </p:nvSpPr>
            <p:spPr bwMode="gray">
              <a:xfrm>
                <a:off x="2475" y="1025"/>
                <a:ext cx="19" cy="2"/>
              </a:xfrm>
              <a:custGeom>
                <a:avLst/>
                <a:gdLst>
                  <a:gd name="T0" fmla="*/ 0 w 19"/>
                  <a:gd name="T1" fmla="*/ 2 h 2"/>
                  <a:gd name="T2" fmla="*/ 7 w 19"/>
                  <a:gd name="T3" fmla="*/ 2 h 2"/>
                  <a:gd name="T4" fmla="*/ 14 w 19"/>
                  <a:gd name="T5" fmla="*/ 2 h 2"/>
                  <a:gd name="T6" fmla="*/ 19 w 19"/>
                  <a:gd name="T7" fmla="*/ 0 h 2"/>
                </a:gdLst>
                <a:ahLst/>
                <a:cxnLst>
                  <a:cxn ang="0">
                    <a:pos x="T0" y="T1"/>
                  </a:cxn>
                  <a:cxn ang="0">
                    <a:pos x="T2" y="T3"/>
                  </a:cxn>
                  <a:cxn ang="0">
                    <a:pos x="T4" y="T5"/>
                  </a:cxn>
                  <a:cxn ang="0">
                    <a:pos x="T6" y="T7"/>
                  </a:cxn>
                </a:cxnLst>
                <a:rect l="0" t="0" r="r" b="b"/>
                <a:pathLst>
                  <a:path w="19" h="2">
                    <a:moveTo>
                      <a:pt x="0" y="2"/>
                    </a:moveTo>
                    <a:lnTo>
                      <a:pt x="7" y="2"/>
                    </a:lnTo>
                    <a:lnTo>
                      <a:pt x="14" y="2"/>
                    </a:lnTo>
                    <a:lnTo>
                      <a:pt x="1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42" name="Freeform 1454"/>
              <p:cNvSpPr>
                <a:spLocks/>
              </p:cNvSpPr>
              <p:nvPr userDrawn="1"/>
            </p:nvSpPr>
            <p:spPr bwMode="gray">
              <a:xfrm>
                <a:off x="2443" y="880"/>
                <a:ext cx="19" cy="2"/>
              </a:xfrm>
              <a:custGeom>
                <a:avLst/>
                <a:gdLst>
                  <a:gd name="T0" fmla="*/ 19 w 19"/>
                  <a:gd name="T1" fmla="*/ 2 h 2"/>
                  <a:gd name="T2" fmla="*/ 12 w 19"/>
                  <a:gd name="T3" fmla="*/ 0 h 2"/>
                  <a:gd name="T4" fmla="*/ 5 w 19"/>
                  <a:gd name="T5" fmla="*/ 0 h 2"/>
                  <a:gd name="T6" fmla="*/ 0 w 19"/>
                  <a:gd name="T7" fmla="*/ 2 h 2"/>
                </a:gdLst>
                <a:ahLst/>
                <a:cxnLst>
                  <a:cxn ang="0">
                    <a:pos x="T0" y="T1"/>
                  </a:cxn>
                  <a:cxn ang="0">
                    <a:pos x="T2" y="T3"/>
                  </a:cxn>
                  <a:cxn ang="0">
                    <a:pos x="T4" y="T5"/>
                  </a:cxn>
                  <a:cxn ang="0">
                    <a:pos x="T6" y="T7"/>
                  </a:cxn>
                </a:cxnLst>
                <a:rect l="0" t="0" r="r" b="b"/>
                <a:pathLst>
                  <a:path w="19" h="2">
                    <a:moveTo>
                      <a:pt x="19" y="2"/>
                    </a:moveTo>
                    <a:lnTo>
                      <a:pt x="12" y="0"/>
                    </a:lnTo>
                    <a:lnTo>
                      <a:pt x="5"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43" name="Line 1455"/>
              <p:cNvSpPr>
                <a:spLocks noChangeShapeType="1"/>
              </p:cNvSpPr>
              <p:nvPr userDrawn="1"/>
            </p:nvSpPr>
            <p:spPr bwMode="gray">
              <a:xfrm>
                <a:off x="2459" y="873"/>
                <a:ext cx="31" cy="1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44" name="Line 1456"/>
              <p:cNvSpPr>
                <a:spLocks noChangeShapeType="1"/>
              </p:cNvSpPr>
              <p:nvPr userDrawn="1"/>
            </p:nvSpPr>
            <p:spPr bwMode="gray">
              <a:xfrm>
                <a:off x="2462" y="882"/>
                <a:ext cx="28" cy="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45" name="Line 1457"/>
              <p:cNvSpPr>
                <a:spLocks noChangeShapeType="1"/>
              </p:cNvSpPr>
              <p:nvPr userDrawn="1"/>
            </p:nvSpPr>
            <p:spPr bwMode="gray">
              <a:xfrm flipH="1" flipV="1">
                <a:off x="2454" y="873"/>
                <a:ext cx="36" cy="1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46" name="Freeform 1458"/>
              <p:cNvSpPr>
                <a:spLocks/>
              </p:cNvSpPr>
              <p:nvPr userDrawn="1"/>
            </p:nvSpPr>
            <p:spPr bwMode="gray">
              <a:xfrm>
                <a:off x="2454" y="873"/>
                <a:ext cx="8" cy="9"/>
              </a:xfrm>
              <a:custGeom>
                <a:avLst/>
                <a:gdLst>
                  <a:gd name="T0" fmla="*/ 0 w 8"/>
                  <a:gd name="T1" fmla="*/ 0 h 9"/>
                  <a:gd name="T2" fmla="*/ 3 w 8"/>
                  <a:gd name="T3" fmla="*/ 0 h 9"/>
                  <a:gd name="T4" fmla="*/ 5 w 8"/>
                  <a:gd name="T5" fmla="*/ 0 h 9"/>
                  <a:gd name="T6" fmla="*/ 7 w 8"/>
                  <a:gd name="T7" fmla="*/ 2 h 9"/>
                  <a:gd name="T8" fmla="*/ 7 w 8"/>
                  <a:gd name="T9" fmla="*/ 5 h 9"/>
                  <a:gd name="T10" fmla="*/ 8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0" y="0"/>
                    </a:moveTo>
                    <a:lnTo>
                      <a:pt x="3" y="0"/>
                    </a:lnTo>
                    <a:lnTo>
                      <a:pt x="5" y="0"/>
                    </a:lnTo>
                    <a:lnTo>
                      <a:pt x="7" y="2"/>
                    </a:lnTo>
                    <a:lnTo>
                      <a:pt x="7" y="5"/>
                    </a:lnTo>
                    <a:lnTo>
                      <a:pt x="8"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47" name="Freeform 1459"/>
              <p:cNvSpPr>
                <a:spLocks/>
              </p:cNvSpPr>
              <p:nvPr userDrawn="1"/>
            </p:nvSpPr>
            <p:spPr bwMode="gray">
              <a:xfrm>
                <a:off x="2364" y="910"/>
                <a:ext cx="11" cy="10"/>
              </a:xfrm>
              <a:custGeom>
                <a:avLst/>
                <a:gdLst>
                  <a:gd name="T0" fmla="*/ 0 w 11"/>
                  <a:gd name="T1" fmla="*/ 10 h 10"/>
                  <a:gd name="T2" fmla="*/ 2 w 11"/>
                  <a:gd name="T3" fmla="*/ 5 h 10"/>
                  <a:gd name="T4" fmla="*/ 4 w 11"/>
                  <a:gd name="T5" fmla="*/ 1 h 10"/>
                  <a:gd name="T6" fmla="*/ 6 w 11"/>
                  <a:gd name="T7" fmla="*/ 0 h 10"/>
                  <a:gd name="T8" fmla="*/ 9 w 11"/>
                  <a:gd name="T9" fmla="*/ 0 h 10"/>
                  <a:gd name="T10" fmla="*/ 11 w 11"/>
                  <a:gd name="T11" fmla="*/ 0 h 10"/>
                </a:gdLst>
                <a:ahLst/>
                <a:cxnLst>
                  <a:cxn ang="0">
                    <a:pos x="T0" y="T1"/>
                  </a:cxn>
                  <a:cxn ang="0">
                    <a:pos x="T2" y="T3"/>
                  </a:cxn>
                  <a:cxn ang="0">
                    <a:pos x="T4" y="T5"/>
                  </a:cxn>
                  <a:cxn ang="0">
                    <a:pos x="T6" y="T7"/>
                  </a:cxn>
                  <a:cxn ang="0">
                    <a:pos x="T8" y="T9"/>
                  </a:cxn>
                  <a:cxn ang="0">
                    <a:pos x="T10" y="T11"/>
                  </a:cxn>
                </a:cxnLst>
                <a:rect l="0" t="0" r="r" b="b"/>
                <a:pathLst>
                  <a:path w="11" h="10">
                    <a:moveTo>
                      <a:pt x="0" y="10"/>
                    </a:moveTo>
                    <a:lnTo>
                      <a:pt x="2" y="5"/>
                    </a:lnTo>
                    <a:lnTo>
                      <a:pt x="4" y="1"/>
                    </a:lnTo>
                    <a:lnTo>
                      <a:pt x="6" y="0"/>
                    </a:lnTo>
                    <a:lnTo>
                      <a:pt x="9" y="0"/>
                    </a:lnTo>
                    <a:lnTo>
                      <a:pt x="1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48" name="Line 1460"/>
              <p:cNvSpPr>
                <a:spLocks noChangeShapeType="1"/>
              </p:cNvSpPr>
              <p:nvPr userDrawn="1"/>
            </p:nvSpPr>
            <p:spPr bwMode="gray">
              <a:xfrm flipV="1">
                <a:off x="2289" y="875"/>
                <a:ext cx="158"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49" name="Line 1461"/>
              <p:cNvSpPr>
                <a:spLocks noChangeShapeType="1"/>
              </p:cNvSpPr>
              <p:nvPr userDrawn="1"/>
            </p:nvSpPr>
            <p:spPr bwMode="gray">
              <a:xfrm flipV="1">
                <a:off x="2286" y="882"/>
                <a:ext cx="157"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50" name="Freeform 1462"/>
              <p:cNvSpPr>
                <a:spLocks/>
              </p:cNvSpPr>
              <p:nvPr userDrawn="1"/>
            </p:nvSpPr>
            <p:spPr bwMode="gray">
              <a:xfrm>
                <a:off x="2443" y="873"/>
                <a:ext cx="11" cy="9"/>
              </a:xfrm>
              <a:custGeom>
                <a:avLst/>
                <a:gdLst>
                  <a:gd name="T0" fmla="*/ 0 w 11"/>
                  <a:gd name="T1" fmla="*/ 9 h 9"/>
                  <a:gd name="T2" fmla="*/ 0 w 11"/>
                  <a:gd name="T3" fmla="*/ 5 h 9"/>
                  <a:gd name="T4" fmla="*/ 2 w 11"/>
                  <a:gd name="T5" fmla="*/ 3 h 9"/>
                  <a:gd name="T6" fmla="*/ 4 w 11"/>
                  <a:gd name="T7" fmla="*/ 0 h 9"/>
                  <a:gd name="T8" fmla="*/ 7 w 11"/>
                  <a:gd name="T9" fmla="*/ 0 h 9"/>
                  <a:gd name="T10" fmla="*/ 11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0" y="9"/>
                    </a:moveTo>
                    <a:lnTo>
                      <a:pt x="0" y="5"/>
                    </a:lnTo>
                    <a:lnTo>
                      <a:pt x="2" y="3"/>
                    </a:lnTo>
                    <a:lnTo>
                      <a:pt x="4" y="0"/>
                    </a:lnTo>
                    <a:lnTo>
                      <a:pt x="7" y="0"/>
                    </a:lnTo>
                    <a:lnTo>
                      <a:pt x="1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51" name="Line 1463"/>
              <p:cNvSpPr>
                <a:spLocks noChangeShapeType="1"/>
              </p:cNvSpPr>
              <p:nvPr userDrawn="1"/>
            </p:nvSpPr>
            <p:spPr bwMode="gray">
              <a:xfrm flipH="1">
                <a:off x="2296" y="873"/>
                <a:ext cx="158"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52" name="Freeform 1464"/>
              <p:cNvSpPr>
                <a:spLocks/>
              </p:cNvSpPr>
              <p:nvPr userDrawn="1"/>
            </p:nvSpPr>
            <p:spPr bwMode="gray">
              <a:xfrm>
                <a:off x="2286" y="948"/>
                <a:ext cx="10" cy="9"/>
              </a:xfrm>
              <a:custGeom>
                <a:avLst/>
                <a:gdLst>
                  <a:gd name="T0" fmla="*/ 10 w 10"/>
                  <a:gd name="T1" fmla="*/ 0 h 9"/>
                  <a:gd name="T2" fmla="*/ 7 w 10"/>
                  <a:gd name="T3" fmla="*/ 0 h 9"/>
                  <a:gd name="T4" fmla="*/ 5 w 10"/>
                  <a:gd name="T5" fmla="*/ 0 h 9"/>
                  <a:gd name="T6" fmla="*/ 3 w 10"/>
                  <a:gd name="T7" fmla="*/ 2 h 9"/>
                  <a:gd name="T8" fmla="*/ 0 w 10"/>
                  <a:gd name="T9" fmla="*/ 5 h 9"/>
                  <a:gd name="T10" fmla="*/ 0 w 10"/>
                  <a:gd name="T11" fmla="*/ 9 h 9"/>
                </a:gdLst>
                <a:ahLst/>
                <a:cxnLst>
                  <a:cxn ang="0">
                    <a:pos x="T0" y="T1"/>
                  </a:cxn>
                  <a:cxn ang="0">
                    <a:pos x="T2" y="T3"/>
                  </a:cxn>
                  <a:cxn ang="0">
                    <a:pos x="T4" y="T5"/>
                  </a:cxn>
                  <a:cxn ang="0">
                    <a:pos x="T6" y="T7"/>
                  </a:cxn>
                  <a:cxn ang="0">
                    <a:pos x="T8" y="T9"/>
                  </a:cxn>
                  <a:cxn ang="0">
                    <a:pos x="T10" y="T11"/>
                  </a:cxn>
                </a:cxnLst>
                <a:rect l="0" t="0" r="r" b="b"/>
                <a:pathLst>
                  <a:path w="10" h="9">
                    <a:moveTo>
                      <a:pt x="10" y="0"/>
                    </a:moveTo>
                    <a:lnTo>
                      <a:pt x="7" y="0"/>
                    </a:lnTo>
                    <a:lnTo>
                      <a:pt x="5" y="0"/>
                    </a:lnTo>
                    <a:lnTo>
                      <a:pt x="3" y="2"/>
                    </a:lnTo>
                    <a:lnTo>
                      <a:pt x="0" y="5"/>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53" name="Freeform 1465"/>
              <p:cNvSpPr>
                <a:spLocks/>
              </p:cNvSpPr>
              <p:nvPr userDrawn="1"/>
            </p:nvSpPr>
            <p:spPr bwMode="gray">
              <a:xfrm>
                <a:off x="2483" y="1001"/>
                <a:ext cx="11" cy="8"/>
              </a:xfrm>
              <a:custGeom>
                <a:avLst/>
                <a:gdLst>
                  <a:gd name="T0" fmla="*/ 0 w 11"/>
                  <a:gd name="T1" fmla="*/ 8 h 8"/>
                  <a:gd name="T2" fmla="*/ 4 w 11"/>
                  <a:gd name="T3" fmla="*/ 8 h 8"/>
                  <a:gd name="T4" fmla="*/ 7 w 11"/>
                  <a:gd name="T5" fmla="*/ 8 h 8"/>
                  <a:gd name="T6" fmla="*/ 9 w 11"/>
                  <a:gd name="T7" fmla="*/ 5 h 8"/>
                  <a:gd name="T8" fmla="*/ 11 w 11"/>
                  <a:gd name="T9" fmla="*/ 3 h 8"/>
                  <a:gd name="T10" fmla="*/ 11 w 11"/>
                  <a:gd name="T11" fmla="*/ 0 h 8"/>
                </a:gdLst>
                <a:ahLst/>
                <a:cxnLst>
                  <a:cxn ang="0">
                    <a:pos x="T0" y="T1"/>
                  </a:cxn>
                  <a:cxn ang="0">
                    <a:pos x="T2" y="T3"/>
                  </a:cxn>
                  <a:cxn ang="0">
                    <a:pos x="T4" y="T5"/>
                  </a:cxn>
                  <a:cxn ang="0">
                    <a:pos x="T6" y="T7"/>
                  </a:cxn>
                  <a:cxn ang="0">
                    <a:pos x="T8" y="T9"/>
                  </a:cxn>
                  <a:cxn ang="0">
                    <a:pos x="T10" y="T11"/>
                  </a:cxn>
                </a:cxnLst>
                <a:rect l="0" t="0" r="r" b="b"/>
                <a:pathLst>
                  <a:path w="11" h="8">
                    <a:moveTo>
                      <a:pt x="0" y="8"/>
                    </a:moveTo>
                    <a:lnTo>
                      <a:pt x="4" y="8"/>
                    </a:lnTo>
                    <a:lnTo>
                      <a:pt x="7" y="8"/>
                    </a:lnTo>
                    <a:lnTo>
                      <a:pt x="9" y="5"/>
                    </a:lnTo>
                    <a:lnTo>
                      <a:pt x="11" y="3"/>
                    </a:lnTo>
                    <a:lnTo>
                      <a:pt x="1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54" name="Line 1466"/>
              <p:cNvSpPr>
                <a:spLocks noChangeShapeType="1"/>
              </p:cNvSpPr>
              <p:nvPr userDrawn="1"/>
            </p:nvSpPr>
            <p:spPr bwMode="gray">
              <a:xfrm flipH="1">
                <a:off x="2494" y="1018"/>
                <a:ext cx="14" cy="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55" name="Freeform 1467"/>
              <p:cNvSpPr>
                <a:spLocks/>
              </p:cNvSpPr>
              <p:nvPr userDrawn="1"/>
            </p:nvSpPr>
            <p:spPr bwMode="gray">
              <a:xfrm>
                <a:off x="2494" y="1016"/>
                <a:ext cx="10" cy="9"/>
              </a:xfrm>
              <a:custGeom>
                <a:avLst/>
                <a:gdLst>
                  <a:gd name="T0" fmla="*/ 0 w 10"/>
                  <a:gd name="T1" fmla="*/ 9 h 9"/>
                  <a:gd name="T2" fmla="*/ 2 w 10"/>
                  <a:gd name="T3" fmla="*/ 6 h 9"/>
                  <a:gd name="T4" fmla="*/ 2 w 10"/>
                  <a:gd name="T5" fmla="*/ 2 h 9"/>
                  <a:gd name="T6" fmla="*/ 5 w 10"/>
                  <a:gd name="T7" fmla="*/ 0 h 9"/>
                  <a:gd name="T8" fmla="*/ 7 w 10"/>
                  <a:gd name="T9" fmla="*/ 0 h 9"/>
                  <a:gd name="T10" fmla="*/ 10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0" y="9"/>
                    </a:moveTo>
                    <a:lnTo>
                      <a:pt x="2" y="6"/>
                    </a:lnTo>
                    <a:lnTo>
                      <a:pt x="2" y="2"/>
                    </a:lnTo>
                    <a:lnTo>
                      <a:pt x="5" y="0"/>
                    </a:lnTo>
                    <a:lnTo>
                      <a:pt x="7" y="0"/>
                    </a:lnTo>
                    <a:lnTo>
                      <a:pt x="1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56" name="Freeform 1468"/>
              <p:cNvSpPr>
                <a:spLocks/>
              </p:cNvSpPr>
              <p:nvPr userDrawn="1"/>
            </p:nvSpPr>
            <p:spPr bwMode="gray">
              <a:xfrm>
                <a:off x="2906" y="2029"/>
                <a:ext cx="20" cy="3"/>
              </a:xfrm>
              <a:custGeom>
                <a:avLst/>
                <a:gdLst>
                  <a:gd name="T0" fmla="*/ 20 w 20"/>
                  <a:gd name="T1" fmla="*/ 2 h 3"/>
                  <a:gd name="T2" fmla="*/ 16 w 20"/>
                  <a:gd name="T3" fmla="*/ 0 h 3"/>
                  <a:gd name="T4" fmla="*/ 11 w 20"/>
                  <a:gd name="T5" fmla="*/ 0 h 3"/>
                  <a:gd name="T6" fmla="*/ 6 w 20"/>
                  <a:gd name="T7" fmla="*/ 2 h 3"/>
                  <a:gd name="T8" fmla="*/ 0 w 20"/>
                  <a:gd name="T9" fmla="*/ 3 h 3"/>
                </a:gdLst>
                <a:ahLst/>
                <a:cxnLst>
                  <a:cxn ang="0">
                    <a:pos x="T0" y="T1"/>
                  </a:cxn>
                  <a:cxn ang="0">
                    <a:pos x="T2" y="T3"/>
                  </a:cxn>
                  <a:cxn ang="0">
                    <a:pos x="T4" y="T5"/>
                  </a:cxn>
                  <a:cxn ang="0">
                    <a:pos x="T6" y="T7"/>
                  </a:cxn>
                  <a:cxn ang="0">
                    <a:pos x="T8" y="T9"/>
                  </a:cxn>
                </a:cxnLst>
                <a:rect l="0" t="0" r="r" b="b"/>
                <a:pathLst>
                  <a:path w="20" h="3">
                    <a:moveTo>
                      <a:pt x="20" y="2"/>
                    </a:moveTo>
                    <a:lnTo>
                      <a:pt x="16" y="0"/>
                    </a:lnTo>
                    <a:lnTo>
                      <a:pt x="11" y="0"/>
                    </a:lnTo>
                    <a:lnTo>
                      <a:pt x="6" y="2"/>
                    </a:lnTo>
                    <a:lnTo>
                      <a:pt x="0" y="3"/>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57" name="Line 1469"/>
              <p:cNvSpPr>
                <a:spLocks noChangeShapeType="1"/>
              </p:cNvSpPr>
              <p:nvPr userDrawn="1"/>
            </p:nvSpPr>
            <p:spPr bwMode="gray">
              <a:xfrm flipV="1">
                <a:off x="2915" y="1920"/>
                <a:ext cx="2" cy="21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58" name="Line 1470"/>
              <p:cNvSpPr>
                <a:spLocks noChangeShapeType="1"/>
              </p:cNvSpPr>
              <p:nvPr userDrawn="1"/>
            </p:nvSpPr>
            <p:spPr bwMode="gray">
              <a:xfrm flipV="1">
                <a:off x="2926" y="1922"/>
                <a:ext cx="1" cy="21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59" name="Freeform 1471"/>
              <p:cNvSpPr>
                <a:spLocks/>
              </p:cNvSpPr>
              <p:nvPr userDrawn="1"/>
            </p:nvSpPr>
            <p:spPr bwMode="gray">
              <a:xfrm>
                <a:off x="2908" y="1920"/>
                <a:ext cx="19" cy="4"/>
              </a:xfrm>
              <a:custGeom>
                <a:avLst/>
                <a:gdLst>
                  <a:gd name="T0" fmla="*/ 19 w 19"/>
                  <a:gd name="T1" fmla="*/ 2 h 4"/>
                  <a:gd name="T2" fmla="*/ 14 w 19"/>
                  <a:gd name="T3" fmla="*/ 0 h 4"/>
                  <a:gd name="T4" fmla="*/ 9 w 19"/>
                  <a:gd name="T5" fmla="*/ 0 h 4"/>
                  <a:gd name="T6" fmla="*/ 4 w 19"/>
                  <a:gd name="T7" fmla="*/ 2 h 4"/>
                  <a:gd name="T8" fmla="*/ 0 w 19"/>
                  <a:gd name="T9" fmla="*/ 4 h 4"/>
                </a:gdLst>
                <a:ahLst/>
                <a:cxnLst>
                  <a:cxn ang="0">
                    <a:pos x="T0" y="T1"/>
                  </a:cxn>
                  <a:cxn ang="0">
                    <a:pos x="T2" y="T3"/>
                  </a:cxn>
                  <a:cxn ang="0">
                    <a:pos x="T4" y="T5"/>
                  </a:cxn>
                  <a:cxn ang="0">
                    <a:pos x="T6" y="T7"/>
                  </a:cxn>
                  <a:cxn ang="0">
                    <a:pos x="T8" y="T9"/>
                  </a:cxn>
                </a:cxnLst>
                <a:rect l="0" t="0" r="r" b="b"/>
                <a:pathLst>
                  <a:path w="19" h="4">
                    <a:moveTo>
                      <a:pt x="19" y="2"/>
                    </a:moveTo>
                    <a:lnTo>
                      <a:pt x="14" y="0"/>
                    </a:lnTo>
                    <a:lnTo>
                      <a:pt x="9" y="0"/>
                    </a:lnTo>
                    <a:lnTo>
                      <a:pt x="4" y="2"/>
                    </a:lnTo>
                    <a:lnTo>
                      <a:pt x="0" y="4"/>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60" name="Line 1472"/>
              <p:cNvSpPr>
                <a:spLocks noChangeShapeType="1"/>
              </p:cNvSpPr>
              <p:nvPr userDrawn="1"/>
            </p:nvSpPr>
            <p:spPr bwMode="gray">
              <a:xfrm flipH="1">
                <a:off x="2906" y="1924"/>
                <a:ext cx="2" cy="21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61" name="Freeform 1473"/>
              <p:cNvSpPr>
                <a:spLocks/>
              </p:cNvSpPr>
              <p:nvPr userDrawn="1"/>
            </p:nvSpPr>
            <p:spPr bwMode="gray">
              <a:xfrm>
                <a:off x="2906" y="2136"/>
                <a:ext cx="20" cy="3"/>
              </a:xfrm>
              <a:custGeom>
                <a:avLst/>
                <a:gdLst>
                  <a:gd name="T0" fmla="*/ 20 w 20"/>
                  <a:gd name="T1" fmla="*/ 1 h 3"/>
                  <a:gd name="T2" fmla="*/ 14 w 20"/>
                  <a:gd name="T3" fmla="*/ 1 h 3"/>
                  <a:gd name="T4" fmla="*/ 11 w 20"/>
                  <a:gd name="T5" fmla="*/ 0 h 3"/>
                  <a:gd name="T6" fmla="*/ 6 w 20"/>
                  <a:gd name="T7" fmla="*/ 1 h 3"/>
                  <a:gd name="T8" fmla="*/ 0 w 20"/>
                  <a:gd name="T9" fmla="*/ 3 h 3"/>
                </a:gdLst>
                <a:ahLst/>
                <a:cxnLst>
                  <a:cxn ang="0">
                    <a:pos x="T0" y="T1"/>
                  </a:cxn>
                  <a:cxn ang="0">
                    <a:pos x="T2" y="T3"/>
                  </a:cxn>
                  <a:cxn ang="0">
                    <a:pos x="T4" y="T5"/>
                  </a:cxn>
                  <a:cxn ang="0">
                    <a:pos x="T6" y="T7"/>
                  </a:cxn>
                  <a:cxn ang="0">
                    <a:pos x="T8" y="T9"/>
                  </a:cxn>
                </a:cxnLst>
                <a:rect l="0" t="0" r="r" b="b"/>
                <a:pathLst>
                  <a:path w="20" h="3">
                    <a:moveTo>
                      <a:pt x="20" y="1"/>
                    </a:moveTo>
                    <a:lnTo>
                      <a:pt x="14" y="1"/>
                    </a:lnTo>
                    <a:lnTo>
                      <a:pt x="11" y="0"/>
                    </a:lnTo>
                    <a:lnTo>
                      <a:pt x="6" y="1"/>
                    </a:lnTo>
                    <a:lnTo>
                      <a:pt x="0" y="3"/>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62" name="Freeform 1474"/>
              <p:cNvSpPr>
                <a:spLocks/>
              </p:cNvSpPr>
              <p:nvPr userDrawn="1"/>
            </p:nvSpPr>
            <p:spPr bwMode="gray">
              <a:xfrm>
                <a:off x="2999" y="1933"/>
                <a:ext cx="9" cy="17"/>
              </a:xfrm>
              <a:custGeom>
                <a:avLst/>
                <a:gdLst>
                  <a:gd name="T0" fmla="*/ 0 w 9"/>
                  <a:gd name="T1" fmla="*/ 17 h 17"/>
                  <a:gd name="T2" fmla="*/ 0 w 9"/>
                  <a:gd name="T3" fmla="*/ 12 h 17"/>
                  <a:gd name="T4" fmla="*/ 2 w 9"/>
                  <a:gd name="T5" fmla="*/ 7 h 17"/>
                  <a:gd name="T6" fmla="*/ 5 w 9"/>
                  <a:gd name="T7" fmla="*/ 3 h 17"/>
                  <a:gd name="T8" fmla="*/ 9 w 9"/>
                  <a:gd name="T9" fmla="*/ 0 h 17"/>
                </a:gdLst>
                <a:ahLst/>
                <a:cxnLst>
                  <a:cxn ang="0">
                    <a:pos x="T0" y="T1"/>
                  </a:cxn>
                  <a:cxn ang="0">
                    <a:pos x="T2" y="T3"/>
                  </a:cxn>
                  <a:cxn ang="0">
                    <a:pos x="T4" y="T5"/>
                  </a:cxn>
                  <a:cxn ang="0">
                    <a:pos x="T6" y="T7"/>
                  </a:cxn>
                  <a:cxn ang="0">
                    <a:pos x="T8" y="T9"/>
                  </a:cxn>
                </a:cxnLst>
                <a:rect l="0" t="0" r="r" b="b"/>
                <a:pathLst>
                  <a:path w="9" h="17">
                    <a:moveTo>
                      <a:pt x="0" y="17"/>
                    </a:moveTo>
                    <a:lnTo>
                      <a:pt x="0" y="12"/>
                    </a:lnTo>
                    <a:lnTo>
                      <a:pt x="2" y="7"/>
                    </a:lnTo>
                    <a:lnTo>
                      <a:pt x="5" y="3"/>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63" name="Line 1475"/>
              <p:cNvSpPr>
                <a:spLocks noChangeShapeType="1"/>
              </p:cNvSpPr>
              <p:nvPr userDrawn="1"/>
            </p:nvSpPr>
            <p:spPr bwMode="gray">
              <a:xfrm>
                <a:off x="2924" y="1910"/>
                <a:ext cx="203"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64" name="Line 1476"/>
              <p:cNvSpPr>
                <a:spLocks noChangeShapeType="1"/>
              </p:cNvSpPr>
              <p:nvPr userDrawn="1"/>
            </p:nvSpPr>
            <p:spPr bwMode="gray">
              <a:xfrm>
                <a:off x="2927" y="1922"/>
                <a:ext cx="196" cy="7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65" name="Freeform 1477"/>
              <p:cNvSpPr>
                <a:spLocks/>
              </p:cNvSpPr>
              <p:nvPr userDrawn="1"/>
            </p:nvSpPr>
            <p:spPr bwMode="gray">
              <a:xfrm>
                <a:off x="3123" y="1978"/>
                <a:ext cx="9" cy="18"/>
              </a:xfrm>
              <a:custGeom>
                <a:avLst/>
                <a:gdLst>
                  <a:gd name="T0" fmla="*/ 0 w 9"/>
                  <a:gd name="T1" fmla="*/ 18 h 18"/>
                  <a:gd name="T2" fmla="*/ 2 w 9"/>
                  <a:gd name="T3" fmla="*/ 12 h 18"/>
                  <a:gd name="T4" fmla="*/ 4 w 9"/>
                  <a:gd name="T5" fmla="*/ 9 h 18"/>
                  <a:gd name="T6" fmla="*/ 6 w 9"/>
                  <a:gd name="T7" fmla="*/ 4 h 18"/>
                  <a:gd name="T8" fmla="*/ 9 w 9"/>
                  <a:gd name="T9" fmla="*/ 0 h 18"/>
                </a:gdLst>
                <a:ahLst/>
                <a:cxnLst>
                  <a:cxn ang="0">
                    <a:pos x="T0" y="T1"/>
                  </a:cxn>
                  <a:cxn ang="0">
                    <a:pos x="T2" y="T3"/>
                  </a:cxn>
                  <a:cxn ang="0">
                    <a:pos x="T4" y="T5"/>
                  </a:cxn>
                  <a:cxn ang="0">
                    <a:pos x="T6" y="T7"/>
                  </a:cxn>
                  <a:cxn ang="0">
                    <a:pos x="T8" y="T9"/>
                  </a:cxn>
                </a:cxnLst>
                <a:rect l="0" t="0" r="r" b="b"/>
                <a:pathLst>
                  <a:path w="9" h="18">
                    <a:moveTo>
                      <a:pt x="0" y="18"/>
                    </a:moveTo>
                    <a:lnTo>
                      <a:pt x="2" y="12"/>
                    </a:lnTo>
                    <a:lnTo>
                      <a:pt x="4" y="9"/>
                    </a:lnTo>
                    <a:lnTo>
                      <a:pt x="6" y="4"/>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66" name="Line 1478"/>
              <p:cNvSpPr>
                <a:spLocks noChangeShapeType="1"/>
              </p:cNvSpPr>
              <p:nvPr userDrawn="1"/>
            </p:nvSpPr>
            <p:spPr bwMode="gray">
              <a:xfrm flipH="1" flipV="1">
                <a:off x="2924" y="1901"/>
                <a:ext cx="208" cy="7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67" name="Freeform 1479"/>
              <p:cNvSpPr>
                <a:spLocks/>
              </p:cNvSpPr>
              <p:nvPr userDrawn="1"/>
            </p:nvSpPr>
            <p:spPr bwMode="gray">
              <a:xfrm>
                <a:off x="2924" y="1901"/>
                <a:ext cx="3" cy="21"/>
              </a:xfrm>
              <a:custGeom>
                <a:avLst/>
                <a:gdLst>
                  <a:gd name="T0" fmla="*/ 3 w 3"/>
                  <a:gd name="T1" fmla="*/ 21 h 21"/>
                  <a:gd name="T2" fmla="*/ 0 w 3"/>
                  <a:gd name="T3" fmla="*/ 14 h 21"/>
                  <a:gd name="T4" fmla="*/ 0 w 3"/>
                  <a:gd name="T5" fmla="*/ 7 h 21"/>
                  <a:gd name="T6" fmla="*/ 0 w 3"/>
                  <a:gd name="T7" fmla="*/ 0 h 21"/>
                </a:gdLst>
                <a:ahLst/>
                <a:cxnLst>
                  <a:cxn ang="0">
                    <a:pos x="T0" y="T1"/>
                  </a:cxn>
                  <a:cxn ang="0">
                    <a:pos x="T2" y="T3"/>
                  </a:cxn>
                  <a:cxn ang="0">
                    <a:pos x="T4" y="T5"/>
                  </a:cxn>
                  <a:cxn ang="0">
                    <a:pos x="T6" y="T7"/>
                  </a:cxn>
                </a:cxnLst>
                <a:rect l="0" t="0" r="r" b="b"/>
                <a:pathLst>
                  <a:path w="3" h="21">
                    <a:moveTo>
                      <a:pt x="3" y="21"/>
                    </a:moveTo>
                    <a:lnTo>
                      <a:pt x="0" y="14"/>
                    </a:lnTo>
                    <a:lnTo>
                      <a:pt x="0" y="7"/>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68" name="Freeform 1480"/>
              <p:cNvSpPr>
                <a:spLocks/>
              </p:cNvSpPr>
              <p:nvPr userDrawn="1"/>
            </p:nvSpPr>
            <p:spPr bwMode="gray">
              <a:xfrm>
                <a:off x="3122" y="2104"/>
                <a:ext cx="21" cy="2"/>
              </a:xfrm>
              <a:custGeom>
                <a:avLst/>
                <a:gdLst>
                  <a:gd name="T0" fmla="*/ 0 w 21"/>
                  <a:gd name="T1" fmla="*/ 2 h 2"/>
                  <a:gd name="T2" fmla="*/ 5 w 21"/>
                  <a:gd name="T3" fmla="*/ 2 h 2"/>
                  <a:gd name="T4" fmla="*/ 10 w 21"/>
                  <a:gd name="T5" fmla="*/ 2 h 2"/>
                  <a:gd name="T6" fmla="*/ 15 w 21"/>
                  <a:gd name="T7" fmla="*/ 2 h 2"/>
                  <a:gd name="T8" fmla="*/ 21 w 21"/>
                  <a:gd name="T9" fmla="*/ 0 h 2"/>
                </a:gdLst>
                <a:ahLst/>
                <a:cxnLst>
                  <a:cxn ang="0">
                    <a:pos x="T0" y="T1"/>
                  </a:cxn>
                  <a:cxn ang="0">
                    <a:pos x="T2" y="T3"/>
                  </a:cxn>
                  <a:cxn ang="0">
                    <a:pos x="T4" y="T5"/>
                  </a:cxn>
                  <a:cxn ang="0">
                    <a:pos x="T6" y="T7"/>
                  </a:cxn>
                  <a:cxn ang="0">
                    <a:pos x="T8" y="T9"/>
                  </a:cxn>
                </a:cxnLst>
                <a:rect l="0" t="0" r="r" b="b"/>
                <a:pathLst>
                  <a:path w="21" h="2">
                    <a:moveTo>
                      <a:pt x="0" y="2"/>
                    </a:moveTo>
                    <a:lnTo>
                      <a:pt x="5" y="2"/>
                    </a:lnTo>
                    <a:lnTo>
                      <a:pt x="10" y="2"/>
                    </a:lnTo>
                    <a:lnTo>
                      <a:pt x="15" y="2"/>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69" name="Line 1481"/>
              <p:cNvSpPr>
                <a:spLocks noChangeShapeType="1"/>
              </p:cNvSpPr>
              <p:nvPr userDrawn="1"/>
            </p:nvSpPr>
            <p:spPr bwMode="gray">
              <a:xfrm flipH="1">
                <a:off x="3130" y="1997"/>
                <a:ext cx="4" cy="21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70" name="Line 1482"/>
              <p:cNvSpPr>
                <a:spLocks noChangeShapeType="1"/>
              </p:cNvSpPr>
              <p:nvPr userDrawn="1"/>
            </p:nvSpPr>
            <p:spPr bwMode="gray">
              <a:xfrm flipH="1">
                <a:off x="3122" y="1996"/>
                <a:ext cx="1" cy="21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71" name="Freeform 1483"/>
              <p:cNvSpPr>
                <a:spLocks/>
              </p:cNvSpPr>
              <p:nvPr userDrawn="1"/>
            </p:nvSpPr>
            <p:spPr bwMode="gray">
              <a:xfrm>
                <a:off x="3122" y="2213"/>
                <a:ext cx="19" cy="3"/>
              </a:xfrm>
              <a:custGeom>
                <a:avLst/>
                <a:gdLst>
                  <a:gd name="T0" fmla="*/ 0 w 19"/>
                  <a:gd name="T1" fmla="*/ 0 h 3"/>
                  <a:gd name="T2" fmla="*/ 3 w 19"/>
                  <a:gd name="T3" fmla="*/ 1 h 3"/>
                  <a:gd name="T4" fmla="*/ 8 w 19"/>
                  <a:gd name="T5" fmla="*/ 3 h 3"/>
                  <a:gd name="T6" fmla="*/ 14 w 19"/>
                  <a:gd name="T7" fmla="*/ 1 h 3"/>
                  <a:gd name="T8" fmla="*/ 19 w 19"/>
                  <a:gd name="T9" fmla="*/ 0 h 3"/>
                </a:gdLst>
                <a:ahLst/>
                <a:cxnLst>
                  <a:cxn ang="0">
                    <a:pos x="T0" y="T1"/>
                  </a:cxn>
                  <a:cxn ang="0">
                    <a:pos x="T2" y="T3"/>
                  </a:cxn>
                  <a:cxn ang="0">
                    <a:pos x="T4" y="T5"/>
                  </a:cxn>
                  <a:cxn ang="0">
                    <a:pos x="T6" y="T7"/>
                  </a:cxn>
                  <a:cxn ang="0">
                    <a:pos x="T8" y="T9"/>
                  </a:cxn>
                </a:cxnLst>
                <a:rect l="0" t="0" r="r" b="b"/>
                <a:pathLst>
                  <a:path w="19" h="3">
                    <a:moveTo>
                      <a:pt x="0" y="0"/>
                    </a:moveTo>
                    <a:lnTo>
                      <a:pt x="3" y="1"/>
                    </a:lnTo>
                    <a:lnTo>
                      <a:pt x="8" y="3"/>
                    </a:lnTo>
                    <a:lnTo>
                      <a:pt x="14" y="1"/>
                    </a:lnTo>
                    <a:lnTo>
                      <a:pt x="1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72" name="Line 1484"/>
              <p:cNvSpPr>
                <a:spLocks noChangeShapeType="1"/>
              </p:cNvSpPr>
              <p:nvPr userDrawn="1"/>
            </p:nvSpPr>
            <p:spPr bwMode="gray">
              <a:xfrm flipV="1">
                <a:off x="3141" y="1994"/>
                <a:ext cx="2" cy="21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73" name="Freeform 1485"/>
              <p:cNvSpPr>
                <a:spLocks/>
              </p:cNvSpPr>
              <p:nvPr userDrawn="1"/>
            </p:nvSpPr>
            <p:spPr bwMode="gray">
              <a:xfrm>
                <a:off x="3123" y="1994"/>
                <a:ext cx="20" cy="3"/>
              </a:xfrm>
              <a:custGeom>
                <a:avLst/>
                <a:gdLst>
                  <a:gd name="T0" fmla="*/ 0 w 20"/>
                  <a:gd name="T1" fmla="*/ 2 h 3"/>
                  <a:gd name="T2" fmla="*/ 6 w 20"/>
                  <a:gd name="T3" fmla="*/ 3 h 3"/>
                  <a:gd name="T4" fmla="*/ 11 w 20"/>
                  <a:gd name="T5" fmla="*/ 3 h 3"/>
                  <a:gd name="T6" fmla="*/ 16 w 20"/>
                  <a:gd name="T7" fmla="*/ 3 h 3"/>
                  <a:gd name="T8" fmla="*/ 20 w 20"/>
                  <a:gd name="T9" fmla="*/ 0 h 3"/>
                </a:gdLst>
                <a:ahLst/>
                <a:cxnLst>
                  <a:cxn ang="0">
                    <a:pos x="T0" y="T1"/>
                  </a:cxn>
                  <a:cxn ang="0">
                    <a:pos x="T2" y="T3"/>
                  </a:cxn>
                  <a:cxn ang="0">
                    <a:pos x="T4" y="T5"/>
                  </a:cxn>
                  <a:cxn ang="0">
                    <a:pos x="T6" y="T7"/>
                  </a:cxn>
                  <a:cxn ang="0">
                    <a:pos x="T8" y="T9"/>
                  </a:cxn>
                </a:cxnLst>
                <a:rect l="0" t="0" r="r" b="b"/>
                <a:pathLst>
                  <a:path w="20" h="3">
                    <a:moveTo>
                      <a:pt x="0" y="2"/>
                    </a:moveTo>
                    <a:lnTo>
                      <a:pt x="6" y="3"/>
                    </a:lnTo>
                    <a:lnTo>
                      <a:pt x="11" y="3"/>
                    </a:lnTo>
                    <a:lnTo>
                      <a:pt x="16" y="3"/>
                    </a:lnTo>
                    <a:lnTo>
                      <a:pt x="2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74" name="Freeform 1486"/>
              <p:cNvSpPr>
                <a:spLocks/>
              </p:cNvSpPr>
              <p:nvPr userDrawn="1"/>
            </p:nvSpPr>
            <p:spPr bwMode="gray">
              <a:xfrm>
                <a:off x="2997" y="2165"/>
                <a:ext cx="9" cy="9"/>
              </a:xfrm>
              <a:custGeom>
                <a:avLst/>
                <a:gdLst>
                  <a:gd name="T0" fmla="*/ 0 w 9"/>
                  <a:gd name="T1" fmla="*/ 0 h 9"/>
                  <a:gd name="T2" fmla="*/ 0 w 9"/>
                  <a:gd name="T3" fmla="*/ 4 h 9"/>
                  <a:gd name="T4" fmla="*/ 2 w 9"/>
                  <a:gd name="T5" fmla="*/ 7 h 9"/>
                  <a:gd name="T6" fmla="*/ 4 w 9"/>
                  <a:gd name="T7" fmla="*/ 9 h 9"/>
                  <a:gd name="T8" fmla="*/ 7 w 9"/>
                  <a:gd name="T9" fmla="*/ 9 h 9"/>
                  <a:gd name="T10" fmla="*/ 9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0" y="0"/>
                    </a:moveTo>
                    <a:lnTo>
                      <a:pt x="0" y="4"/>
                    </a:lnTo>
                    <a:lnTo>
                      <a:pt x="2" y="7"/>
                    </a:lnTo>
                    <a:lnTo>
                      <a:pt x="4" y="9"/>
                    </a:lnTo>
                    <a:lnTo>
                      <a:pt x="7" y="9"/>
                    </a:lnTo>
                    <a:lnTo>
                      <a:pt x="9"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75" name="Line 1487"/>
              <p:cNvSpPr>
                <a:spLocks noChangeShapeType="1"/>
              </p:cNvSpPr>
              <p:nvPr userDrawn="1"/>
            </p:nvSpPr>
            <p:spPr bwMode="gray">
              <a:xfrm flipH="1" flipV="1">
                <a:off x="2922" y="2143"/>
                <a:ext cx="201" cy="7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76" name="Line 1488"/>
              <p:cNvSpPr>
                <a:spLocks noChangeShapeType="1"/>
              </p:cNvSpPr>
              <p:nvPr userDrawn="1"/>
            </p:nvSpPr>
            <p:spPr bwMode="gray">
              <a:xfrm flipH="1" flipV="1">
                <a:off x="2926" y="2137"/>
                <a:ext cx="196" cy="7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77" name="Freeform 1489"/>
              <p:cNvSpPr>
                <a:spLocks/>
              </p:cNvSpPr>
              <p:nvPr userDrawn="1"/>
            </p:nvSpPr>
            <p:spPr bwMode="gray">
              <a:xfrm>
                <a:off x="2922" y="2137"/>
                <a:ext cx="4" cy="6"/>
              </a:xfrm>
              <a:custGeom>
                <a:avLst/>
                <a:gdLst>
                  <a:gd name="T0" fmla="*/ 4 w 4"/>
                  <a:gd name="T1" fmla="*/ 0 h 6"/>
                  <a:gd name="T2" fmla="*/ 2 w 4"/>
                  <a:gd name="T3" fmla="*/ 2 h 6"/>
                  <a:gd name="T4" fmla="*/ 2 w 4"/>
                  <a:gd name="T5" fmla="*/ 4 h 6"/>
                  <a:gd name="T6" fmla="*/ 2 w 4"/>
                  <a:gd name="T7" fmla="*/ 6 h 6"/>
                  <a:gd name="T8" fmla="*/ 0 w 4"/>
                  <a:gd name="T9" fmla="*/ 6 h 6"/>
                  <a:gd name="T10" fmla="*/ 0 w 4"/>
                  <a:gd name="T11" fmla="*/ 6 h 6"/>
                  <a:gd name="T12" fmla="*/ 2 w 4"/>
                  <a:gd name="T13" fmla="*/ 4 h 6"/>
                  <a:gd name="T14" fmla="*/ 2 w 4"/>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4" y="0"/>
                    </a:moveTo>
                    <a:lnTo>
                      <a:pt x="2" y="2"/>
                    </a:lnTo>
                    <a:lnTo>
                      <a:pt x="2" y="4"/>
                    </a:lnTo>
                    <a:lnTo>
                      <a:pt x="2" y="6"/>
                    </a:lnTo>
                    <a:lnTo>
                      <a:pt x="0" y="6"/>
                    </a:lnTo>
                    <a:lnTo>
                      <a:pt x="0" y="6"/>
                    </a:lnTo>
                    <a:lnTo>
                      <a:pt x="2" y="4"/>
                    </a:lnTo>
                    <a:lnTo>
                      <a:pt x="2" y="4"/>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78" name="Line 1490"/>
              <p:cNvSpPr>
                <a:spLocks noChangeShapeType="1"/>
              </p:cNvSpPr>
              <p:nvPr userDrawn="1"/>
            </p:nvSpPr>
            <p:spPr bwMode="gray">
              <a:xfrm>
                <a:off x="2924" y="2141"/>
                <a:ext cx="205" cy="7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79" name="Freeform 1491"/>
              <p:cNvSpPr>
                <a:spLocks/>
              </p:cNvSpPr>
              <p:nvPr userDrawn="1"/>
            </p:nvSpPr>
            <p:spPr bwMode="gray">
              <a:xfrm>
                <a:off x="3122" y="2213"/>
                <a:ext cx="7" cy="8"/>
              </a:xfrm>
              <a:custGeom>
                <a:avLst/>
                <a:gdLst>
                  <a:gd name="T0" fmla="*/ 7 w 7"/>
                  <a:gd name="T1" fmla="*/ 7 h 8"/>
                  <a:gd name="T2" fmla="*/ 5 w 7"/>
                  <a:gd name="T3" fmla="*/ 8 h 8"/>
                  <a:gd name="T4" fmla="*/ 1 w 7"/>
                  <a:gd name="T5" fmla="*/ 8 h 8"/>
                  <a:gd name="T6" fmla="*/ 0 w 7"/>
                  <a:gd name="T7" fmla="*/ 7 h 8"/>
                  <a:gd name="T8" fmla="*/ 0 w 7"/>
                  <a:gd name="T9" fmla="*/ 3 h 8"/>
                  <a:gd name="T10" fmla="*/ 0 w 7"/>
                  <a:gd name="T11" fmla="*/ 0 h 8"/>
                </a:gdLst>
                <a:ahLst/>
                <a:cxnLst>
                  <a:cxn ang="0">
                    <a:pos x="T0" y="T1"/>
                  </a:cxn>
                  <a:cxn ang="0">
                    <a:pos x="T2" y="T3"/>
                  </a:cxn>
                  <a:cxn ang="0">
                    <a:pos x="T4" y="T5"/>
                  </a:cxn>
                  <a:cxn ang="0">
                    <a:pos x="T6" y="T7"/>
                  </a:cxn>
                  <a:cxn ang="0">
                    <a:pos x="T8" y="T9"/>
                  </a:cxn>
                  <a:cxn ang="0">
                    <a:pos x="T10" y="T11"/>
                  </a:cxn>
                </a:cxnLst>
                <a:rect l="0" t="0" r="r" b="b"/>
                <a:pathLst>
                  <a:path w="7" h="8">
                    <a:moveTo>
                      <a:pt x="7" y="7"/>
                    </a:moveTo>
                    <a:lnTo>
                      <a:pt x="5" y="8"/>
                    </a:lnTo>
                    <a:lnTo>
                      <a:pt x="1" y="8"/>
                    </a:lnTo>
                    <a:lnTo>
                      <a:pt x="0" y="7"/>
                    </a:lnTo>
                    <a:lnTo>
                      <a:pt x="0"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80" name="Freeform 1492"/>
              <p:cNvSpPr>
                <a:spLocks/>
              </p:cNvSpPr>
              <p:nvPr userDrawn="1"/>
            </p:nvSpPr>
            <p:spPr bwMode="gray">
              <a:xfrm>
                <a:off x="2782" y="1924"/>
                <a:ext cx="7" cy="16"/>
              </a:xfrm>
              <a:custGeom>
                <a:avLst/>
                <a:gdLst>
                  <a:gd name="T0" fmla="*/ 7 w 7"/>
                  <a:gd name="T1" fmla="*/ 0 h 16"/>
                  <a:gd name="T2" fmla="*/ 7 w 7"/>
                  <a:gd name="T3" fmla="*/ 3 h 16"/>
                  <a:gd name="T4" fmla="*/ 6 w 7"/>
                  <a:gd name="T5" fmla="*/ 9 h 16"/>
                  <a:gd name="T6" fmla="*/ 4 w 7"/>
                  <a:gd name="T7" fmla="*/ 12 h 16"/>
                  <a:gd name="T8" fmla="*/ 0 w 7"/>
                  <a:gd name="T9" fmla="*/ 16 h 16"/>
                </a:gdLst>
                <a:ahLst/>
                <a:cxnLst>
                  <a:cxn ang="0">
                    <a:pos x="T0" y="T1"/>
                  </a:cxn>
                  <a:cxn ang="0">
                    <a:pos x="T2" y="T3"/>
                  </a:cxn>
                  <a:cxn ang="0">
                    <a:pos x="T4" y="T5"/>
                  </a:cxn>
                  <a:cxn ang="0">
                    <a:pos x="T6" y="T7"/>
                  </a:cxn>
                  <a:cxn ang="0">
                    <a:pos x="T8" y="T9"/>
                  </a:cxn>
                </a:cxnLst>
                <a:rect l="0" t="0" r="r" b="b"/>
                <a:pathLst>
                  <a:path w="7" h="16">
                    <a:moveTo>
                      <a:pt x="7" y="0"/>
                    </a:moveTo>
                    <a:lnTo>
                      <a:pt x="7" y="3"/>
                    </a:lnTo>
                    <a:lnTo>
                      <a:pt x="6" y="9"/>
                    </a:lnTo>
                    <a:lnTo>
                      <a:pt x="4" y="12"/>
                    </a:lnTo>
                    <a:lnTo>
                      <a:pt x="0"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81" name="Line 1493"/>
              <p:cNvSpPr>
                <a:spLocks noChangeShapeType="1"/>
              </p:cNvSpPr>
              <p:nvPr userDrawn="1"/>
            </p:nvSpPr>
            <p:spPr bwMode="gray">
              <a:xfrm flipH="1">
                <a:off x="3290" y="2039"/>
                <a:ext cx="1" cy="7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82" name="Line 1494"/>
              <p:cNvSpPr>
                <a:spLocks noChangeShapeType="1"/>
              </p:cNvSpPr>
              <p:nvPr userDrawn="1"/>
            </p:nvSpPr>
            <p:spPr bwMode="gray">
              <a:xfrm>
                <a:off x="3284" y="2038"/>
                <a:ext cx="1" cy="7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83" name="Freeform 1495"/>
              <p:cNvSpPr>
                <a:spLocks/>
              </p:cNvSpPr>
              <p:nvPr userDrawn="1"/>
            </p:nvSpPr>
            <p:spPr bwMode="gray">
              <a:xfrm>
                <a:off x="3284" y="2108"/>
                <a:ext cx="6" cy="10"/>
              </a:xfrm>
              <a:custGeom>
                <a:avLst/>
                <a:gdLst>
                  <a:gd name="T0" fmla="*/ 0 w 6"/>
                  <a:gd name="T1" fmla="*/ 0 h 10"/>
                  <a:gd name="T2" fmla="*/ 2 w 6"/>
                  <a:gd name="T3" fmla="*/ 1 h 10"/>
                  <a:gd name="T4" fmla="*/ 6 w 6"/>
                  <a:gd name="T5" fmla="*/ 5 h 10"/>
                  <a:gd name="T6" fmla="*/ 6 w 6"/>
                  <a:gd name="T7" fmla="*/ 7 h 10"/>
                  <a:gd name="T8" fmla="*/ 2 w 6"/>
                  <a:gd name="T9" fmla="*/ 10 h 10"/>
                </a:gdLst>
                <a:ahLst/>
                <a:cxnLst>
                  <a:cxn ang="0">
                    <a:pos x="T0" y="T1"/>
                  </a:cxn>
                  <a:cxn ang="0">
                    <a:pos x="T2" y="T3"/>
                  </a:cxn>
                  <a:cxn ang="0">
                    <a:pos x="T4" y="T5"/>
                  </a:cxn>
                  <a:cxn ang="0">
                    <a:pos x="T6" y="T7"/>
                  </a:cxn>
                  <a:cxn ang="0">
                    <a:pos x="T8" y="T9"/>
                  </a:cxn>
                </a:cxnLst>
                <a:rect l="0" t="0" r="r" b="b"/>
                <a:pathLst>
                  <a:path w="6" h="10">
                    <a:moveTo>
                      <a:pt x="0" y="0"/>
                    </a:moveTo>
                    <a:lnTo>
                      <a:pt x="2" y="1"/>
                    </a:lnTo>
                    <a:lnTo>
                      <a:pt x="6" y="5"/>
                    </a:lnTo>
                    <a:lnTo>
                      <a:pt x="6" y="7"/>
                    </a:lnTo>
                    <a:lnTo>
                      <a:pt x="2" y="1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84" name="Line 1496"/>
              <p:cNvSpPr>
                <a:spLocks noChangeShapeType="1"/>
              </p:cNvSpPr>
              <p:nvPr userDrawn="1"/>
            </p:nvSpPr>
            <p:spPr bwMode="gray">
              <a:xfrm flipV="1">
                <a:off x="3286" y="2038"/>
                <a:ext cx="2" cy="8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85" name="Freeform 1497"/>
              <p:cNvSpPr>
                <a:spLocks/>
              </p:cNvSpPr>
              <p:nvPr userDrawn="1"/>
            </p:nvSpPr>
            <p:spPr bwMode="gray">
              <a:xfrm>
                <a:off x="3276" y="2108"/>
                <a:ext cx="8" cy="17"/>
              </a:xfrm>
              <a:custGeom>
                <a:avLst/>
                <a:gdLst>
                  <a:gd name="T0" fmla="*/ 0 w 8"/>
                  <a:gd name="T1" fmla="*/ 17 h 17"/>
                  <a:gd name="T2" fmla="*/ 3 w 8"/>
                  <a:gd name="T3" fmla="*/ 14 h 17"/>
                  <a:gd name="T4" fmla="*/ 7 w 8"/>
                  <a:gd name="T5" fmla="*/ 10 h 17"/>
                  <a:gd name="T6" fmla="*/ 7 w 8"/>
                  <a:gd name="T7" fmla="*/ 5 h 17"/>
                  <a:gd name="T8" fmla="*/ 8 w 8"/>
                  <a:gd name="T9" fmla="*/ 0 h 17"/>
                </a:gdLst>
                <a:ahLst/>
                <a:cxnLst>
                  <a:cxn ang="0">
                    <a:pos x="T0" y="T1"/>
                  </a:cxn>
                  <a:cxn ang="0">
                    <a:pos x="T2" y="T3"/>
                  </a:cxn>
                  <a:cxn ang="0">
                    <a:pos x="T4" y="T5"/>
                  </a:cxn>
                  <a:cxn ang="0">
                    <a:pos x="T6" y="T7"/>
                  </a:cxn>
                  <a:cxn ang="0">
                    <a:pos x="T8" y="T9"/>
                  </a:cxn>
                </a:cxnLst>
                <a:rect l="0" t="0" r="r" b="b"/>
                <a:pathLst>
                  <a:path w="8" h="17">
                    <a:moveTo>
                      <a:pt x="0" y="17"/>
                    </a:moveTo>
                    <a:lnTo>
                      <a:pt x="3" y="14"/>
                    </a:lnTo>
                    <a:lnTo>
                      <a:pt x="7" y="10"/>
                    </a:lnTo>
                    <a:lnTo>
                      <a:pt x="7" y="5"/>
                    </a:lnTo>
                    <a:lnTo>
                      <a:pt x="8"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86" name="Freeform 1498"/>
              <p:cNvSpPr>
                <a:spLocks/>
              </p:cNvSpPr>
              <p:nvPr userDrawn="1"/>
            </p:nvSpPr>
            <p:spPr bwMode="gray">
              <a:xfrm>
                <a:off x="3202" y="2165"/>
                <a:ext cx="12" cy="7"/>
              </a:xfrm>
              <a:custGeom>
                <a:avLst/>
                <a:gdLst>
                  <a:gd name="T0" fmla="*/ 12 w 12"/>
                  <a:gd name="T1" fmla="*/ 0 h 7"/>
                  <a:gd name="T2" fmla="*/ 11 w 12"/>
                  <a:gd name="T3" fmla="*/ 4 h 7"/>
                  <a:gd name="T4" fmla="*/ 9 w 12"/>
                  <a:gd name="T5" fmla="*/ 7 h 7"/>
                  <a:gd name="T6" fmla="*/ 5 w 12"/>
                  <a:gd name="T7" fmla="*/ 7 h 7"/>
                  <a:gd name="T8" fmla="*/ 0 w 12"/>
                  <a:gd name="T9" fmla="*/ 7 h 7"/>
                </a:gdLst>
                <a:ahLst/>
                <a:cxnLst>
                  <a:cxn ang="0">
                    <a:pos x="T0" y="T1"/>
                  </a:cxn>
                  <a:cxn ang="0">
                    <a:pos x="T2" y="T3"/>
                  </a:cxn>
                  <a:cxn ang="0">
                    <a:pos x="T4" y="T5"/>
                  </a:cxn>
                  <a:cxn ang="0">
                    <a:pos x="T6" y="T7"/>
                  </a:cxn>
                  <a:cxn ang="0">
                    <a:pos x="T8" y="T9"/>
                  </a:cxn>
                </a:cxnLst>
                <a:rect l="0" t="0" r="r" b="b"/>
                <a:pathLst>
                  <a:path w="12" h="7">
                    <a:moveTo>
                      <a:pt x="12" y="0"/>
                    </a:moveTo>
                    <a:lnTo>
                      <a:pt x="11" y="4"/>
                    </a:lnTo>
                    <a:lnTo>
                      <a:pt x="9" y="7"/>
                    </a:lnTo>
                    <a:lnTo>
                      <a:pt x="5" y="7"/>
                    </a:lnTo>
                    <a:lnTo>
                      <a:pt x="0"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87" name="Line 1499"/>
              <p:cNvSpPr>
                <a:spLocks noChangeShapeType="1"/>
              </p:cNvSpPr>
              <p:nvPr userDrawn="1"/>
            </p:nvSpPr>
            <p:spPr bwMode="gray">
              <a:xfrm flipV="1">
                <a:off x="3137" y="2125"/>
                <a:ext cx="146" cy="9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88" name="Line 1500"/>
              <p:cNvSpPr>
                <a:spLocks noChangeShapeType="1"/>
              </p:cNvSpPr>
              <p:nvPr userDrawn="1"/>
            </p:nvSpPr>
            <p:spPr bwMode="gray">
              <a:xfrm flipV="1">
                <a:off x="3141" y="2118"/>
                <a:ext cx="145" cy="9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89" name="Freeform 1501"/>
              <p:cNvSpPr>
                <a:spLocks/>
              </p:cNvSpPr>
              <p:nvPr userDrawn="1"/>
            </p:nvSpPr>
            <p:spPr bwMode="gray">
              <a:xfrm>
                <a:off x="3276" y="2118"/>
                <a:ext cx="10" cy="9"/>
              </a:xfrm>
              <a:custGeom>
                <a:avLst/>
                <a:gdLst>
                  <a:gd name="T0" fmla="*/ 10 w 10"/>
                  <a:gd name="T1" fmla="*/ 0 h 9"/>
                  <a:gd name="T2" fmla="*/ 10 w 10"/>
                  <a:gd name="T3" fmla="*/ 4 h 9"/>
                  <a:gd name="T4" fmla="*/ 8 w 10"/>
                  <a:gd name="T5" fmla="*/ 7 h 9"/>
                  <a:gd name="T6" fmla="*/ 5 w 10"/>
                  <a:gd name="T7" fmla="*/ 9 h 9"/>
                  <a:gd name="T8" fmla="*/ 0 w 10"/>
                  <a:gd name="T9" fmla="*/ 7 h 9"/>
                </a:gdLst>
                <a:ahLst/>
                <a:cxnLst>
                  <a:cxn ang="0">
                    <a:pos x="T0" y="T1"/>
                  </a:cxn>
                  <a:cxn ang="0">
                    <a:pos x="T2" y="T3"/>
                  </a:cxn>
                  <a:cxn ang="0">
                    <a:pos x="T4" y="T5"/>
                  </a:cxn>
                  <a:cxn ang="0">
                    <a:pos x="T6" y="T7"/>
                  </a:cxn>
                  <a:cxn ang="0">
                    <a:pos x="T8" y="T9"/>
                  </a:cxn>
                </a:cxnLst>
                <a:rect l="0" t="0" r="r" b="b"/>
                <a:pathLst>
                  <a:path w="10" h="9">
                    <a:moveTo>
                      <a:pt x="10" y="0"/>
                    </a:moveTo>
                    <a:lnTo>
                      <a:pt x="10" y="4"/>
                    </a:lnTo>
                    <a:lnTo>
                      <a:pt x="8" y="7"/>
                    </a:lnTo>
                    <a:lnTo>
                      <a:pt x="5" y="9"/>
                    </a:lnTo>
                    <a:lnTo>
                      <a:pt x="0"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90" name="Line 1502"/>
              <p:cNvSpPr>
                <a:spLocks noChangeShapeType="1"/>
              </p:cNvSpPr>
              <p:nvPr userDrawn="1"/>
            </p:nvSpPr>
            <p:spPr bwMode="gray">
              <a:xfrm flipH="1">
                <a:off x="3129" y="2125"/>
                <a:ext cx="147" cy="9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91" name="Freeform 1503"/>
              <p:cNvSpPr>
                <a:spLocks/>
              </p:cNvSpPr>
              <p:nvPr userDrawn="1"/>
            </p:nvSpPr>
            <p:spPr bwMode="gray">
              <a:xfrm>
                <a:off x="3129" y="2213"/>
                <a:ext cx="12" cy="8"/>
              </a:xfrm>
              <a:custGeom>
                <a:avLst/>
                <a:gdLst>
                  <a:gd name="T0" fmla="*/ 0 w 12"/>
                  <a:gd name="T1" fmla="*/ 7 h 8"/>
                  <a:gd name="T2" fmla="*/ 5 w 12"/>
                  <a:gd name="T3" fmla="*/ 8 h 8"/>
                  <a:gd name="T4" fmla="*/ 8 w 12"/>
                  <a:gd name="T5" fmla="*/ 7 h 8"/>
                  <a:gd name="T6" fmla="*/ 10 w 12"/>
                  <a:gd name="T7" fmla="*/ 3 h 8"/>
                  <a:gd name="T8" fmla="*/ 12 w 12"/>
                  <a:gd name="T9" fmla="*/ 0 h 8"/>
                </a:gdLst>
                <a:ahLst/>
                <a:cxnLst>
                  <a:cxn ang="0">
                    <a:pos x="T0" y="T1"/>
                  </a:cxn>
                  <a:cxn ang="0">
                    <a:pos x="T2" y="T3"/>
                  </a:cxn>
                  <a:cxn ang="0">
                    <a:pos x="T4" y="T5"/>
                  </a:cxn>
                  <a:cxn ang="0">
                    <a:pos x="T6" y="T7"/>
                  </a:cxn>
                  <a:cxn ang="0">
                    <a:pos x="T8" y="T9"/>
                  </a:cxn>
                </a:cxnLst>
                <a:rect l="0" t="0" r="r" b="b"/>
                <a:pathLst>
                  <a:path w="12" h="8">
                    <a:moveTo>
                      <a:pt x="0" y="7"/>
                    </a:moveTo>
                    <a:lnTo>
                      <a:pt x="5" y="8"/>
                    </a:lnTo>
                    <a:lnTo>
                      <a:pt x="8" y="7"/>
                    </a:lnTo>
                    <a:lnTo>
                      <a:pt x="10" y="3"/>
                    </a:lnTo>
                    <a:lnTo>
                      <a:pt x="1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92" name="Line 1504"/>
              <p:cNvSpPr>
                <a:spLocks noChangeShapeType="1"/>
              </p:cNvSpPr>
              <p:nvPr userDrawn="1"/>
            </p:nvSpPr>
            <p:spPr bwMode="gray">
              <a:xfrm>
                <a:off x="2537" y="2097"/>
                <a:ext cx="2" cy="5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93" name="Line 1505"/>
              <p:cNvSpPr>
                <a:spLocks noChangeShapeType="1"/>
              </p:cNvSpPr>
              <p:nvPr userDrawn="1"/>
            </p:nvSpPr>
            <p:spPr bwMode="gray">
              <a:xfrm>
                <a:off x="2541" y="2099"/>
                <a:ext cx="1" cy="5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94" name="Freeform 1506"/>
              <p:cNvSpPr>
                <a:spLocks/>
              </p:cNvSpPr>
              <p:nvPr userDrawn="1"/>
            </p:nvSpPr>
            <p:spPr bwMode="gray">
              <a:xfrm>
                <a:off x="2539" y="2150"/>
                <a:ext cx="5" cy="10"/>
              </a:xfrm>
              <a:custGeom>
                <a:avLst/>
                <a:gdLst>
                  <a:gd name="T0" fmla="*/ 2 w 5"/>
                  <a:gd name="T1" fmla="*/ 0 h 10"/>
                  <a:gd name="T2" fmla="*/ 0 w 5"/>
                  <a:gd name="T3" fmla="*/ 3 h 10"/>
                  <a:gd name="T4" fmla="*/ 0 w 5"/>
                  <a:gd name="T5" fmla="*/ 5 h 10"/>
                  <a:gd name="T6" fmla="*/ 2 w 5"/>
                  <a:gd name="T7" fmla="*/ 8 h 10"/>
                  <a:gd name="T8" fmla="*/ 5 w 5"/>
                  <a:gd name="T9" fmla="*/ 10 h 10"/>
                </a:gdLst>
                <a:ahLst/>
                <a:cxnLst>
                  <a:cxn ang="0">
                    <a:pos x="T0" y="T1"/>
                  </a:cxn>
                  <a:cxn ang="0">
                    <a:pos x="T2" y="T3"/>
                  </a:cxn>
                  <a:cxn ang="0">
                    <a:pos x="T4" y="T5"/>
                  </a:cxn>
                  <a:cxn ang="0">
                    <a:pos x="T6" y="T7"/>
                  </a:cxn>
                  <a:cxn ang="0">
                    <a:pos x="T8" y="T9"/>
                  </a:cxn>
                </a:cxnLst>
                <a:rect l="0" t="0" r="r" b="b"/>
                <a:pathLst>
                  <a:path w="5" h="10">
                    <a:moveTo>
                      <a:pt x="2" y="0"/>
                    </a:moveTo>
                    <a:lnTo>
                      <a:pt x="0" y="3"/>
                    </a:lnTo>
                    <a:lnTo>
                      <a:pt x="0" y="5"/>
                    </a:lnTo>
                    <a:lnTo>
                      <a:pt x="2" y="8"/>
                    </a:lnTo>
                    <a:lnTo>
                      <a:pt x="5" y="1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95" name="Line 1507"/>
              <p:cNvSpPr>
                <a:spLocks noChangeShapeType="1"/>
              </p:cNvSpPr>
              <p:nvPr userDrawn="1"/>
            </p:nvSpPr>
            <p:spPr bwMode="gray">
              <a:xfrm flipH="1" flipV="1">
                <a:off x="2543" y="2099"/>
                <a:ext cx="1" cy="6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96" name="Freeform 1508"/>
              <p:cNvSpPr>
                <a:spLocks/>
              </p:cNvSpPr>
              <p:nvPr userDrawn="1"/>
            </p:nvSpPr>
            <p:spPr bwMode="gray">
              <a:xfrm>
                <a:off x="2541" y="2150"/>
                <a:ext cx="12" cy="17"/>
              </a:xfrm>
              <a:custGeom>
                <a:avLst/>
                <a:gdLst>
                  <a:gd name="T0" fmla="*/ 12 w 12"/>
                  <a:gd name="T1" fmla="*/ 17 h 17"/>
                  <a:gd name="T2" fmla="*/ 7 w 12"/>
                  <a:gd name="T3" fmla="*/ 14 h 17"/>
                  <a:gd name="T4" fmla="*/ 3 w 12"/>
                  <a:gd name="T5" fmla="*/ 10 h 17"/>
                  <a:gd name="T6" fmla="*/ 2 w 12"/>
                  <a:gd name="T7" fmla="*/ 5 h 17"/>
                  <a:gd name="T8" fmla="*/ 0 w 12"/>
                  <a:gd name="T9" fmla="*/ 0 h 17"/>
                </a:gdLst>
                <a:ahLst/>
                <a:cxnLst>
                  <a:cxn ang="0">
                    <a:pos x="T0" y="T1"/>
                  </a:cxn>
                  <a:cxn ang="0">
                    <a:pos x="T2" y="T3"/>
                  </a:cxn>
                  <a:cxn ang="0">
                    <a:pos x="T4" y="T5"/>
                  </a:cxn>
                  <a:cxn ang="0">
                    <a:pos x="T6" y="T7"/>
                  </a:cxn>
                  <a:cxn ang="0">
                    <a:pos x="T8" y="T9"/>
                  </a:cxn>
                </a:cxnLst>
                <a:rect l="0" t="0" r="r" b="b"/>
                <a:pathLst>
                  <a:path w="12" h="17">
                    <a:moveTo>
                      <a:pt x="12" y="17"/>
                    </a:moveTo>
                    <a:lnTo>
                      <a:pt x="7" y="14"/>
                    </a:lnTo>
                    <a:lnTo>
                      <a:pt x="3" y="10"/>
                    </a:lnTo>
                    <a:lnTo>
                      <a:pt x="2"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97" name="Freeform 1509"/>
              <p:cNvSpPr>
                <a:spLocks/>
              </p:cNvSpPr>
              <p:nvPr userDrawn="1"/>
            </p:nvSpPr>
            <p:spPr bwMode="gray">
              <a:xfrm>
                <a:off x="2821" y="1954"/>
                <a:ext cx="10" cy="15"/>
              </a:xfrm>
              <a:custGeom>
                <a:avLst/>
                <a:gdLst>
                  <a:gd name="T0" fmla="*/ 10 w 10"/>
                  <a:gd name="T1" fmla="*/ 15 h 15"/>
                  <a:gd name="T2" fmla="*/ 10 w 10"/>
                  <a:gd name="T3" fmla="*/ 10 h 15"/>
                  <a:gd name="T4" fmla="*/ 7 w 10"/>
                  <a:gd name="T5" fmla="*/ 7 h 15"/>
                  <a:gd name="T6" fmla="*/ 3 w 10"/>
                  <a:gd name="T7" fmla="*/ 1 h 15"/>
                  <a:gd name="T8" fmla="*/ 0 w 10"/>
                  <a:gd name="T9" fmla="*/ 0 h 15"/>
                </a:gdLst>
                <a:ahLst/>
                <a:cxnLst>
                  <a:cxn ang="0">
                    <a:pos x="T0" y="T1"/>
                  </a:cxn>
                  <a:cxn ang="0">
                    <a:pos x="T2" y="T3"/>
                  </a:cxn>
                  <a:cxn ang="0">
                    <a:pos x="T4" y="T5"/>
                  </a:cxn>
                  <a:cxn ang="0">
                    <a:pos x="T6" y="T7"/>
                  </a:cxn>
                  <a:cxn ang="0">
                    <a:pos x="T8" y="T9"/>
                  </a:cxn>
                </a:cxnLst>
                <a:rect l="0" t="0" r="r" b="b"/>
                <a:pathLst>
                  <a:path w="10" h="15">
                    <a:moveTo>
                      <a:pt x="10" y="15"/>
                    </a:moveTo>
                    <a:lnTo>
                      <a:pt x="10" y="10"/>
                    </a:lnTo>
                    <a:lnTo>
                      <a:pt x="7" y="7"/>
                    </a:lnTo>
                    <a:lnTo>
                      <a:pt x="3" y="1"/>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98" name="Line 1510"/>
              <p:cNvSpPr>
                <a:spLocks noChangeShapeType="1"/>
              </p:cNvSpPr>
              <p:nvPr userDrawn="1"/>
            </p:nvSpPr>
            <p:spPr bwMode="gray">
              <a:xfrm flipH="1">
                <a:off x="2751" y="1912"/>
                <a:ext cx="157" cy="9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99" name="Line 1511"/>
              <p:cNvSpPr>
                <a:spLocks noChangeShapeType="1"/>
              </p:cNvSpPr>
              <p:nvPr userDrawn="1"/>
            </p:nvSpPr>
            <p:spPr bwMode="gray">
              <a:xfrm flipH="1">
                <a:off x="2754" y="1924"/>
                <a:ext cx="154" cy="9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00" name="Freeform 1512"/>
              <p:cNvSpPr>
                <a:spLocks/>
              </p:cNvSpPr>
              <p:nvPr userDrawn="1"/>
            </p:nvSpPr>
            <p:spPr bwMode="gray">
              <a:xfrm>
                <a:off x="2744" y="1999"/>
                <a:ext cx="10" cy="18"/>
              </a:xfrm>
              <a:custGeom>
                <a:avLst/>
                <a:gdLst>
                  <a:gd name="T0" fmla="*/ 10 w 10"/>
                  <a:gd name="T1" fmla="*/ 18 h 18"/>
                  <a:gd name="T2" fmla="*/ 9 w 10"/>
                  <a:gd name="T3" fmla="*/ 12 h 18"/>
                  <a:gd name="T4" fmla="*/ 7 w 10"/>
                  <a:gd name="T5" fmla="*/ 7 h 18"/>
                  <a:gd name="T6" fmla="*/ 3 w 10"/>
                  <a:gd name="T7" fmla="*/ 4 h 18"/>
                  <a:gd name="T8" fmla="*/ 0 w 10"/>
                  <a:gd name="T9" fmla="*/ 0 h 18"/>
                </a:gdLst>
                <a:ahLst/>
                <a:cxnLst>
                  <a:cxn ang="0">
                    <a:pos x="T0" y="T1"/>
                  </a:cxn>
                  <a:cxn ang="0">
                    <a:pos x="T2" y="T3"/>
                  </a:cxn>
                  <a:cxn ang="0">
                    <a:pos x="T4" y="T5"/>
                  </a:cxn>
                  <a:cxn ang="0">
                    <a:pos x="T6" y="T7"/>
                  </a:cxn>
                  <a:cxn ang="0">
                    <a:pos x="T8" y="T9"/>
                  </a:cxn>
                </a:cxnLst>
                <a:rect l="0" t="0" r="r" b="b"/>
                <a:pathLst>
                  <a:path w="10" h="18">
                    <a:moveTo>
                      <a:pt x="10" y="18"/>
                    </a:moveTo>
                    <a:lnTo>
                      <a:pt x="9" y="12"/>
                    </a:lnTo>
                    <a:lnTo>
                      <a:pt x="7" y="7"/>
                    </a:lnTo>
                    <a:lnTo>
                      <a:pt x="3"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01" name="Line 1513"/>
              <p:cNvSpPr>
                <a:spLocks noChangeShapeType="1"/>
              </p:cNvSpPr>
              <p:nvPr userDrawn="1"/>
            </p:nvSpPr>
            <p:spPr bwMode="gray">
              <a:xfrm flipV="1">
                <a:off x="2744" y="1903"/>
                <a:ext cx="161" cy="9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02" name="Freeform 1514"/>
              <p:cNvSpPr>
                <a:spLocks/>
              </p:cNvSpPr>
              <p:nvPr userDrawn="1"/>
            </p:nvSpPr>
            <p:spPr bwMode="gray">
              <a:xfrm>
                <a:off x="2905" y="1903"/>
                <a:ext cx="5" cy="21"/>
              </a:xfrm>
              <a:custGeom>
                <a:avLst/>
                <a:gdLst>
                  <a:gd name="T0" fmla="*/ 3 w 5"/>
                  <a:gd name="T1" fmla="*/ 21 h 21"/>
                  <a:gd name="T2" fmla="*/ 5 w 5"/>
                  <a:gd name="T3" fmla="*/ 16 h 21"/>
                  <a:gd name="T4" fmla="*/ 5 w 5"/>
                  <a:gd name="T5" fmla="*/ 10 h 21"/>
                  <a:gd name="T6" fmla="*/ 3 w 5"/>
                  <a:gd name="T7" fmla="*/ 5 h 21"/>
                  <a:gd name="T8" fmla="*/ 0 w 5"/>
                  <a:gd name="T9" fmla="*/ 0 h 21"/>
                </a:gdLst>
                <a:ahLst/>
                <a:cxnLst>
                  <a:cxn ang="0">
                    <a:pos x="T0" y="T1"/>
                  </a:cxn>
                  <a:cxn ang="0">
                    <a:pos x="T2" y="T3"/>
                  </a:cxn>
                  <a:cxn ang="0">
                    <a:pos x="T4" y="T5"/>
                  </a:cxn>
                  <a:cxn ang="0">
                    <a:pos x="T6" y="T7"/>
                  </a:cxn>
                  <a:cxn ang="0">
                    <a:pos x="T8" y="T9"/>
                  </a:cxn>
                </a:cxnLst>
                <a:rect l="0" t="0" r="r" b="b"/>
                <a:pathLst>
                  <a:path w="5" h="21">
                    <a:moveTo>
                      <a:pt x="3" y="21"/>
                    </a:moveTo>
                    <a:lnTo>
                      <a:pt x="5" y="16"/>
                    </a:lnTo>
                    <a:lnTo>
                      <a:pt x="5" y="10"/>
                    </a:lnTo>
                    <a:lnTo>
                      <a:pt x="3"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03" name="Freeform 1515"/>
              <p:cNvSpPr>
                <a:spLocks/>
              </p:cNvSpPr>
              <p:nvPr userDrawn="1"/>
            </p:nvSpPr>
            <p:spPr bwMode="gray">
              <a:xfrm>
                <a:off x="2735" y="2125"/>
                <a:ext cx="19" cy="4"/>
              </a:xfrm>
              <a:custGeom>
                <a:avLst/>
                <a:gdLst>
                  <a:gd name="T0" fmla="*/ 19 w 19"/>
                  <a:gd name="T1" fmla="*/ 0 h 4"/>
                  <a:gd name="T2" fmla="*/ 14 w 19"/>
                  <a:gd name="T3" fmla="*/ 2 h 4"/>
                  <a:gd name="T4" fmla="*/ 11 w 19"/>
                  <a:gd name="T5" fmla="*/ 4 h 4"/>
                  <a:gd name="T6" fmla="*/ 5 w 19"/>
                  <a:gd name="T7" fmla="*/ 4 h 4"/>
                  <a:gd name="T8" fmla="*/ 0 w 19"/>
                  <a:gd name="T9" fmla="*/ 2 h 4"/>
                </a:gdLst>
                <a:ahLst/>
                <a:cxnLst>
                  <a:cxn ang="0">
                    <a:pos x="T0" y="T1"/>
                  </a:cxn>
                  <a:cxn ang="0">
                    <a:pos x="T2" y="T3"/>
                  </a:cxn>
                  <a:cxn ang="0">
                    <a:pos x="T4" y="T5"/>
                  </a:cxn>
                  <a:cxn ang="0">
                    <a:pos x="T6" y="T7"/>
                  </a:cxn>
                  <a:cxn ang="0">
                    <a:pos x="T8" y="T9"/>
                  </a:cxn>
                </a:cxnLst>
                <a:rect l="0" t="0" r="r" b="b"/>
                <a:pathLst>
                  <a:path w="19" h="4">
                    <a:moveTo>
                      <a:pt x="19" y="0"/>
                    </a:moveTo>
                    <a:lnTo>
                      <a:pt x="14" y="2"/>
                    </a:lnTo>
                    <a:lnTo>
                      <a:pt x="11" y="4"/>
                    </a:lnTo>
                    <a:lnTo>
                      <a:pt x="5" y="4"/>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04" name="Line 1516"/>
              <p:cNvSpPr>
                <a:spLocks noChangeShapeType="1"/>
              </p:cNvSpPr>
              <p:nvPr userDrawn="1"/>
            </p:nvSpPr>
            <p:spPr bwMode="gray">
              <a:xfrm>
                <a:off x="2744" y="2018"/>
                <a:ext cx="2" cy="21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05" name="Line 1517"/>
              <p:cNvSpPr>
                <a:spLocks noChangeShapeType="1"/>
              </p:cNvSpPr>
              <p:nvPr userDrawn="1"/>
            </p:nvSpPr>
            <p:spPr bwMode="gray">
              <a:xfrm>
                <a:off x="2754" y="2017"/>
                <a:ext cx="1" cy="21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06" name="Freeform 1518"/>
              <p:cNvSpPr>
                <a:spLocks/>
              </p:cNvSpPr>
              <p:nvPr userDrawn="1"/>
            </p:nvSpPr>
            <p:spPr bwMode="gray">
              <a:xfrm>
                <a:off x="2735" y="2234"/>
                <a:ext cx="19" cy="3"/>
              </a:xfrm>
              <a:custGeom>
                <a:avLst/>
                <a:gdLst>
                  <a:gd name="T0" fmla="*/ 19 w 19"/>
                  <a:gd name="T1" fmla="*/ 0 h 3"/>
                  <a:gd name="T2" fmla="*/ 14 w 19"/>
                  <a:gd name="T3" fmla="*/ 3 h 3"/>
                  <a:gd name="T4" fmla="*/ 11 w 19"/>
                  <a:gd name="T5" fmla="*/ 3 h 3"/>
                  <a:gd name="T6" fmla="*/ 5 w 19"/>
                  <a:gd name="T7" fmla="*/ 3 h 3"/>
                  <a:gd name="T8" fmla="*/ 0 w 19"/>
                  <a:gd name="T9" fmla="*/ 1 h 3"/>
                </a:gdLst>
                <a:ahLst/>
                <a:cxnLst>
                  <a:cxn ang="0">
                    <a:pos x="T0" y="T1"/>
                  </a:cxn>
                  <a:cxn ang="0">
                    <a:pos x="T2" y="T3"/>
                  </a:cxn>
                  <a:cxn ang="0">
                    <a:pos x="T4" y="T5"/>
                  </a:cxn>
                  <a:cxn ang="0">
                    <a:pos x="T6" y="T7"/>
                  </a:cxn>
                  <a:cxn ang="0">
                    <a:pos x="T8" y="T9"/>
                  </a:cxn>
                </a:cxnLst>
                <a:rect l="0" t="0" r="r" b="b"/>
                <a:pathLst>
                  <a:path w="19" h="3">
                    <a:moveTo>
                      <a:pt x="19" y="0"/>
                    </a:moveTo>
                    <a:lnTo>
                      <a:pt x="14" y="3"/>
                    </a:lnTo>
                    <a:lnTo>
                      <a:pt x="11" y="3"/>
                    </a:lnTo>
                    <a:lnTo>
                      <a:pt x="5" y="3"/>
                    </a:lnTo>
                    <a:lnTo>
                      <a:pt x="0" y="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07" name="Line 1519"/>
              <p:cNvSpPr>
                <a:spLocks noChangeShapeType="1"/>
              </p:cNvSpPr>
              <p:nvPr userDrawn="1"/>
            </p:nvSpPr>
            <p:spPr bwMode="gray">
              <a:xfrm flipV="1">
                <a:off x="2735" y="2017"/>
                <a:ext cx="1" cy="21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08" name="Freeform 1520"/>
              <p:cNvSpPr>
                <a:spLocks/>
              </p:cNvSpPr>
              <p:nvPr userDrawn="1"/>
            </p:nvSpPr>
            <p:spPr bwMode="gray">
              <a:xfrm>
                <a:off x="2735" y="2017"/>
                <a:ext cx="19" cy="3"/>
              </a:xfrm>
              <a:custGeom>
                <a:avLst/>
                <a:gdLst>
                  <a:gd name="T0" fmla="*/ 19 w 19"/>
                  <a:gd name="T1" fmla="*/ 0 h 3"/>
                  <a:gd name="T2" fmla="*/ 14 w 19"/>
                  <a:gd name="T3" fmla="*/ 1 h 3"/>
                  <a:gd name="T4" fmla="*/ 9 w 19"/>
                  <a:gd name="T5" fmla="*/ 3 h 3"/>
                  <a:gd name="T6" fmla="*/ 4 w 19"/>
                  <a:gd name="T7" fmla="*/ 1 h 3"/>
                  <a:gd name="T8" fmla="*/ 0 w 19"/>
                  <a:gd name="T9" fmla="*/ 0 h 3"/>
                </a:gdLst>
                <a:ahLst/>
                <a:cxnLst>
                  <a:cxn ang="0">
                    <a:pos x="T0" y="T1"/>
                  </a:cxn>
                  <a:cxn ang="0">
                    <a:pos x="T2" y="T3"/>
                  </a:cxn>
                  <a:cxn ang="0">
                    <a:pos x="T4" y="T5"/>
                  </a:cxn>
                  <a:cxn ang="0">
                    <a:pos x="T6" y="T7"/>
                  </a:cxn>
                  <a:cxn ang="0">
                    <a:pos x="T8" y="T9"/>
                  </a:cxn>
                </a:cxnLst>
                <a:rect l="0" t="0" r="r" b="b"/>
                <a:pathLst>
                  <a:path w="19" h="3">
                    <a:moveTo>
                      <a:pt x="19" y="0"/>
                    </a:moveTo>
                    <a:lnTo>
                      <a:pt x="14" y="1"/>
                    </a:lnTo>
                    <a:lnTo>
                      <a:pt x="9" y="3"/>
                    </a:lnTo>
                    <a:lnTo>
                      <a:pt x="4" y="1"/>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09" name="Freeform 1521"/>
              <p:cNvSpPr>
                <a:spLocks/>
              </p:cNvSpPr>
              <p:nvPr userDrawn="1"/>
            </p:nvSpPr>
            <p:spPr bwMode="gray">
              <a:xfrm>
                <a:off x="2821" y="2186"/>
                <a:ext cx="10" cy="9"/>
              </a:xfrm>
              <a:custGeom>
                <a:avLst/>
                <a:gdLst>
                  <a:gd name="T0" fmla="*/ 10 w 10"/>
                  <a:gd name="T1" fmla="*/ 0 h 9"/>
                  <a:gd name="T2" fmla="*/ 10 w 10"/>
                  <a:gd name="T3" fmla="*/ 4 h 9"/>
                  <a:gd name="T4" fmla="*/ 7 w 10"/>
                  <a:gd name="T5" fmla="*/ 7 h 9"/>
                  <a:gd name="T6" fmla="*/ 3 w 10"/>
                  <a:gd name="T7" fmla="*/ 9 h 9"/>
                  <a:gd name="T8" fmla="*/ 0 w 10"/>
                  <a:gd name="T9" fmla="*/ 7 h 9"/>
                </a:gdLst>
                <a:ahLst/>
                <a:cxnLst>
                  <a:cxn ang="0">
                    <a:pos x="T0" y="T1"/>
                  </a:cxn>
                  <a:cxn ang="0">
                    <a:pos x="T2" y="T3"/>
                  </a:cxn>
                  <a:cxn ang="0">
                    <a:pos x="T4" y="T5"/>
                  </a:cxn>
                  <a:cxn ang="0">
                    <a:pos x="T6" y="T7"/>
                  </a:cxn>
                  <a:cxn ang="0">
                    <a:pos x="T8" y="T9"/>
                  </a:cxn>
                </a:cxnLst>
                <a:rect l="0" t="0" r="r" b="b"/>
                <a:pathLst>
                  <a:path w="10" h="9">
                    <a:moveTo>
                      <a:pt x="10" y="0"/>
                    </a:moveTo>
                    <a:lnTo>
                      <a:pt x="10" y="4"/>
                    </a:lnTo>
                    <a:lnTo>
                      <a:pt x="7" y="7"/>
                    </a:lnTo>
                    <a:lnTo>
                      <a:pt x="3" y="9"/>
                    </a:lnTo>
                    <a:lnTo>
                      <a:pt x="0"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10" name="Line 1522"/>
              <p:cNvSpPr>
                <a:spLocks noChangeShapeType="1"/>
              </p:cNvSpPr>
              <p:nvPr userDrawn="1"/>
            </p:nvSpPr>
            <p:spPr bwMode="gray">
              <a:xfrm flipV="1">
                <a:off x="2751" y="2144"/>
                <a:ext cx="157" cy="9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11" name="Line 1523"/>
              <p:cNvSpPr>
                <a:spLocks noChangeShapeType="1"/>
              </p:cNvSpPr>
              <p:nvPr userDrawn="1"/>
            </p:nvSpPr>
            <p:spPr bwMode="gray">
              <a:xfrm flipV="1">
                <a:off x="2754" y="2139"/>
                <a:ext cx="152" cy="9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12" name="Freeform 1524"/>
              <p:cNvSpPr>
                <a:spLocks/>
              </p:cNvSpPr>
              <p:nvPr userDrawn="1"/>
            </p:nvSpPr>
            <p:spPr bwMode="gray">
              <a:xfrm>
                <a:off x="2905" y="2139"/>
                <a:ext cx="3" cy="5"/>
              </a:xfrm>
              <a:custGeom>
                <a:avLst/>
                <a:gdLst>
                  <a:gd name="T0" fmla="*/ 1 w 3"/>
                  <a:gd name="T1" fmla="*/ 0 h 5"/>
                  <a:gd name="T2" fmla="*/ 3 w 3"/>
                  <a:gd name="T3" fmla="*/ 2 h 5"/>
                  <a:gd name="T4" fmla="*/ 3 w 3"/>
                  <a:gd name="T5" fmla="*/ 4 h 5"/>
                  <a:gd name="T6" fmla="*/ 3 w 3"/>
                  <a:gd name="T7" fmla="*/ 4 h 5"/>
                  <a:gd name="T8" fmla="*/ 1 w 3"/>
                  <a:gd name="T9" fmla="*/ 5 h 5"/>
                  <a:gd name="T10" fmla="*/ 1 w 3"/>
                  <a:gd name="T11" fmla="*/ 5 h 5"/>
                  <a:gd name="T12" fmla="*/ 0 w 3"/>
                  <a:gd name="T13" fmla="*/ 4 h 5"/>
                  <a:gd name="T14" fmla="*/ 0 w 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lnTo>
                      <a:pt x="3" y="2"/>
                    </a:lnTo>
                    <a:lnTo>
                      <a:pt x="3" y="4"/>
                    </a:lnTo>
                    <a:lnTo>
                      <a:pt x="3" y="4"/>
                    </a:lnTo>
                    <a:lnTo>
                      <a:pt x="1" y="5"/>
                    </a:lnTo>
                    <a:lnTo>
                      <a:pt x="1" y="5"/>
                    </a:lnTo>
                    <a:lnTo>
                      <a:pt x="0" y="4"/>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13" name="Line 1525"/>
              <p:cNvSpPr>
                <a:spLocks noChangeShapeType="1"/>
              </p:cNvSpPr>
              <p:nvPr userDrawn="1"/>
            </p:nvSpPr>
            <p:spPr bwMode="gray">
              <a:xfrm flipH="1">
                <a:off x="2744" y="2141"/>
                <a:ext cx="161" cy="10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14" name="Freeform 1526"/>
              <p:cNvSpPr>
                <a:spLocks/>
              </p:cNvSpPr>
              <p:nvPr userDrawn="1"/>
            </p:nvSpPr>
            <p:spPr bwMode="gray">
              <a:xfrm>
                <a:off x="2744" y="2234"/>
                <a:ext cx="10" cy="8"/>
              </a:xfrm>
              <a:custGeom>
                <a:avLst/>
                <a:gdLst>
                  <a:gd name="T0" fmla="*/ 0 w 10"/>
                  <a:gd name="T1" fmla="*/ 8 h 8"/>
                  <a:gd name="T2" fmla="*/ 3 w 10"/>
                  <a:gd name="T3" fmla="*/ 8 h 8"/>
                  <a:gd name="T4" fmla="*/ 7 w 10"/>
                  <a:gd name="T5" fmla="*/ 8 h 8"/>
                  <a:gd name="T6" fmla="*/ 10 w 10"/>
                  <a:gd name="T7" fmla="*/ 5 h 8"/>
                  <a:gd name="T8" fmla="*/ 10 w 10"/>
                  <a:gd name="T9" fmla="*/ 0 h 8"/>
                </a:gdLst>
                <a:ahLst/>
                <a:cxnLst>
                  <a:cxn ang="0">
                    <a:pos x="T0" y="T1"/>
                  </a:cxn>
                  <a:cxn ang="0">
                    <a:pos x="T2" y="T3"/>
                  </a:cxn>
                  <a:cxn ang="0">
                    <a:pos x="T4" y="T5"/>
                  </a:cxn>
                  <a:cxn ang="0">
                    <a:pos x="T6" y="T7"/>
                  </a:cxn>
                  <a:cxn ang="0">
                    <a:pos x="T8" y="T9"/>
                  </a:cxn>
                </a:cxnLst>
                <a:rect l="0" t="0" r="r" b="b"/>
                <a:pathLst>
                  <a:path w="10" h="8">
                    <a:moveTo>
                      <a:pt x="0" y="8"/>
                    </a:moveTo>
                    <a:lnTo>
                      <a:pt x="3" y="8"/>
                    </a:lnTo>
                    <a:lnTo>
                      <a:pt x="7" y="8"/>
                    </a:lnTo>
                    <a:lnTo>
                      <a:pt x="10" y="5"/>
                    </a:lnTo>
                    <a:lnTo>
                      <a:pt x="1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5015" name="Group 1527"/>
            <p:cNvGrpSpPr>
              <a:grpSpLocks/>
            </p:cNvGrpSpPr>
            <p:nvPr userDrawn="1"/>
          </p:nvGrpSpPr>
          <p:grpSpPr bwMode="auto">
            <a:xfrm>
              <a:off x="4059" y="2614"/>
              <a:ext cx="1572" cy="1574"/>
              <a:chOff x="2111" y="670"/>
              <a:chExt cx="1572" cy="1574"/>
            </a:xfrm>
          </p:grpSpPr>
          <p:sp>
            <p:nvSpPr>
              <p:cNvPr id="65016" name="Freeform 1528"/>
              <p:cNvSpPr>
                <a:spLocks/>
              </p:cNvSpPr>
              <p:nvPr userDrawn="1"/>
            </p:nvSpPr>
            <p:spPr bwMode="gray">
              <a:xfrm>
                <a:off x="2639" y="2197"/>
                <a:ext cx="9" cy="9"/>
              </a:xfrm>
              <a:custGeom>
                <a:avLst/>
                <a:gdLst>
                  <a:gd name="T0" fmla="*/ 0 w 9"/>
                  <a:gd name="T1" fmla="*/ 0 h 9"/>
                  <a:gd name="T2" fmla="*/ 0 w 9"/>
                  <a:gd name="T3" fmla="*/ 3 h 9"/>
                  <a:gd name="T4" fmla="*/ 2 w 9"/>
                  <a:gd name="T5" fmla="*/ 7 h 9"/>
                  <a:gd name="T6" fmla="*/ 5 w 9"/>
                  <a:gd name="T7" fmla="*/ 9 h 9"/>
                  <a:gd name="T8" fmla="*/ 7 w 9"/>
                  <a:gd name="T9" fmla="*/ 9 h 9"/>
                  <a:gd name="T10" fmla="*/ 9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0" y="0"/>
                    </a:moveTo>
                    <a:lnTo>
                      <a:pt x="0" y="3"/>
                    </a:lnTo>
                    <a:lnTo>
                      <a:pt x="2" y="7"/>
                    </a:lnTo>
                    <a:lnTo>
                      <a:pt x="5" y="9"/>
                    </a:lnTo>
                    <a:lnTo>
                      <a:pt x="7" y="9"/>
                    </a:lnTo>
                    <a:lnTo>
                      <a:pt x="9"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17" name="Line 1529"/>
              <p:cNvSpPr>
                <a:spLocks noChangeShapeType="1"/>
              </p:cNvSpPr>
              <p:nvPr userDrawn="1"/>
            </p:nvSpPr>
            <p:spPr bwMode="gray">
              <a:xfrm>
                <a:off x="2546" y="2167"/>
                <a:ext cx="191"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18" name="Line 1530"/>
              <p:cNvSpPr>
                <a:spLocks noChangeShapeType="1"/>
              </p:cNvSpPr>
              <p:nvPr userDrawn="1"/>
            </p:nvSpPr>
            <p:spPr bwMode="gray">
              <a:xfrm>
                <a:off x="2544" y="2160"/>
                <a:ext cx="191"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19" name="Freeform 1531"/>
              <p:cNvSpPr>
                <a:spLocks/>
              </p:cNvSpPr>
              <p:nvPr userDrawn="1"/>
            </p:nvSpPr>
            <p:spPr bwMode="gray">
              <a:xfrm>
                <a:off x="2735" y="2235"/>
                <a:ext cx="9" cy="9"/>
              </a:xfrm>
              <a:custGeom>
                <a:avLst/>
                <a:gdLst>
                  <a:gd name="T0" fmla="*/ 0 w 9"/>
                  <a:gd name="T1" fmla="*/ 0 h 9"/>
                  <a:gd name="T2" fmla="*/ 0 w 9"/>
                  <a:gd name="T3" fmla="*/ 4 h 9"/>
                  <a:gd name="T4" fmla="*/ 2 w 9"/>
                  <a:gd name="T5" fmla="*/ 6 h 9"/>
                  <a:gd name="T6" fmla="*/ 4 w 9"/>
                  <a:gd name="T7" fmla="*/ 7 h 9"/>
                  <a:gd name="T8" fmla="*/ 5 w 9"/>
                  <a:gd name="T9" fmla="*/ 9 h 9"/>
                  <a:gd name="T10" fmla="*/ 9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0" y="0"/>
                    </a:moveTo>
                    <a:lnTo>
                      <a:pt x="0" y="4"/>
                    </a:lnTo>
                    <a:lnTo>
                      <a:pt x="2" y="6"/>
                    </a:lnTo>
                    <a:lnTo>
                      <a:pt x="4" y="7"/>
                    </a:lnTo>
                    <a:lnTo>
                      <a:pt x="5" y="9"/>
                    </a:lnTo>
                    <a:lnTo>
                      <a:pt x="9"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20" name="Line 1532"/>
              <p:cNvSpPr>
                <a:spLocks noChangeShapeType="1"/>
              </p:cNvSpPr>
              <p:nvPr userDrawn="1"/>
            </p:nvSpPr>
            <p:spPr bwMode="gray">
              <a:xfrm flipH="1" flipV="1">
                <a:off x="2553" y="2167"/>
                <a:ext cx="191"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21" name="Freeform 1533"/>
              <p:cNvSpPr>
                <a:spLocks/>
              </p:cNvSpPr>
              <p:nvPr userDrawn="1"/>
            </p:nvSpPr>
            <p:spPr bwMode="gray">
              <a:xfrm>
                <a:off x="2544" y="2160"/>
                <a:ext cx="9" cy="7"/>
              </a:xfrm>
              <a:custGeom>
                <a:avLst/>
                <a:gdLst>
                  <a:gd name="T0" fmla="*/ 9 w 9"/>
                  <a:gd name="T1" fmla="*/ 7 h 7"/>
                  <a:gd name="T2" fmla="*/ 6 w 9"/>
                  <a:gd name="T3" fmla="*/ 7 h 7"/>
                  <a:gd name="T4" fmla="*/ 2 w 9"/>
                  <a:gd name="T5" fmla="*/ 7 h 7"/>
                  <a:gd name="T6" fmla="*/ 0 w 9"/>
                  <a:gd name="T7" fmla="*/ 5 h 7"/>
                  <a:gd name="T8" fmla="*/ 0 w 9"/>
                  <a:gd name="T9" fmla="*/ 4 h 7"/>
                  <a:gd name="T10" fmla="*/ 0 w 9"/>
                  <a:gd name="T11" fmla="*/ 0 h 7"/>
                </a:gdLst>
                <a:ahLst/>
                <a:cxnLst>
                  <a:cxn ang="0">
                    <a:pos x="T0" y="T1"/>
                  </a:cxn>
                  <a:cxn ang="0">
                    <a:pos x="T2" y="T3"/>
                  </a:cxn>
                  <a:cxn ang="0">
                    <a:pos x="T4" y="T5"/>
                  </a:cxn>
                  <a:cxn ang="0">
                    <a:pos x="T6" y="T7"/>
                  </a:cxn>
                  <a:cxn ang="0">
                    <a:pos x="T8" y="T9"/>
                  </a:cxn>
                  <a:cxn ang="0">
                    <a:pos x="T10" y="T11"/>
                  </a:cxn>
                </a:cxnLst>
                <a:rect l="0" t="0" r="r" b="b"/>
                <a:pathLst>
                  <a:path w="9" h="7">
                    <a:moveTo>
                      <a:pt x="9" y="7"/>
                    </a:moveTo>
                    <a:lnTo>
                      <a:pt x="6" y="7"/>
                    </a:lnTo>
                    <a:lnTo>
                      <a:pt x="2" y="7"/>
                    </a:lnTo>
                    <a:lnTo>
                      <a:pt x="0" y="5"/>
                    </a:lnTo>
                    <a:lnTo>
                      <a:pt x="0"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22" name="Freeform 1534"/>
              <p:cNvSpPr>
                <a:spLocks/>
              </p:cNvSpPr>
              <p:nvPr userDrawn="1"/>
            </p:nvSpPr>
            <p:spPr bwMode="gray">
              <a:xfrm>
                <a:off x="2688" y="840"/>
                <a:ext cx="3" cy="7"/>
              </a:xfrm>
              <a:custGeom>
                <a:avLst/>
                <a:gdLst>
                  <a:gd name="T0" fmla="*/ 2 w 3"/>
                  <a:gd name="T1" fmla="*/ 7 h 7"/>
                  <a:gd name="T2" fmla="*/ 3 w 3"/>
                  <a:gd name="T3" fmla="*/ 5 h 7"/>
                  <a:gd name="T4" fmla="*/ 3 w 3"/>
                  <a:gd name="T5" fmla="*/ 3 h 7"/>
                  <a:gd name="T6" fmla="*/ 3 w 3"/>
                  <a:gd name="T7" fmla="*/ 0 h 7"/>
                  <a:gd name="T8" fmla="*/ 0 w 3"/>
                  <a:gd name="T9" fmla="*/ 0 h 7"/>
                </a:gdLst>
                <a:ahLst/>
                <a:cxnLst>
                  <a:cxn ang="0">
                    <a:pos x="T0" y="T1"/>
                  </a:cxn>
                  <a:cxn ang="0">
                    <a:pos x="T2" y="T3"/>
                  </a:cxn>
                  <a:cxn ang="0">
                    <a:pos x="T4" y="T5"/>
                  </a:cxn>
                  <a:cxn ang="0">
                    <a:pos x="T6" y="T7"/>
                  </a:cxn>
                  <a:cxn ang="0">
                    <a:pos x="T8" y="T9"/>
                  </a:cxn>
                </a:cxnLst>
                <a:rect l="0" t="0" r="r" b="b"/>
                <a:pathLst>
                  <a:path w="3" h="7">
                    <a:moveTo>
                      <a:pt x="2" y="7"/>
                    </a:moveTo>
                    <a:lnTo>
                      <a:pt x="3" y="5"/>
                    </a:lnTo>
                    <a:lnTo>
                      <a:pt x="3" y="3"/>
                    </a:lnTo>
                    <a:lnTo>
                      <a:pt x="3"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23" name="Freeform 1535"/>
              <p:cNvSpPr>
                <a:spLocks/>
              </p:cNvSpPr>
              <p:nvPr userDrawn="1"/>
            </p:nvSpPr>
            <p:spPr bwMode="gray">
              <a:xfrm>
                <a:off x="2630" y="866"/>
                <a:ext cx="12" cy="9"/>
              </a:xfrm>
              <a:custGeom>
                <a:avLst/>
                <a:gdLst>
                  <a:gd name="T0" fmla="*/ 0 w 12"/>
                  <a:gd name="T1" fmla="*/ 9 h 9"/>
                  <a:gd name="T2" fmla="*/ 2 w 12"/>
                  <a:gd name="T3" fmla="*/ 5 h 9"/>
                  <a:gd name="T4" fmla="*/ 4 w 12"/>
                  <a:gd name="T5" fmla="*/ 2 h 9"/>
                  <a:gd name="T6" fmla="*/ 5 w 12"/>
                  <a:gd name="T7" fmla="*/ 0 h 9"/>
                  <a:gd name="T8" fmla="*/ 9 w 12"/>
                  <a:gd name="T9" fmla="*/ 0 h 9"/>
                  <a:gd name="T10" fmla="*/ 12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0" y="9"/>
                    </a:moveTo>
                    <a:lnTo>
                      <a:pt x="2" y="5"/>
                    </a:lnTo>
                    <a:lnTo>
                      <a:pt x="4" y="2"/>
                    </a:lnTo>
                    <a:lnTo>
                      <a:pt x="5" y="0"/>
                    </a:lnTo>
                    <a:lnTo>
                      <a:pt x="9" y="0"/>
                    </a:lnTo>
                    <a:lnTo>
                      <a:pt x="1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24" name="Line 1536"/>
              <p:cNvSpPr>
                <a:spLocks noChangeShapeType="1"/>
              </p:cNvSpPr>
              <p:nvPr userDrawn="1"/>
            </p:nvSpPr>
            <p:spPr bwMode="gray">
              <a:xfrm flipH="1">
                <a:off x="2530" y="836"/>
                <a:ext cx="167" cy="8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25" name="Line 1537"/>
              <p:cNvSpPr>
                <a:spLocks noChangeShapeType="1"/>
              </p:cNvSpPr>
              <p:nvPr userDrawn="1"/>
            </p:nvSpPr>
            <p:spPr bwMode="gray">
              <a:xfrm flipH="1">
                <a:off x="2529" y="847"/>
                <a:ext cx="161" cy="7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26" name="Freeform 1538"/>
              <p:cNvSpPr>
                <a:spLocks/>
              </p:cNvSpPr>
              <p:nvPr userDrawn="1"/>
            </p:nvSpPr>
            <p:spPr bwMode="gray">
              <a:xfrm>
                <a:off x="2529" y="915"/>
                <a:ext cx="10" cy="10"/>
              </a:xfrm>
              <a:custGeom>
                <a:avLst/>
                <a:gdLst>
                  <a:gd name="T0" fmla="*/ 0 w 10"/>
                  <a:gd name="T1" fmla="*/ 10 h 10"/>
                  <a:gd name="T2" fmla="*/ 0 w 10"/>
                  <a:gd name="T3" fmla="*/ 7 h 10"/>
                  <a:gd name="T4" fmla="*/ 1 w 10"/>
                  <a:gd name="T5" fmla="*/ 3 h 10"/>
                  <a:gd name="T6" fmla="*/ 3 w 10"/>
                  <a:gd name="T7" fmla="*/ 2 h 10"/>
                  <a:gd name="T8" fmla="*/ 7 w 10"/>
                  <a:gd name="T9" fmla="*/ 0 h 10"/>
                  <a:gd name="T10" fmla="*/ 10 w 10"/>
                  <a:gd name="T11" fmla="*/ 0 h 10"/>
                </a:gdLst>
                <a:ahLst/>
                <a:cxnLst>
                  <a:cxn ang="0">
                    <a:pos x="T0" y="T1"/>
                  </a:cxn>
                  <a:cxn ang="0">
                    <a:pos x="T2" y="T3"/>
                  </a:cxn>
                  <a:cxn ang="0">
                    <a:pos x="T4" y="T5"/>
                  </a:cxn>
                  <a:cxn ang="0">
                    <a:pos x="T6" y="T7"/>
                  </a:cxn>
                  <a:cxn ang="0">
                    <a:pos x="T8" y="T9"/>
                  </a:cxn>
                  <a:cxn ang="0">
                    <a:pos x="T10" y="T11"/>
                  </a:cxn>
                </a:cxnLst>
                <a:rect l="0" t="0" r="r" b="b"/>
                <a:pathLst>
                  <a:path w="10" h="10">
                    <a:moveTo>
                      <a:pt x="0" y="10"/>
                    </a:moveTo>
                    <a:lnTo>
                      <a:pt x="0" y="7"/>
                    </a:lnTo>
                    <a:lnTo>
                      <a:pt x="1" y="3"/>
                    </a:lnTo>
                    <a:lnTo>
                      <a:pt x="3" y="2"/>
                    </a:lnTo>
                    <a:lnTo>
                      <a:pt x="7" y="0"/>
                    </a:lnTo>
                    <a:lnTo>
                      <a:pt x="1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27" name="Line 1539"/>
              <p:cNvSpPr>
                <a:spLocks noChangeShapeType="1"/>
              </p:cNvSpPr>
              <p:nvPr userDrawn="1"/>
            </p:nvSpPr>
            <p:spPr bwMode="gray">
              <a:xfrm flipV="1">
                <a:off x="2539" y="833"/>
                <a:ext cx="170" cy="8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28" name="Freeform 1540"/>
              <p:cNvSpPr>
                <a:spLocks/>
              </p:cNvSpPr>
              <p:nvPr userDrawn="1"/>
            </p:nvSpPr>
            <p:spPr bwMode="gray">
              <a:xfrm>
                <a:off x="2690" y="833"/>
                <a:ext cx="19" cy="14"/>
              </a:xfrm>
              <a:custGeom>
                <a:avLst/>
                <a:gdLst>
                  <a:gd name="T0" fmla="*/ 0 w 19"/>
                  <a:gd name="T1" fmla="*/ 14 h 14"/>
                  <a:gd name="T2" fmla="*/ 3 w 19"/>
                  <a:gd name="T3" fmla="*/ 8 h 14"/>
                  <a:gd name="T4" fmla="*/ 5 w 19"/>
                  <a:gd name="T5" fmla="*/ 5 h 14"/>
                  <a:gd name="T6" fmla="*/ 8 w 19"/>
                  <a:gd name="T7" fmla="*/ 1 h 14"/>
                  <a:gd name="T8" fmla="*/ 14 w 19"/>
                  <a:gd name="T9" fmla="*/ 0 h 14"/>
                  <a:gd name="T10" fmla="*/ 19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0" y="14"/>
                    </a:moveTo>
                    <a:lnTo>
                      <a:pt x="3" y="8"/>
                    </a:lnTo>
                    <a:lnTo>
                      <a:pt x="5" y="5"/>
                    </a:lnTo>
                    <a:lnTo>
                      <a:pt x="8" y="1"/>
                    </a:lnTo>
                    <a:lnTo>
                      <a:pt x="14" y="0"/>
                    </a:lnTo>
                    <a:lnTo>
                      <a:pt x="1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29" name="Freeform 1541"/>
              <p:cNvSpPr>
                <a:spLocks/>
              </p:cNvSpPr>
              <p:nvPr userDrawn="1"/>
            </p:nvSpPr>
            <p:spPr bwMode="gray">
              <a:xfrm>
                <a:off x="2527" y="1043"/>
                <a:ext cx="5" cy="8"/>
              </a:xfrm>
              <a:custGeom>
                <a:avLst/>
                <a:gdLst>
                  <a:gd name="T0" fmla="*/ 2 w 5"/>
                  <a:gd name="T1" fmla="*/ 0 h 8"/>
                  <a:gd name="T2" fmla="*/ 0 w 5"/>
                  <a:gd name="T3" fmla="*/ 3 h 8"/>
                  <a:gd name="T4" fmla="*/ 0 w 5"/>
                  <a:gd name="T5" fmla="*/ 5 h 8"/>
                  <a:gd name="T6" fmla="*/ 2 w 5"/>
                  <a:gd name="T7" fmla="*/ 7 h 8"/>
                  <a:gd name="T8" fmla="*/ 5 w 5"/>
                  <a:gd name="T9" fmla="*/ 8 h 8"/>
                </a:gdLst>
                <a:ahLst/>
                <a:cxnLst>
                  <a:cxn ang="0">
                    <a:pos x="T0" y="T1"/>
                  </a:cxn>
                  <a:cxn ang="0">
                    <a:pos x="T2" y="T3"/>
                  </a:cxn>
                  <a:cxn ang="0">
                    <a:pos x="T4" y="T5"/>
                  </a:cxn>
                  <a:cxn ang="0">
                    <a:pos x="T6" y="T7"/>
                  </a:cxn>
                  <a:cxn ang="0">
                    <a:pos x="T8" y="T9"/>
                  </a:cxn>
                </a:cxnLst>
                <a:rect l="0" t="0" r="r" b="b"/>
                <a:pathLst>
                  <a:path w="5" h="8">
                    <a:moveTo>
                      <a:pt x="2" y="0"/>
                    </a:moveTo>
                    <a:lnTo>
                      <a:pt x="0" y="3"/>
                    </a:lnTo>
                    <a:lnTo>
                      <a:pt x="0" y="5"/>
                    </a:lnTo>
                    <a:lnTo>
                      <a:pt x="2" y="7"/>
                    </a:lnTo>
                    <a:lnTo>
                      <a:pt x="5"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30" name="Line 1542"/>
              <p:cNvSpPr>
                <a:spLocks noChangeShapeType="1"/>
              </p:cNvSpPr>
              <p:nvPr userDrawn="1"/>
            </p:nvSpPr>
            <p:spPr bwMode="gray">
              <a:xfrm>
                <a:off x="2525" y="929"/>
                <a:ext cx="2"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31" name="Line 1543"/>
              <p:cNvSpPr>
                <a:spLocks noChangeShapeType="1"/>
              </p:cNvSpPr>
              <p:nvPr userDrawn="1"/>
            </p:nvSpPr>
            <p:spPr bwMode="gray">
              <a:xfrm>
                <a:off x="2529" y="925"/>
                <a:ext cx="1" cy="23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32" name="Freeform 1544"/>
              <p:cNvSpPr>
                <a:spLocks/>
              </p:cNvSpPr>
              <p:nvPr userDrawn="1"/>
            </p:nvSpPr>
            <p:spPr bwMode="gray">
              <a:xfrm>
                <a:off x="2529" y="1160"/>
                <a:ext cx="3" cy="8"/>
              </a:xfrm>
              <a:custGeom>
                <a:avLst/>
                <a:gdLst>
                  <a:gd name="T0" fmla="*/ 1 w 3"/>
                  <a:gd name="T1" fmla="*/ 0 h 8"/>
                  <a:gd name="T2" fmla="*/ 0 w 3"/>
                  <a:gd name="T3" fmla="*/ 1 h 8"/>
                  <a:gd name="T4" fmla="*/ 0 w 3"/>
                  <a:gd name="T5" fmla="*/ 5 h 8"/>
                  <a:gd name="T6" fmla="*/ 1 w 3"/>
                  <a:gd name="T7" fmla="*/ 7 h 8"/>
                  <a:gd name="T8" fmla="*/ 3 w 3"/>
                  <a:gd name="T9" fmla="*/ 8 h 8"/>
                </a:gdLst>
                <a:ahLst/>
                <a:cxnLst>
                  <a:cxn ang="0">
                    <a:pos x="T0" y="T1"/>
                  </a:cxn>
                  <a:cxn ang="0">
                    <a:pos x="T2" y="T3"/>
                  </a:cxn>
                  <a:cxn ang="0">
                    <a:pos x="T4" y="T5"/>
                  </a:cxn>
                  <a:cxn ang="0">
                    <a:pos x="T6" y="T7"/>
                  </a:cxn>
                  <a:cxn ang="0">
                    <a:pos x="T8" y="T9"/>
                  </a:cxn>
                </a:cxnLst>
                <a:rect l="0" t="0" r="r" b="b"/>
                <a:pathLst>
                  <a:path w="3" h="8">
                    <a:moveTo>
                      <a:pt x="1" y="0"/>
                    </a:moveTo>
                    <a:lnTo>
                      <a:pt x="0" y="1"/>
                    </a:lnTo>
                    <a:lnTo>
                      <a:pt x="0" y="5"/>
                    </a:lnTo>
                    <a:lnTo>
                      <a:pt x="1" y="7"/>
                    </a:lnTo>
                    <a:lnTo>
                      <a:pt x="3"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33" name="Line 1545"/>
              <p:cNvSpPr>
                <a:spLocks noChangeShapeType="1"/>
              </p:cNvSpPr>
              <p:nvPr userDrawn="1"/>
            </p:nvSpPr>
            <p:spPr bwMode="gray">
              <a:xfrm flipH="1" flipV="1">
                <a:off x="2530" y="934"/>
                <a:ext cx="2" cy="23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34" name="Freeform 1546"/>
              <p:cNvSpPr>
                <a:spLocks/>
              </p:cNvSpPr>
              <p:nvPr userDrawn="1"/>
            </p:nvSpPr>
            <p:spPr bwMode="gray">
              <a:xfrm>
                <a:off x="2525" y="925"/>
                <a:ext cx="5" cy="9"/>
              </a:xfrm>
              <a:custGeom>
                <a:avLst/>
                <a:gdLst>
                  <a:gd name="T0" fmla="*/ 5 w 5"/>
                  <a:gd name="T1" fmla="*/ 9 h 9"/>
                  <a:gd name="T2" fmla="*/ 2 w 5"/>
                  <a:gd name="T3" fmla="*/ 7 h 9"/>
                  <a:gd name="T4" fmla="*/ 0 w 5"/>
                  <a:gd name="T5" fmla="*/ 4 h 9"/>
                  <a:gd name="T6" fmla="*/ 0 w 5"/>
                  <a:gd name="T7" fmla="*/ 2 h 9"/>
                  <a:gd name="T8" fmla="*/ 4 w 5"/>
                  <a:gd name="T9" fmla="*/ 0 h 9"/>
                </a:gdLst>
                <a:ahLst/>
                <a:cxnLst>
                  <a:cxn ang="0">
                    <a:pos x="T0" y="T1"/>
                  </a:cxn>
                  <a:cxn ang="0">
                    <a:pos x="T2" y="T3"/>
                  </a:cxn>
                  <a:cxn ang="0">
                    <a:pos x="T4" y="T5"/>
                  </a:cxn>
                  <a:cxn ang="0">
                    <a:pos x="T6" y="T7"/>
                  </a:cxn>
                  <a:cxn ang="0">
                    <a:pos x="T8" y="T9"/>
                  </a:cxn>
                </a:cxnLst>
                <a:rect l="0" t="0" r="r" b="b"/>
                <a:pathLst>
                  <a:path w="5" h="9">
                    <a:moveTo>
                      <a:pt x="5" y="9"/>
                    </a:moveTo>
                    <a:lnTo>
                      <a:pt x="2" y="7"/>
                    </a:lnTo>
                    <a:lnTo>
                      <a:pt x="0" y="4"/>
                    </a:lnTo>
                    <a:lnTo>
                      <a:pt x="0" y="2"/>
                    </a:lnTo>
                    <a:lnTo>
                      <a:pt x="4"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35" name="Freeform 1547"/>
              <p:cNvSpPr>
                <a:spLocks/>
              </p:cNvSpPr>
              <p:nvPr userDrawn="1"/>
            </p:nvSpPr>
            <p:spPr bwMode="gray">
              <a:xfrm>
                <a:off x="2530" y="1160"/>
                <a:ext cx="13" cy="17"/>
              </a:xfrm>
              <a:custGeom>
                <a:avLst/>
                <a:gdLst>
                  <a:gd name="T0" fmla="*/ 0 w 13"/>
                  <a:gd name="T1" fmla="*/ 0 h 17"/>
                  <a:gd name="T2" fmla="*/ 2 w 13"/>
                  <a:gd name="T3" fmla="*/ 5 h 17"/>
                  <a:gd name="T4" fmla="*/ 4 w 13"/>
                  <a:gd name="T5" fmla="*/ 10 h 17"/>
                  <a:gd name="T6" fmla="*/ 7 w 13"/>
                  <a:gd name="T7" fmla="*/ 14 h 17"/>
                  <a:gd name="T8" fmla="*/ 13 w 13"/>
                  <a:gd name="T9" fmla="*/ 17 h 17"/>
                </a:gdLst>
                <a:ahLst/>
                <a:cxnLst>
                  <a:cxn ang="0">
                    <a:pos x="T0" y="T1"/>
                  </a:cxn>
                  <a:cxn ang="0">
                    <a:pos x="T2" y="T3"/>
                  </a:cxn>
                  <a:cxn ang="0">
                    <a:pos x="T4" y="T5"/>
                  </a:cxn>
                  <a:cxn ang="0">
                    <a:pos x="T6" y="T7"/>
                  </a:cxn>
                  <a:cxn ang="0">
                    <a:pos x="T8" y="T9"/>
                  </a:cxn>
                </a:cxnLst>
                <a:rect l="0" t="0" r="r" b="b"/>
                <a:pathLst>
                  <a:path w="13" h="17">
                    <a:moveTo>
                      <a:pt x="0" y="0"/>
                    </a:moveTo>
                    <a:lnTo>
                      <a:pt x="2" y="5"/>
                    </a:lnTo>
                    <a:lnTo>
                      <a:pt x="4" y="10"/>
                    </a:lnTo>
                    <a:lnTo>
                      <a:pt x="7" y="14"/>
                    </a:lnTo>
                    <a:lnTo>
                      <a:pt x="13"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36" name="Freeform 1548"/>
              <p:cNvSpPr>
                <a:spLocks/>
              </p:cNvSpPr>
              <p:nvPr userDrawn="1"/>
            </p:nvSpPr>
            <p:spPr bwMode="gray">
              <a:xfrm>
                <a:off x="2861" y="754"/>
                <a:ext cx="19" cy="2"/>
              </a:xfrm>
              <a:custGeom>
                <a:avLst/>
                <a:gdLst>
                  <a:gd name="T0" fmla="*/ 19 w 19"/>
                  <a:gd name="T1" fmla="*/ 0 h 2"/>
                  <a:gd name="T2" fmla="*/ 14 w 19"/>
                  <a:gd name="T3" fmla="*/ 2 h 2"/>
                  <a:gd name="T4" fmla="*/ 7 w 19"/>
                  <a:gd name="T5" fmla="*/ 2 h 2"/>
                  <a:gd name="T6" fmla="*/ 0 w 19"/>
                  <a:gd name="T7" fmla="*/ 0 h 2"/>
                </a:gdLst>
                <a:ahLst/>
                <a:cxnLst>
                  <a:cxn ang="0">
                    <a:pos x="T0" y="T1"/>
                  </a:cxn>
                  <a:cxn ang="0">
                    <a:pos x="T2" y="T3"/>
                  </a:cxn>
                  <a:cxn ang="0">
                    <a:pos x="T4" y="T5"/>
                  </a:cxn>
                  <a:cxn ang="0">
                    <a:pos x="T6" y="T7"/>
                  </a:cxn>
                </a:cxnLst>
                <a:rect l="0" t="0" r="r" b="b"/>
                <a:pathLst>
                  <a:path w="19" h="2">
                    <a:moveTo>
                      <a:pt x="19" y="0"/>
                    </a:moveTo>
                    <a:lnTo>
                      <a:pt x="14" y="2"/>
                    </a:lnTo>
                    <a:lnTo>
                      <a:pt x="7"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37" name="Freeform 1549"/>
              <p:cNvSpPr>
                <a:spLocks/>
              </p:cNvSpPr>
              <p:nvPr userDrawn="1"/>
            </p:nvSpPr>
            <p:spPr bwMode="gray">
              <a:xfrm>
                <a:off x="3032" y="679"/>
                <a:ext cx="20" cy="1"/>
              </a:xfrm>
              <a:custGeom>
                <a:avLst/>
                <a:gdLst>
                  <a:gd name="T0" fmla="*/ 0 w 20"/>
                  <a:gd name="T1" fmla="*/ 1 h 1"/>
                  <a:gd name="T2" fmla="*/ 7 w 20"/>
                  <a:gd name="T3" fmla="*/ 0 h 1"/>
                  <a:gd name="T4" fmla="*/ 13 w 20"/>
                  <a:gd name="T5" fmla="*/ 0 h 1"/>
                  <a:gd name="T6" fmla="*/ 20 w 20"/>
                  <a:gd name="T7" fmla="*/ 0 h 1"/>
                </a:gdLst>
                <a:ahLst/>
                <a:cxnLst>
                  <a:cxn ang="0">
                    <a:pos x="T0" y="T1"/>
                  </a:cxn>
                  <a:cxn ang="0">
                    <a:pos x="T2" y="T3"/>
                  </a:cxn>
                  <a:cxn ang="0">
                    <a:pos x="T4" y="T5"/>
                  </a:cxn>
                  <a:cxn ang="0">
                    <a:pos x="T6" y="T7"/>
                  </a:cxn>
                </a:cxnLst>
                <a:rect l="0" t="0" r="r" b="b"/>
                <a:pathLst>
                  <a:path w="20" h="1">
                    <a:moveTo>
                      <a:pt x="0" y="1"/>
                    </a:moveTo>
                    <a:lnTo>
                      <a:pt x="7" y="0"/>
                    </a:lnTo>
                    <a:lnTo>
                      <a:pt x="13" y="0"/>
                    </a:lnTo>
                    <a:lnTo>
                      <a:pt x="2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38" name="Freeform 1550"/>
              <p:cNvSpPr>
                <a:spLocks/>
              </p:cNvSpPr>
              <p:nvPr userDrawn="1"/>
            </p:nvSpPr>
            <p:spPr bwMode="gray">
              <a:xfrm>
                <a:off x="2938" y="715"/>
                <a:ext cx="10" cy="11"/>
              </a:xfrm>
              <a:custGeom>
                <a:avLst/>
                <a:gdLst>
                  <a:gd name="T0" fmla="*/ 0 w 10"/>
                  <a:gd name="T1" fmla="*/ 11 h 11"/>
                  <a:gd name="T2" fmla="*/ 0 w 10"/>
                  <a:gd name="T3" fmla="*/ 7 h 11"/>
                  <a:gd name="T4" fmla="*/ 3 w 10"/>
                  <a:gd name="T5" fmla="*/ 4 h 11"/>
                  <a:gd name="T6" fmla="*/ 5 w 10"/>
                  <a:gd name="T7" fmla="*/ 2 h 11"/>
                  <a:gd name="T8" fmla="*/ 7 w 10"/>
                  <a:gd name="T9" fmla="*/ 0 h 11"/>
                  <a:gd name="T10" fmla="*/ 10 w 10"/>
                  <a:gd name="T11" fmla="*/ 2 h 11"/>
                </a:gdLst>
                <a:ahLst/>
                <a:cxnLst>
                  <a:cxn ang="0">
                    <a:pos x="T0" y="T1"/>
                  </a:cxn>
                  <a:cxn ang="0">
                    <a:pos x="T2" y="T3"/>
                  </a:cxn>
                  <a:cxn ang="0">
                    <a:pos x="T4" y="T5"/>
                  </a:cxn>
                  <a:cxn ang="0">
                    <a:pos x="T6" y="T7"/>
                  </a:cxn>
                  <a:cxn ang="0">
                    <a:pos x="T8" y="T9"/>
                  </a:cxn>
                  <a:cxn ang="0">
                    <a:pos x="T10" y="T11"/>
                  </a:cxn>
                </a:cxnLst>
                <a:rect l="0" t="0" r="r" b="b"/>
                <a:pathLst>
                  <a:path w="10" h="11">
                    <a:moveTo>
                      <a:pt x="0" y="11"/>
                    </a:moveTo>
                    <a:lnTo>
                      <a:pt x="0" y="7"/>
                    </a:lnTo>
                    <a:lnTo>
                      <a:pt x="3" y="4"/>
                    </a:lnTo>
                    <a:lnTo>
                      <a:pt x="5" y="2"/>
                    </a:lnTo>
                    <a:lnTo>
                      <a:pt x="7" y="0"/>
                    </a:lnTo>
                    <a:lnTo>
                      <a:pt x="1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39" name="Line 1551"/>
              <p:cNvSpPr>
                <a:spLocks noChangeShapeType="1"/>
              </p:cNvSpPr>
              <p:nvPr userDrawn="1"/>
            </p:nvSpPr>
            <p:spPr bwMode="gray">
              <a:xfrm flipH="1">
                <a:off x="2880" y="672"/>
                <a:ext cx="156"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40" name="Line 1552"/>
              <p:cNvSpPr>
                <a:spLocks noChangeShapeType="1"/>
              </p:cNvSpPr>
              <p:nvPr userDrawn="1"/>
            </p:nvSpPr>
            <p:spPr bwMode="gray">
              <a:xfrm flipH="1">
                <a:off x="2880" y="680"/>
                <a:ext cx="152" cy="7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41" name="Freeform 1553"/>
              <p:cNvSpPr>
                <a:spLocks/>
              </p:cNvSpPr>
              <p:nvPr userDrawn="1"/>
            </p:nvSpPr>
            <p:spPr bwMode="gray">
              <a:xfrm>
                <a:off x="2880" y="747"/>
                <a:ext cx="4" cy="7"/>
              </a:xfrm>
              <a:custGeom>
                <a:avLst/>
                <a:gdLst>
                  <a:gd name="T0" fmla="*/ 0 w 4"/>
                  <a:gd name="T1" fmla="*/ 7 h 7"/>
                  <a:gd name="T2" fmla="*/ 0 w 4"/>
                  <a:gd name="T3" fmla="*/ 5 h 7"/>
                  <a:gd name="T4" fmla="*/ 0 w 4"/>
                  <a:gd name="T5" fmla="*/ 2 h 7"/>
                  <a:gd name="T6" fmla="*/ 0 w 4"/>
                  <a:gd name="T7" fmla="*/ 0 h 7"/>
                  <a:gd name="T8" fmla="*/ 2 w 4"/>
                  <a:gd name="T9" fmla="*/ 0 h 7"/>
                  <a:gd name="T10" fmla="*/ 4 w 4"/>
                  <a:gd name="T11" fmla="*/ 2 h 7"/>
                </a:gdLst>
                <a:ahLst/>
                <a:cxnLst>
                  <a:cxn ang="0">
                    <a:pos x="T0" y="T1"/>
                  </a:cxn>
                  <a:cxn ang="0">
                    <a:pos x="T2" y="T3"/>
                  </a:cxn>
                  <a:cxn ang="0">
                    <a:pos x="T4" y="T5"/>
                  </a:cxn>
                  <a:cxn ang="0">
                    <a:pos x="T6" y="T7"/>
                  </a:cxn>
                  <a:cxn ang="0">
                    <a:pos x="T8" y="T9"/>
                  </a:cxn>
                  <a:cxn ang="0">
                    <a:pos x="T10" y="T11"/>
                  </a:cxn>
                </a:cxnLst>
                <a:rect l="0" t="0" r="r" b="b"/>
                <a:pathLst>
                  <a:path w="4" h="7">
                    <a:moveTo>
                      <a:pt x="0" y="7"/>
                    </a:moveTo>
                    <a:lnTo>
                      <a:pt x="0" y="5"/>
                    </a:lnTo>
                    <a:lnTo>
                      <a:pt x="0" y="2"/>
                    </a:lnTo>
                    <a:lnTo>
                      <a:pt x="0" y="0"/>
                    </a:lnTo>
                    <a:lnTo>
                      <a:pt x="2" y="0"/>
                    </a:lnTo>
                    <a:lnTo>
                      <a:pt x="4"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42" name="Line 1554"/>
              <p:cNvSpPr>
                <a:spLocks noChangeShapeType="1"/>
              </p:cNvSpPr>
              <p:nvPr userDrawn="1"/>
            </p:nvSpPr>
            <p:spPr bwMode="gray">
              <a:xfrm flipV="1">
                <a:off x="2884" y="670"/>
                <a:ext cx="159" cy="7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43" name="Freeform 1555"/>
              <p:cNvSpPr>
                <a:spLocks/>
              </p:cNvSpPr>
              <p:nvPr userDrawn="1"/>
            </p:nvSpPr>
            <p:spPr bwMode="gray">
              <a:xfrm>
                <a:off x="3032" y="670"/>
                <a:ext cx="11" cy="10"/>
              </a:xfrm>
              <a:custGeom>
                <a:avLst/>
                <a:gdLst>
                  <a:gd name="T0" fmla="*/ 11 w 11"/>
                  <a:gd name="T1" fmla="*/ 0 h 10"/>
                  <a:gd name="T2" fmla="*/ 7 w 11"/>
                  <a:gd name="T3" fmla="*/ 0 h 10"/>
                  <a:gd name="T4" fmla="*/ 4 w 11"/>
                  <a:gd name="T5" fmla="*/ 2 h 10"/>
                  <a:gd name="T6" fmla="*/ 2 w 11"/>
                  <a:gd name="T7" fmla="*/ 3 h 10"/>
                  <a:gd name="T8" fmla="*/ 0 w 11"/>
                  <a:gd name="T9" fmla="*/ 7 h 10"/>
                  <a:gd name="T10" fmla="*/ 0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11" y="0"/>
                    </a:moveTo>
                    <a:lnTo>
                      <a:pt x="7" y="0"/>
                    </a:lnTo>
                    <a:lnTo>
                      <a:pt x="4" y="2"/>
                    </a:lnTo>
                    <a:lnTo>
                      <a:pt x="2" y="3"/>
                    </a:lnTo>
                    <a:lnTo>
                      <a:pt x="0" y="7"/>
                    </a:lnTo>
                    <a:lnTo>
                      <a:pt x="0" y="1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44" name="Freeform 1556"/>
              <p:cNvSpPr>
                <a:spLocks/>
              </p:cNvSpPr>
              <p:nvPr userDrawn="1"/>
            </p:nvSpPr>
            <p:spPr bwMode="gray">
              <a:xfrm>
                <a:off x="2912" y="1032"/>
                <a:ext cx="19" cy="2"/>
              </a:xfrm>
              <a:custGeom>
                <a:avLst/>
                <a:gdLst>
                  <a:gd name="T0" fmla="*/ 0 w 19"/>
                  <a:gd name="T1" fmla="*/ 2 h 2"/>
                  <a:gd name="T2" fmla="*/ 5 w 19"/>
                  <a:gd name="T3" fmla="*/ 0 h 2"/>
                  <a:gd name="T4" fmla="*/ 8 w 19"/>
                  <a:gd name="T5" fmla="*/ 0 h 2"/>
                  <a:gd name="T6" fmla="*/ 14 w 19"/>
                  <a:gd name="T7" fmla="*/ 0 h 2"/>
                  <a:gd name="T8" fmla="*/ 19 w 19"/>
                  <a:gd name="T9" fmla="*/ 0 h 2"/>
                </a:gdLst>
                <a:ahLst/>
                <a:cxnLst>
                  <a:cxn ang="0">
                    <a:pos x="T0" y="T1"/>
                  </a:cxn>
                  <a:cxn ang="0">
                    <a:pos x="T2" y="T3"/>
                  </a:cxn>
                  <a:cxn ang="0">
                    <a:pos x="T4" y="T5"/>
                  </a:cxn>
                  <a:cxn ang="0">
                    <a:pos x="T6" y="T7"/>
                  </a:cxn>
                  <a:cxn ang="0">
                    <a:pos x="T8" y="T9"/>
                  </a:cxn>
                </a:cxnLst>
                <a:rect l="0" t="0" r="r" b="b"/>
                <a:pathLst>
                  <a:path w="19" h="2">
                    <a:moveTo>
                      <a:pt x="0" y="2"/>
                    </a:moveTo>
                    <a:lnTo>
                      <a:pt x="5" y="0"/>
                    </a:lnTo>
                    <a:lnTo>
                      <a:pt x="8" y="0"/>
                    </a:lnTo>
                    <a:lnTo>
                      <a:pt x="14" y="0"/>
                    </a:lnTo>
                    <a:lnTo>
                      <a:pt x="1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45" name="Line 1557"/>
              <p:cNvSpPr>
                <a:spLocks noChangeShapeType="1"/>
              </p:cNvSpPr>
              <p:nvPr userDrawn="1"/>
            </p:nvSpPr>
            <p:spPr bwMode="gray">
              <a:xfrm flipV="1">
                <a:off x="2920" y="913"/>
                <a:ext cx="2" cy="23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46" name="Line 1558"/>
              <p:cNvSpPr>
                <a:spLocks noChangeShapeType="1"/>
              </p:cNvSpPr>
              <p:nvPr userDrawn="1"/>
            </p:nvSpPr>
            <p:spPr bwMode="gray">
              <a:xfrm flipV="1">
                <a:off x="2912" y="917"/>
                <a:ext cx="1" cy="23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47" name="Freeform 1559"/>
              <p:cNvSpPr>
                <a:spLocks/>
              </p:cNvSpPr>
              <p:nvPr userDrawn="1"/>
            </p:nvSpPr>
            <p:spPr bwMode="gray">
              <a:xfrm>
                <a:off x="2912" y="913"/>
                <a:ext cx="21" cy="4"/>
              </a:xfrm>
              <a:custGeom>
                <a:avLst/>
                <a:gdLst>
                  <a:gd name="T0" fmla="*/ 0 w 21"/>
                  <a:gd name="T1" fmla="*/ 4 h 4"/>
                  <a:gd name="T2" fmla="*/ 7 w 21"/>
                  <a:gd name="T3" fmla="*/ 0 h 4"/>
                  <a:gd name="T4" fmla="*/ 14 w 21"/>
                  <a:gd name="T5" fmla="*/ 0 h 4"/>
                  <a:gd name="T6" fmla="*/ 21 w 21"/>
                  <a:gd name="T7" fmla="*/ 2 h 4"/>
                </a:gdLst>
                <a:ahLst/>
                <a:cxnLst>
                  <a:cxn ang="0">
                    <a:pos x="T0" y="T1"/>
                  </a:cxn>
                  <a:cxn ang="0">
                    <a:pos x="T2" y="T3"/>
                  </a:cxn>
                  <a:cxn ang="0">
                    <a:pos x="T4" y="T5"/>
                  </a:cxn>
                  <a:cxn ang="0">
                    <a:pos x="T6" y="T7"/>
                  </a:cxn>
                </a:cxnLst>
                <a:rect l="0" t="0" r="r" b="b"/>
                <a:pathLst>
                  <a:path w="21" h="4">
                    <a:moveTo>
                      <a:pt x="0" y="4"/>
                    </a:moveTo>
                    <a:lnTo>
                      <a:pt x="7" y="0"/>
                    </a:lnTo>
                    <a:lnTo>
                      <a:pt x="14" y="0"/>
                    </a:lnTo>
                    <a:lnTo>
                      <a:pt x="21"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48" name="Line 1560"/>
              <p:cNvSpPr>
                <a:spLocks noChangeShapeType="1"/>
              </p:cNvSpPr>
              <p:nvPr userDrawn="1"/>
            </p:nvSpPr>
            <p:spPr bwMode="gray">
              <a:xfrm flipH="1">
                <a:off x="2931" y="915"/>
                <a:ext cx="2" cy="23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49" name="Freeform 1561"/>
              <p:cNvSpPr>
                <a:spLocks/>
              </p:cNvSpPr>
              <p:nvPr userDrawn="1"/>
            </p:nvSpPr>
            <p:spPr bwMode="gray">
              <a:xfrm>
                <a:off x="2912" y="1147"/>
                <a:ext cx="19" cy="2"/>
              </a:xfrm>
              <a:custGeom>
                <a:avLst/>
                <a:gdLst>
                  <a:gd name="T0" fmla="*/ 0 w 19"/>
                  <a:gd name="T1" fmla="*/ 2 h 2"/>
                  <a:gd name="T2" fmla="*/ 5 w 19"/>
                  <a:gd name="T3" fmla="*/ 0 h 2"/>
                  <a:gd name="T4" fmla="*/ 12 w 19"/>
                  <a:gd name="T5" fmla="*/ 0 h 2"/>
                  <a:gd name="T6" fmla="*/ 19 w 19"/>
                  <a:gd name="T7" fmla="*/ 2 h 2"/>
                </a:gdLst>
                <a:ahLst/>
                <a:cxnLst>
                  <a:cxn ang="0">
                    <a:pos x="T0" y="T1"/>
                  </a:cxn>
                  <a:cxn ang="0">
                    <a:pos x="T2" y="T3"/>
                  </a:cxn>
                  <a:cxn ang="0">
                    <a:pos x="T4" y="T5"/>
                  </a:cxn>
                  <a:cxn ang="0">
                    <a:pos x="T6" y="T7"/>
                  </a:cxn>
                </a:cxnLst>
                <a:rect l="0" t="0" r="r" b="b"/>
                <a:pathLst>
                  <a:path w="19" h="2">
                    <a:moveTo>
                      <a:pt x="0" y="2"/>
                    </a:moveTo>
                    <a:lnTo>
                      <a:pt x="5" y="0"/>
                    </a:lnTo>
                    <a:lnTo>
                      <a:pt x="12" y="0"/>
                    </a:lnTo>
                    <a:lnTo>
                      <a:pt x="19"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50" name="Freeform 1562"/>
              <p:cNvSpPr>
                <a:spLocks/>
              </p:cNvSpPr>
              <p:nvPr userDrawn="1"/>
            </p:nvSpPr>
            <p:spPr bwMode="gray">
              <a:xfrm>
                <a:off x="2842" y="929"/>
                <a:ext cx="12" cy="16"/>
              </a:xfrm>
              <a:custGeom>
                <a:avLst/>
                <a:gdLst>
                  <a:gd name="T0" fmla="*/ 12 w 12"/>
                  <a:gd name="T1" fmla="*/ 16 h 16"/>
                  <a:gd name="T2" fmla="*/ 10 w 12"/>
                  <a:gd name="T3" fmla="*/ 10 h 16"/>
                  <a:gd name="T4" fmla="*/ 9 w 12"/>
                  <a:gd name="T5" fmla="*/ 7 h 16"/>
                  <a:gd name="T6" fmla="*/ 5 w 12"/>
                  <a:gd name="T7" fmla="*/ 2 h 16"/>
                  <a:gd name="T8" fmla="*/ 0 w 12"/>
                  <a:gd name="T9" fmla="*/ 0 h 16"/>
                </a:gdLst>
                <a:ahLst/>
                <a:cxnLst>
                  <a:cxn ang="0">
                    <a:pos x="T0" y="T1"/>
                  </a:cxn>
                  <a:cxn ang="0">
                    <a:pos x="T2" y="T3"/>
                  </a:cxn>
                  <a:cxn ang="0">
                    <a:pos x="T4" y="T5"/>
                  </a:cxn>
                  <a:cxn ang="0">
                    <a:pos x="T6" y="T7"/>
                  </a:cxn>
                  <a:cxn ang="0">
                    <a:pos x="T8" y="T9"/>
                  </a:cxn>
                </a:cxnLst>
                <a:rect l="0" t="0" r="r" b="b"/>
                <a:pathLst>
                  <a:path w="12" h="16">
                    <a:moveTo>
                      <a:pt x="12" y="16"/>
                    </a:moveTo>
                    <a:lnTo>
                      <a:pt x="10" y="10"/>
                    </a:lnTo>
                    <a:lnTo>
                      <a:pt x="9" y="7"/>
                    </a:lnTo>
                    <a:lnTo>
                      <a:pt x="5"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51" name="Line 1563"/>
              <p:cNvSpPr>
                <a:spLocks noChangeShapeType="1"/>
              </p:cNvSpPr>
              <p:nvPr userDrawn="1"/>
            </p:nvSpPr>
            <p:spPr bwMode="gray">
              <a:xfrm flipH="1">
                <a:off x="2749" y="903"/>
                <a:ext cx="164"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52" name="Line 1564"/>
              <p:cNvSpPr>
                <a:spLocks noChangeShapeType="1"/>
              </p:cNvSpPr>
              <p:nvPr userDrawn="1"/>
            </p:nvSpPr>
            <p:spPr bwMode="gray">
              <a:xfrm flipH="1">
                <a:off x="2753" y="917"/>
                <a:ext cx="159" cy="8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53" name="Freeform 1565"/>
              <p:cNvSpPr>
                <a:spLocks/>
              </p:cNvSpPr>
              <p:nvPr userDrawn="1"/>
            </p:nvSpPr>
            <p:spPr bwMode="gray">
              <a:xfrm>
                <a:off x="2740" y="980"/>
                <a:ext cx="13" cy="17"/>
              </a:xfrm>
              <a:custGeom>
                <a:avLst/>
                <a:gdLst>
                  <a:gd name="T0" fmla="*/ 13 w 13"/>
                  <a:gd name="T1" fmla="*/ 17 h 17"/>
                  <a:gd name="T2" fmla="*/ 11 w 13"/>
                  <a:gd name="T3" fmla="*/ 12 h 17"/>
                  <a:gd name="T4" fmla="*/ 9 w 13"/>
                  <a:gd name="T5" fmla="*/ 7 h 17"/>
                  <a:gd name="T6" fmla="*/ 6 w 13"/>
                  <a:gd name="T7" fmla="*/ 3 h 17"/>
                  <a:gd name="T8" fmla="*/ 0 w 13"/>
                  <a:gd name="T9" fmla="*/ 0 h 17"/>
                </a:gdLst>
                <a:ahLst/>
                <a:cxnLst>
                  <a:cxn ang="0">
                    <a:pos x="T0" y="T1"/>
                  </a:cxn>
                  <a:cxn ang="0">
                    <a:pos x="T2" y="T3"/>
                  </a:cxn>
                  <a:cxn ang="0">
                    <a:pos x="T4" y="T5"/>
                  </a:cxn>
                  <a:cxn ang="0">
                    <a:pos x="T6" y="T7"/>
                  </a:cxn>
                  <a:cxn ang="0">
                    <a:pos x="T8" y="T9"/>
                  </a:cxn>
                </a:cxnLst>
                <a:rect l="0" t="0" r="r" b="b"/>
                <a:pathLst>
                  <a:path w="13" h="17">
                    <a:moveTo>
                      <a:pt x="13" y="17"/>
                    </a:moveTo>
                    <a:lnTo>
                      <a:pt x="11" y="12"/>
                    </a:lnTo>
                    <a:lnTo>
                      <a:pt x="9" y="7"/>
                    </a:lnTo>
                    <a:lnTo>
                      <a:pt x="6"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54" name="Line 1566"/>
              <p:cNvSpPr>
                <a:spLocks noChangeShapeType="1"/>
              </p:cNvSpPr>
              <p:nvPr userDrawn="1"/>
            </p:nvSpPr>
            <p:spPr bwMode="gray">
              <a:xfrm flipV="1">
                <a:off x="2740" y="896"/>
                <a:ext cx="170"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55" name="Freeform 1567"/>
              <p:cNvSpPr>
                <a:spLocks/>
              </p:cNvSpPr>
              <p:nvPr userDrawn="1"/>
            </p:nvSpPr>
            <p:spPr bwMode="gray">
              <a:xfrm>
                <a:off x="2910" y="896"/>
                <a:ext cx="3" cy="21"/>
              </a:xfrm>
              <a:custGeom>
                <a:avLst/>
                <a:gdLst>
                  <a:gd name="T0" fmla="*/ 2 w 3"/>
                  <a:gd name="T1" fmla="*/ 21 h 21"/>
                  <a:gd name="T2" fmla="*/ 3 w 3"/>
                  <a:gd name="T3" fmla="*/ 15 h 21"/>
                  <a:gd name="T4" fmla="*/ 3 w 3"/>
                  <a:gd name="T5" fmla="*/ 8 h 21"/>
                  <a:gd name="T6" fmla="*/ 2 w 3"/>
                  <a:gd name="T7" fmla="*/ 3 h 21"/>
                  <a:gd name="T8" fmla="*/ 0 w 3"/>
                  <a:gd name="T9" fmla="*/ 0 h 21"/>
                </a:gdLst>
                <a:ahLst/>
                <a:cxnLst>
                  <a:cxn ang="0">
                    <a:pos x="T0" y="T1"/>
                  </a:cxn>
                  <a:cxn ang="0">
                    <a:pos x="T2" y="T3"/>
                  </a:cxn>
                  <a:cxn ang="0">
                    <a:pos x="T4" y="T5"/>
                  </a:cxn>
                  <a:cxn ang="0">
                    <a:pos x="T6" y="T7"/>
                  </a:cxn>
                  <a:cxn ang="0">
                    <a:pos x="T8" y="T9"/>
                  </a:cxn>
                </a:cxnLst>
                <a:rect l="0" t="0" r="r" b="b"/>
                <a:pathLst>
                  <a:path w="3" h="21">
                    <a:moveTo>
                      <a:pt x="2" y="21"/>
                    </a:moveTo>
                    <a:lnTo>
                      <a:pt x="3" y="15"/>
                    </a:lnTo>
                    <a:lnTo>
                      <a:pt x="3" y="8"/>
                    </a:lnTo>
                    <a:lnTo>
                      <a:pt x="2"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56" name="Freeform 1568"/>
              <p:cNvSpPr>
                <a:spLocks/>
              </p:cNvSpPr>
              <p:nvPr userDrawn="1"/>
            </p:nvSpPr>
            <p:spPr bwMode="gray">
              <a:xfrm>
                <a:off x="2732" y="1116"/>
                <a:ext cx="21" cy="2"/>
              </a:xfrm>
              <a:custGeom>
                <a:avLst/>
                <a:gdLst>
                  <a:gd name="T0" fmla="*/ 21 w 21"/>
                  <a:gd name="T1" fmla="*/ 0 h 2"/>
                  <a:gd name="T2" fmla="*/ 15 w 21"/>
                  <a:gd name="T3" fmla="*/ 2 h 2"/>
                  <a:gd name="T4" fmla="*/ 10 w 21"/>
                  <a:gd name="T5" fmla="*/ 2 h 2"/>
                  <a:gd name="T6" fmla="*/ 5 w 21"/>
                  <a:gd name="T7" fmla="*/ 2 h 2"/>
                  <a:gd name="T8" fmla="*/ 0 w 21"/>
                  <a:gd name="T9" fmla="*/ 0 h 2"/>
                </a:gdLst>
                <a:ahLst/>
                <a:cxnLst>
                  <a:cxn ang="0">
                    <a:pos x="T0" y="T1"/>
                  </a:cxn>
                  <a:cxn ang="0">
                    <a:pos x="T2" y="T3"/>
                  </a:cxn>
                  <a:cxn ang="0">
                    <a:pos x="T4" y="T5"/>
                  </a:cxn>
                  <a:cxn ang="0">
                    <a:pos x="T6" y="T7"/>
                  </a:cxn>
                  <a:cxn ang="0">
                    <a:pos x="T8" y="T9"/>
                  </a:cxn>
                </a:cxnLst>
                <a:rect l="0" t="0" r="r" b="b"/>
                <a:pathLst>
                  <a:path w="21" h="2">
                    <a:moveTo>
                      <a:pt x="21" y="0"/>
                    </a:moveTo>
                    <a:lnTo>
                      <a:pt x="15" y="2"/>
                    </a:lnTo>
                    <a:lnTo>
                      <a:pt x="10" y="2"/>
                    </a:lnTo>
                    <a:lnTo>
                      <a:pt x="5"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57" name="Line 1569"/>
              <p:cNvSpPr>
                <a:spLocks noChangeShapeType="1"/>
              </p:cNvSpPr>
              <p:nvPr userDrawn="1"/>
            </p:nvSpPr>
            <p:spPr bwMode="gray">
              <a:xfrm>
                <a:off x="2742" y="999"/>
                <a:ext cx="1" cy="23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58" name="Line 1570"/>
              <p:cNvSpPr>
                <a:spLocks noChangeShapeType="1"/>
              </p:cNvSpPr>
              <p:nvPr userDrawn="1"/>
            </p:nvSpPr>
            <p:spPr bwMode="gray">
              <a:xfrm>
                <a:off x="2753" y="997"/>
                <a:ext cx="1"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59" name="Freeform 1571"/>
              <p:cNvSpPr>
                <a:spLocks/>
              </p:cNvSpPr>
              <p:nvPr userDrawn="1"/>
            </p:nvSpPr>
            <p:spPr bwMode="gray">
              <a:xfrm>
                <a:off x="2732" y="1233"/>
                <a:ext cx="21" cy="4"/>
              </a:xfrm>
              <a:custGeom>
                <a:avLst/>
                <a:gdLst>
                  <a:gd name="T0" fmla="*/ 21 w 21"/>
                  <a:gd name="T1" fmla="*/ 0 h 4"/>
                  <a:gd name="T2" fmla="*/ 14 w 21"/>
                  <a:gd name="T3" fmla="*/ 4 h 4"/>
                  <a:gd name="T4" fmla="*/ 7 w 21"/>
                  <a:gd name="T5" fmla="*/ 4 h 4"/>
                  <a:gd name="T6" fmla="*/ 0 w 21"/>
                  <a:gd name="T7" fmla="*/ 2 h 4"/>
                </a:gdLst>
                <a:ahLst/>
                <a:cxnLst>
                  <a:cxn ang="0">
                    <a:pos x="T0" y="T1"/>
                  </a:cxn>
                  <a:cxn ang="0">
                    <a:pos x="T2" y="T3"/>
                  </a:cxn>
                  <a:cxn ang="0">
                    <a:pos x="T4" y="T5"/>
                  </a:cxn>
                  <a:cxn ang="0">
                    <a:pos x="T6" y="T7"/>
                  </a:cxn>
                </a:cxnLst>
                <a:rect l="0" t="0" r="r" b="b"/>
                <a:pathLst>
                  <a:path w="21" h="4">
                    <a:moveTo>
                      <a:pt x="21" y="0"/>
                    </a:moveTo>
                    <a:lnTo>
                      <a:pt x="14" y="4"/>
                    </a:lnTo>
                    <a:lnTo>
                      <a:pt x="7" y="4"/>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60" name="Line 1572"/>
              <p:cNvSpPr>
                <a:spLocks noChangeShapeType="1"/>
              </p:cNvSpPr>
              <p:nvPr userDrawn="1"/>
            </p:nvSpPr>
            <p:spPr bwMode="gray">
              <a:xfrm flipV="1">
                <a:off x="2732" y="997"/>
                <a:ext cx="1" cy="23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61" name="Freeform 1573"/>
              <p:cNvSpPr>
                <a:spLocks/>
              </p:cNvSpPr>
              <p:nvPr userDrawn="1"/>
            </p:nvSpPr>
            <p:spPr bwMode="gray">
              <a:xfrm>
                <a:off x="2732" y="997"/>
                <a:ext cx="21" cy="2"/>
              </a:xfrm>
              <a:custGeom>
                <a:avLst/>
                <a:gdLst>
                  <a:gd name="T0" fmla="*/ 0 w 21"/>
                  <a:gd name="T1" fmla="*/ 0 h 2"/>
                  <a:gd name="T2" fmla="*/ 7 w 21"/>
                  <a:gd name="T3" fmla="*/ 2 h 2"/>
                  <a:gd name="T4" fmla="*/ 14 w 21"/>
                  <a:gd name="T5" fmla="*/ 2 h 2"/>
                  <a:gd name="T6" fmla="*/ 21 w 21"/>
                  <a:gd name="T7" fmla="*/ 0 h 2"/>
                </a:gdLst>
                <a:ahLst/>
                <a:cxnLst>
                  <a:cxn ang="0">
                    <a:pos x="T0" y="T1"/>
                  </a:cxn>
                  <a:cxn ang="0">
                    <a:pos x="T2" y="T3"/>
                  </a:cxn>
                  <a:cxn ang="0">
                    <a:pos x="T4" y="T5"/>
                  </a:cxn>
                  <a:cxn ang="0">
                    <a:pos x="T6" y="T7"/>
                  </a:cxn>
                </a:cxnLst>
                <a:rect l="0" t="0" r="r" b="b"/>
                <a:pathLst>
                  <a:path w="21" h="2">
                    <a:moveTo>
                      <a:pt x="0" y="0"/>
                    </a:moveTo>
                    <a:lnTo>
                      <a:pt x="7" y="2"/>
                    </a:lnTo>
                    <a:lnTo>
                      <a:pt x="14" y="2"/>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62" name="Freeform 1574"/>
              <p:cNvSpPr>
                <a:spLocks/>
              </p:cNvSpPr>
              <p:nvPr userDrawn="1"/>
            </p:nvSpPr>
            <p:spPr bwMode="gray">
              <a:xfrm>
                <a:off x="2842" y="1181"/>
                <a:ext cx="10" cy="10"/>
              </a:xfrm>
              <a:custGeom>
                <a:avLst/>
                <a:gdLst>
                  <a:gd name="T0" fmla="*/ 10 w 10"/>
                  <a:gd name="T1" fmla="*/ 0 h 10"/>
                  <a:gd name="T2" fmla="*/ 10 w 10"/>
                  <a:gd name="T3" fmla="*/ 5 h 10"/>
                  <a:gd name="T4" fmla="*/ 9 w 10"/>
                  <a:gd name="T5" fmla="*/ 8 h 10"/>
                  <a:gd name="T6" fmla="*/ 5 w 10"/>
                  <a:gd name="T7" fmla="*/ 8 h 10"/>
                  <a:gd name="T8" fmla="*/ 3 w 10"/>
                  <a:gd name="T9" fmla="*/ 10 h 10"/>
                  <a:gd name="T10" fmla="*/ 0 w 10"/>
                  <a:gd name="T11" fmla="*/ 8 h 10"/>
                </a:gdLst>
                <a:ahLst/>
                <a:cxnLst>
                  <a:cxn ang="0">
                    <a:pos x="T0" y="T1"/>
                  </a:cxn>
                  <a:cxn ang="0">
                    <a:pos x="T2" y="T3"/>
                  </a:cxn>
                  <a:cxn ang="0">
                    <a:pos x="T4" y="T5"/>
                  </a:cxn>
                  <a:cxn ang="0">
                    <a:pos x="T6" y="T7"/>
                  </a:cxn>
                  <a:cxn ang="0">
                    <a:pos x="T8" y="T9"/>
                  </a:cxn>
                  <a:cxn ang="0">
                    <a:pos x="T10" y="T11"/>
                  </a:cxn>
                </a:cxnLst>
                <a:rect l="0" t="0" r="r" b="b"/>
                <a:pathLst>
                  <a:path w="10" h="10">
                    <a:moveTo>
                      <a:pt x="10" y="0"/>
                    </a:moveTo>
                    <a:lnTo>
                      <a:pt x="10" y="5"/>
                    </a:lnTo>
                    <a:lnTo>
                      <a:pt x="9" y="8"/>
                    </a:lnTo>
                    <a:lnTo>
                      <a:pt x="5" y="8"/>
                    </a:lnTo>
                    <a:lnTo>
                      <a:pt x="3" y="10"/>
                    </a:lnTo>
                    <a:lnTo>
                      <a:pt x="0"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63" name="Line 1575"/>
              <p:cNvSpPr>
                <a:spLocks noChangeShapeType="1"/>
              </p:cNvSpPr>
              <p:nvPr userDrawn="1"/>
            </p:nvSpPr>
            <p:spPr bwMode="gray">
              <a:xfrm flipV="1">
                <a:off x="2749" y="1156"/>
                <a:ext cx="163" cy="8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64" name="Line 1576"/>
              <p:cNvSpPr>
                <a:spLocks noChangeShapeType="1"/>
              </p:cNvSpPr>
              <p:nvPr userDrawn="1"/>
            </p:nvSpPr>
            <p:spPr bwMode="gray">
              <a:xfrm flipV="1">
                <a:off x="2753" y="1149"/>
                <a:ext cx="159"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65" name="Freeform 1577"/>
              <p:cNvSpPr>
                <a:spLocks/>
              </p:cNvSpPr>
              <p:nvPr userDrawn="1"/>
            </p:nvSpPr>
            <p:spPr bwMode="gray">
              <a:xfrm>
                <a:off x="2908" y="1149"/>
                <a:ext cx="4" cy="7"/>
              </a:xfrm>
              <a:custGeom>
                <a:avLst/>
                <a:gdLst>
                  <a:gd name="T0" fmla="*/ 4 w 4"/>
                  <a:gd name="T1" fmla="*/ 0 h 7"/>
                  <a:gd name="T2" fmla="*/ 4 w 4"/>
                  <a:gd name="T3" fmla="*/ 4 h 7"/>
                  <a:gd name="T4" fmla="*/ 4 w 4"/>
                  <a:gd name="T5" fmla="*/ 5 h 7"/>
                  <a:gd name="T6" fmla="*/ 4 w 4"/>
                  <a:gd name="T7" fmla="*/ 7 h 7"/>
                  <a:gd name="T8" fmla="*/ 2 w 4"/>
                  <a:gd name="T9" fmla="*/ 7 h 7"/>
                  <a:gd name="T10" fmla="*/ 0 w 4"/>
                  <a:gd name="T11" fmla="*/ 5 h 7"/>
                </a:gdLst>
                <a:ahLst/>
                <a:cxnLst>
                  <a:cxn ang="0">
                    <a:pos x="T0" y="T1"/>
                  </a:cxn>
                  <a:cxn ang="0">
                    <a:pos x="T2" y="T3"/>
                  </a:cxn>
                  <a:cxn ang="0">
                    <a:pos x="T4" y="T5"/>
                  </a:cxn>
                  <a:cxn ang="0">
                    <a:pos x="T6" y="T7"/>
                  </a:cxn>
                  <a:cxn ang="0">
                    <a:pos x="T8" y="T9"/>
                  </a:cxn>
                  <a:cxn ang="0">
                    <a:pos x="T10" y="T11"/>
                  </a:cxn>
                </a:cxnLst>
                <a:rect l="0" t="0" r="r" b="b"/>
                <a:pathLst>
                  <a:path w="4" h="7">
                    <a:moveTo>
                      <a:pt x="4" y="0"/>
                    </a:moveTo>
                    <a:lnTo>
                      <a:pt x="4" y="4"/>
                    </a:lnTo>
                    <a:lnTo>
                      <a:pt x="4" y="5"/>
                    </a:lnTo>
                    <a:lnTo>
                      <a:pt x="4" y="7"/>
                    </a:lnTo>
                    <a:lnTo>
                      <a:pt x="2" y="7"/>
                    </a:lnTo>
                    <a:lnTo>
                      <a:pt x="0" y="5"/>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66" name="Line 1578"/>
              <p:cNvSpPr>
                <a:spLocks noChangeShapeType="1"/>
              </p:cNvSpPr>
              <p:nvPr userDrawn="1"/>
            </p:nvSpPr>
            <p:spPr bwMode="gray">
              <a:xfrm flipH="1">
                <a:off x="2740" y="1154"/>
                <a:ext cx="168" cy="9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67" name="Freeform 1579"/>
              <p:cNvSpPr>
                <a:spLocks/>
              </p:cNvSpPr>
              <p:nvPr userDrawn="1"/>
            </p:nvSpPr>
            <p:spPr bwMode="gray">
              <a:xfrm>
                <a:off x="2740" y="1233"/>
                <a:ext cx="13" cy="11"/>
              </a:xfrm>
              <a:custGeom>
                <a:avLst/>
                <a:gdLst>
                  <a:gd name="T0" fmla="*/ 13 w 13"/>
                  <a:gd name="T1" fmla="*/ 0 h 11"/>
                  <a:gd name="T2" fmla="*/ 13 w 13"/>
                  <a:gd name="T3" fmla="*/ 4 h 11"/>
                  <a:gd name="T4" fmla="*/ 11 w 13"/>
                  <a:gd name="T5" fmla="*/ 7 h 11"/>
                  <a:gd name="T6" fmla="*/ 7 w 13"/>
                  <a:gd name="T7" fmla="*/ 9 h 11"/>
                  <a:gd name="T8" fmla="*/ 6 w 13"/>
                  <a:gd name="T9" fmla="*/ 11 h 11"/>
                  <a:gd name="T10" fmla="*/ 0 w 13"/>
                  <a:gd name="T11" fmla="*/ 11 h 11"/>
                </a:gdLst>
                <a:ahLst/>
                <a:cxnLst>
                  <a:cxn ang="0">
                    <a:pos x="T0" y="T1"/>
                  </a:cxn>
                  <a:cxn ang="0">
                    <a:pos x="T2" y="T3"/>
                  </a:cxn>
                  <a:cxn ang="0">
                    <a:pos x="T4" y="T5"/>
                  </a:cxn>
                  <a:cxn ang="0">
                    <a:pos x="T6" y="T7"/>
                  </a:cxn>
                  <a:cxn ang="0">
                    <a:pos x="T8" y="T9"/>
                  </a:cxn>
                  <a:cxn ang="0">
                    <a:pos x="T10" y="T11"/>
                  </a:cxn>
                </a:cxnLst>
                <a:rect l="0" t="0" r="r" b="b"/>
                <a:pathLst>
                  <a:path w="13" h="11">
                    <a:moveTo>
                      <a:pt x="13" y="0"/>
                    </a:moveTo>
                    <a:lnTo>
                      <a:pt x="13" y="4"/>
                    </a:lnTo>
                    <a:lnTo>
                      <a:pt x="11" y="7"/>
                    </a:lnTo>
                    <a:lnTo>
                      <a:pt x="7" y="9"/>
                    </a:lnTo>
                    <a:lnTo>
                      <a:pt x="6" y="11"/>
                    </a:lnTo>
                    <a:lnTo>
                      <a:pt x="0" y="1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68" name="Freeform 1580"/>
              <p:cNvSpPr>
                <a:spLocks/>
              </p:cNvSpPr>
              <p:nvPr userDrawn="1"/>
            </p:nvSpPr>
            <p:spPr bwMode="gray">
              <a:xfrm>
                <a:off x="3099" y="820"/>
                <a:ext cx="5" cy="7"/>
              </a:xfrm>
              <a:custGeom>
                <a:avLst/>
                <a:gdLst>
                  <a:gd name="T0" fmla="*/ 3 w 5"/>
                  <a:gd name="T1" fmla="*/ 0 h 7"/>
                  <a:gd name="T2" fmla="*/ 0 w 5"/>
                  <a:gd name="T3" fmla="*/ 2 h 7"/>
                  <a:gd name="T4" fmla="*/ 0 w 5"/>
                  <a:gd name="T5" fmla="*/ 4 h 7"/>
                  <a:gd name="T6" fmla="*/ 2 w 5"/>
                  <a:gd name="T7" fmla="*/ 6 h 7"/>
                  <a:gd name="T8" fmla="*/ 3 w 5"/>
                  <a:gd name="T9" fmla="*/ 7 h 7"/>
                  <a:gd name="T10" fmla="*/ 5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3" y="0"/>
                    </a:moveTo>
                    <a:lnTo>
                      <a:pt x="0" y="2"/>
                    </a:lnTo>
                    <a:lnTo>
                      <a:pt x="0" y="4"/>
                    </a:lnTo>
                    <a:lnTo>
                      <a:pt x="2" y="6"/>
                    </a:lnTo>
                    <a:lnTo>
                      <a:pt x="3" y="7"/>
                    </a:lnTo>
                    <a:lnTo>
                      <a:pt x="5"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69" name="Line 1581"/>
              <p:cNvSpPr>
                <a:spLocks noChangeShapeType="1"/>
              </p:cNvSpPr>
              <p:nvPr userDrawn="1"/>
            </p:nvSpPr>
            <p:spPr bwMode="gray">
              <a:xfrm flipV="1">
                <a:off x="3253" y="742"/>
                <a:ext cx="2" cy="11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70" name="Line 1582"/>
              <p:cNvSpPr>
                <a:spLocks noChangeShapeType="1"/>
              </p:cNvSpPr>
              <p:nvPr userDrawn="1"/>
            </p:nvSpPr>
            <p:spPr bwMode="gray">
              <a:xfrm flipV="1">
                <a:off x="3249" y="745"/>
                <a:ext cx="2" cy="10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71" name="Freeform 1583"/>
              <p:cNvSpPr>
                <a:spLocks/>
              </p:cNvSpPr>
              <p:nvPr userDrawn="1"/>
            </p:nvSpPr>
            <p:spPr bwMode="gray">
              <a:xfrm>
                <a:off x="3249" y="738"/>
                <a:ext cx="6" cy="7"/>
              </a:xfrm>
              <a:custGeom>
                <a:avLst/>
                <a:gdLst>
                  <a:gd name="T0" fmla="*/ 2 w 6"/>
                  <a:gd name="T1" fmla="*/ 7 h 7"/>
                  <a:gd name="T2" fmla="*/ 4 w 6"/>
                  <a:gd name="T3" fmla="*/ 5 h 7"/>
                  <a:gd name="T4" fmla="*/ 6 w 6"/>
                  <a:gd name="T5" fmla="*/ 4 h 7"/>
                  <a:gd name="T6" fmla="*/ 4 w 6"/>
                  <a:gd name="T7" fmla="*/ 2 h 7"/>
                  <a:gd name="T8" fmla="*/ 2 w 6"/>
                  <a:gd name="T9" fmla="*/ 0 h 7"/>
                  <a:gd name="T10" fmla="*/ 0 w 6"/>
                  <a:gd name="T11" fmla="*/ 0 h 7"/>
                </a:gdLst>
                <a:ahLst/>
                <a:cxnLst>
                  <a:cxn ang="0">
                    <a:pos x="T0" y="T1"/>
                  </a:cxn>
                  <a:cxn ang="0">
                    <a:pos x="T2" y="T3"/>
                  </a:cxn>
                  <a:cxn ang="0">
                    <a:pos x="T4" y="T5"/>
                  </a:cxn>
                  <a:cxn ang="0">
                    <a:pos x="T6" y="T7"/>
                  </a:cxn>
                  <a:cxn ang="0">
                    <a:pos x="T8" y="T9"/>
                  </a:cxn>
                  <a:cxn ang="0">
                    <a:pos x="T10" y="T11"/>
                  </a:cxn>
                </a:cxnLst>
                <a:rect l="0" t="0" r="r" b="b"/>
                <a:pathLst>
                  <a:path w="6" h="7">
                    <a:moveTo>
                      <a:pt x="2" y="7"/>
                    </a:moveTo>
                    <a:lnTo>
                      <a:pt x="4" y="5"/>
                    </a:lnTo>
                    <a:lnTo>
                      <a:pt x="6" y="4"/>
                    </a:lnTo>
                    <a:lnTo>
                      <a:pt x="4" y="2"/>
                    </a:lnTo>
                    <a:lnTo>
                      <a:pt x="2"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72" name="Line 1584"/>
              <p:cNvSpPr>
                <a:spLocks noChangeShapeType="1"/>
              </p:cNvSpPr>
              <p:nvPr userDrawn="1"/>
            </p:nvSpPr>
            <p:spPr bwMode="gray">
              <a:xfrm flipH="1">
                <a:off x="3246" y="738"/>
                <a:ext cx="3" cy="11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73" name="Freeform 1585"/>
              <p:cNvSpPr>
                <a:spLocks/>
              </p:cNvSpPr>
              <p:nvPr userDrawn="1"/>
            </p:nvSpPr>
            <p:spPr bwMode="gray">
              <a:xfrm>
                <a:off x="3146" y="777"/>
                <a:ext cx="12" cy="15"/>
              </a:xfrm>
              <a:custGeom>
                <a:avLst/>
                <a:gdLst>
                  <a:gd name="T0" fmla="*/ 12 w 12"/>
                  <a:gd name="T1" fmla="*/ 15 h 15"/>
                  <a:gd name="T2" fmla="*/ 11 w 12"/>
                  <a:gd name="T3" fmla="*/ 10 h 15"/>
                  <a:gd name="T4" fmla="*/ 9 w 12"/>
                  <a:gd name="T5" fmla="*/ 5 h 15"/>
                  <a:gd name="T6" fmla="*/ 5 w 12"/>
                  <a:gd name="T7" fmla="*/ 1 h 15"/>
                  <a:gd name="T8" fmla="*/ 0 w 12"/>
                  <a:gd name="T9" fmla="*/ 0 h 15"/>
                </a:gdLst>
                <a:ahLst/>
                <a:cxnLst>
                  <a:cxn ang="0">
                    <a:pos x="T0" y="T1"/>
                  </a:cxn>
                  <a:cxn ang="0">
                    <a:pos x="T2" y="T3"/>
                  </a:cxn>
                  <a:cxn ang="0">
                    <a:pos x="T4" y="T5"/>
                  </a:cxn>
                  <a:cxn ang="0">
                    <a:pos x="T6" y="T7"/>
                  </a:cxn>
                  <a:cxn ang="0">
                    <a:pos x="T8" y="T9"/>
                  </a:cxn>
                </a:cxnLst>
                <a:rect l="0" t="0" r="r" b="b"/>
                <a:pathLst>
                  <a:path w="12" h="15">
                    <a:moveTo>
                      <a:pt x="12" y="15"/>
                    </a:moveTo>
                    <a:lnTo>
                      <a:pt x="11" y="10"/>
                    </a:lnTo>
                    <a:lnTo>
                      <a:pt x="9" y="5"/>
                    </a:lnTo>
                    <a:lnTo>
                      <a:pt x="5" y="1"/>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74" name="Line 1586"/>
              <p:cNvSpPr>
                <a:spLocks noChangeShapeType="1"/>
              </p:cNvSpPr>
              <p:nvPr userDrawn="1"/>
            </p:nvSpPr>
            <p:spPr bwMode="gray">
              <a:xfrm flipH="1">
                <a:off x="3094" y="735"/>
                <a:ext cx="155" cy="7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75" name="Line 1587"/>
              <p:cNvSpPr>
                <a:spLocks noChangeShapeType="1"/>
              </p:cNvSpPr>
              <p:nvPr userDrawn="1"/>
            </p:nvSpPr>
            <p:spPr bwMode="gray">
              <a:xfrm flipH="1">
                <a:off x="3102" y="745"/>
                <a:ext cx="149"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76" name="Freeform 1588"/>
              <p:cNvSpPr>
                <a:spLocks/>
              </p:cNvSpPr>
              <p:nvPr userDrawn="1"/>
            </p:nvSpPr>
            <p:spPr bwMode="gray">
              <a:xfrm>
                <a:off x="3081" y="808"/>
                <a:ext cx="21" cy="12"/>
              </a:xfrm>
              <a:custGeom>
                <a:avLst/>
                <a:gdLst>
                  <a:gd name="T0" fmla="*/ 21 w 21"/>
                  <a:gd name="T1" fmla="*/ 12 h 12"/>
                  <a:gd name="T2" fmla="*/ 18 w 21"/>
                  <a:gd name="T3" fmla="*/ 7 h 12"/>
                  <a:gd name="T4" fmla="*/ 13 w 21"/>
                  <a:gd name="T5" fmla="*/ 4 h 12"/>
                  <a:gd name="T6" fmla="*/ 7 w 21"/>
                  <a:gd name="T7" fmla="*/ 2 h 12"/>
                  <a:gd name="T8" fmla="*/ 0 w 21"/>
                  <a:gd name="T9" fmla="*/ 0 h 12"/>
                </a:gdLst>
                <a:ahLst/>
                <a:cxnLst>
                  <a:cxn ang="0">
                    <a:pos x="T0" y="T1"/>
                  </a:cxn>
                  <a:cxn ang="0">
                    <a:pos x="T2" y="T3"/>
                  </a:cxn>
                  <a:cxn ang="0">
                    <a:pos x="T4" y="T5"/>
                  </a:cxn>
                  <a:cxn ang="0">
                    <a:pos x="T6" y="T7"/>
                  </a:cxn>
                  <a:cxn ang="0">
                    <a:pos x="T8" y="T9"/>
                  </a:cxn>
                </a:cxnLst>
                <a:rect l="0" t="0" r="r" b="b"/>
                <a:pathLst>
                  <a:path w="21" h="12">
                    <a:moveTo>
                      <a:pt x="21" y="12"/>
                    </a:moveTo>
                    <a:lnTo>
                      <a:pt x="18" y="7"/>
                    </a:lnTo>
                    <a:lnTo>
                      <a:pt x="13" y="4"/>
                    </a:lnTo>
                    <a:lnTo>
                      <a:pt x="7"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77" name="Line 1589"/>
              <p:cNvSpPr>
                <a:spLocks noChangeShapeType="1"/>
              </p:cNvSpPr>
              <p:nvPr userDrawn="1"/>
            </p:nvSpPr>
            <p:spPr bwMode="gray">
              <a:xfrm flipV="1">
                <a:off x="3081" y="729"/>
                <a:ext cx="160" cy="7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78" name="Freeform 1590"/>
              <p:cNvSpPr>
                <a:spLocks/>
              </p:cNvSpPr>
              <p:nvPr userDrawn="1"/>
            </p:nvSpPr>
            <p:spPr bwMode="gray">
              <a:xfrm>
                <a:off x="3241" y="729"/>
                <a:ext cx="10" cy="16"/>
              </a:xfrm>
              <a:custGeom>
                <a:avLst/>
                <a:gdLst>
                  <a:gd name="T0" fmla="*/ 0 w 10"/>
                  <a:gd name="T1" fmla="*/ 0 h 16"/>
                  <a:gd name="T2" fmla="*/ 5 w 10"/>
                  <a:gd name="T3" fmla="*/ 2 h 16"/>
                  <a:gd name="T4" fmla="*/ 8 w 10"/>
                  <a:gd name="T5" fmla="*/ 6 h 16"/>
                  <a:gd name="T6" fmla="*/ 10 w 10"/>
                  <a:gd name="T7" fmla="*/ 11 h 16"/>
                  <a:gd name="T8" fmla="*/ 10 w 10"/>
                  <a:gd name="T9" fmla="*/ 16 h 16"/>
                </a:gdLst>
                <a:ahLst/>
                <a:cxnLst>
                  <a:cxn ang="0">
                    <a:pos x="T0" y="T1"/>
                  </a:cxn>
                  <a:cxn ang="0">
                    <a:pos x="T2" y="T3"/>
                  </a:cxn>
                  <a:cxn ang="0">
                    <a:pos x="T4" y="T5"/>
                  </a:cxn>
                  <a:cxn ang="0">
                    <a:pos x="T6" y="T7"/>
                  </a:cxn>
                  <a:cxn ang="0">
                    <a:pos x="T8" y="T9"/>
                  </a:cxn>
                </a:cxnLst>
                <a:rect l="0" t="0" r="r" b="b"/>
                <a:pathLst>
                  <a:path w="10" h="16">
                    <a:moveTo>
                      <a:pt x="0" y="0"/>
                    </a:moveTo>
                    <a:lnTo>
                      <a:pt x="5" y="2"/>
                    </a:lnTo>
                    <a:lnTo>
                      <a:pt x="8" y="6"/>
                    </a:lnTo>
                    <a:lnTo>
                      <a:pt x="10" y="11"/>
                    </a:lnTo>
                    <a:lnTo>
                      <a:pt x="10"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79" name="Freeform 1591"/>
              <p:cNvSpPr>
                <a:spLocks/>
              </p:cNvSpPr>
              <p:nvPr userDrawn="1"/>
            </p:nvSpPr>
            <p:spPr bwMode="gray">
              <a:xfrm>
                <a:off x="3141" y="698"/>
                <a:ext cx="9" cy="10"/>
              </a:xfrm>
              <a:custGeom>
                <a:avLst/>
                <a:gdLst>
                  <a:gd name="T0" fmla="*/ 9 w 9"/>
                  <a:gd name="T1" fmla="*/ 10 h 10"/>
                  <a:gd name="T2" fmla="*/ 9 w 9"/>
                  <a:gd name="T3" fmla="*/ 5 h 10"/>
                  <a:gd name="T4" fmla="*/ 7 w 9"/>
                  <a:gd name="T5" fmla="*/ 2 h 10"/>
                  <a:gd name="T6" fmla="*/ 5 w 9"/>
                  <a:gd name="T7" fmla="*/ 2 h 10"/>
                  <a:gd name="T8" fmla="*/ 2 w 9"/>
                  <a:gd name="T9" fmla="*/ 0 h 10"/>
                  <a:gd name="T10" fmla="*/ 0 w 9"/>
                  <a:gd name="T11" fmla="*/ 2 h 10"/>
                </a:gdLst>
                <a:ahLst/>
                <a:cxnLst>
                  <a:cxn ang="0">
                    <a:pos x="T0" y="T1"/>
                  </a:cxn>
                  <a:cxn ang="0">
                    <a:pos x="T2" y="T3"/>
                  </a:cxn>
                  <a:cxn ang="0">
                    <a:pos x="T4" y="T5"/>
                  </a:cxn>
                  <a:cxn ang="0">
                    <a:pos x="T6" y="T7"/>
                  </a:cxn>
                  <a:cxn ang="0">
                    <a:pos x="T8" y="T9"/>
                  </a:cxn>
                  <a:cxn ang="0">
                    <a:pos x="T10" y="T11"/>
                  </a:cxn>
                </a:cxnLst>
                <a:rect l="0" t="0" r="r" b="b"/>
                <a:pathLst>
                  <a:path w="9" h="10">
                    <a:moveTo>
                      <a:pt x="9" y="10"/>
                    </a:moveTo>
                    <a:lnTo>
                      <a:pt x="9" y="5"/>
                    </a:lnTo>
                    <a:lnTo>
                      <a:pt x="7" y="2"/>
                    </a:lnTo>
                    <a:lnTo>
                      <a:pt x="5" y="2"/>
                    </a:lnTo>
                    <a:lnTo>
                      <a:pt x="2"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80" name="Line 1592"/>
              <p:cNvSpPr>
                <a:spLocks noChangeShapeType="1"/>
              </p:cNvSpPr>
              <p:nvPr userDrawn="1"/>
            </p:nvSpPr>
            <p:spPr bwMode="gray">
              <a:xfrm>
                <a:off x="3048" y="672"/>
                <a:ext cx="198" cy="5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81" name="Line 1593"/>
              <p:cNvSpPr>
                <a:spLocks noChangeShapeType="1"/>
              </p:cNvSpPr>
              <p:nvPr userDrawn="1"/>
            </p:nvSpPr>
            <p:spPr bwMode="gray">
              <a:xfrm>
                <a:off x="3052" y="679"/>
                <a:ext cx="197" cy="5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82" name="Freeform 1594"/>
              <p:cNvSpPr>
                <a:spLocks/>
              </p:cNvSpPr>
              <p:nvPr userDrawn="1"/>
            </p:nvSpPr>
            <p:spPr bwMode="gray">
              <a:xfrm>
                <a:off x="3241" y="728"/>
                <a:ext cx="8" cy="10"/>
              </a:xfrm>
              <a:custGeom>
                <a:avLst/>
                <a:gdLst>
                  <a:gd name="T0" fmla="*/ 8 w 8"/>
                  <a:gd name="T1" fmla="*/ 10 h 10"/>
                  <a:gd name="T2" fmla="*/ 8 w 8"/>
                  <a:gd name="T3" fmla="*/ 7 h 10"/>
                  <a:gd name="T4" fmla="*/ 7 w 8"/>
                  <a:gd name="T5" fmla="*/ 3 h 10"/>
                  <a:gd name="T6" fmla="*/ 7 w 8"/>
                  <a:gd name="T7" fmla="*/ 1 h 10"/>
                  <a:gd name="T8" fmla="*/ 5 w 8"/>
                  <a:gd name="T9" fmla="*/ 0 h 10"/>
                  <a:gd name="T10" fmla="*/ 3 w 8"/>
                  <a:gd name="T11" fmla="*/ 0 h 10"/>
                  <a:gd name="T12" fmla="*/ 0 w 8"/>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8" y="10"/>
                    </a:moveTo>
                    <a:lnTo>
                      <a:pt x="8" y="7"/>
                    </a:lnTo>
                    <a:lnTo>
                      <a:pt x="7" y="3"/>
                    </a:lnTo>
                    <a:lnTo>
                      <a:pt x="7" y="1"/>
                    </a:lnTo>
                    <a:lnTo>
                      <a:pt x="5" y="0"/>
                    </a:lnTo>
                    <a:lnTo>
                      <a:pt x="3" y="0"/>
                    </a:lnTo>
                    <a:lnTo>
                      <a:pt x="0" y="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83" name="Line 1595"/>
              <p:cNvSpPr>
                <a:spLocks noChangeShapeType="1"/>
              </p:cNvSpPr>
              <p:nvPr userDrawn="1"/>
            </p:nvSpPr>
            <p:spPr bwMode="gray">
              <a:xfrm flipH="1" flipV="1">
                <a:off x="3043" y="670"/>
                <a:ext cx="198" cy="5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84" name="Freeform 1596"/>
              <p:cNvSpPr>
                <a:spLocks/>
              </p:cNvSpPr>
              <p:nvPr userDrawn="1"/>
            </p:nvSpPr>
            <p:spPr bwMode="gray">
              <a:xfrm>
                <a:off x="3043" y="670"/>
                <a:ext cx="9" cy="9"/>
              </a:xfrm>
              <a:custGeom>
                <a:avLst/>
                <a:gdLst>
                  <a:gd name="T0" fmla="*/ 0 w 9"/>
                  <a:gd name="T1" fmla="*/ 0 h 9"/>
                  <a:gd name="T2" fmla="*/ 3 w 9"/>
                  <a:gd name="T3" fmla="*/ 0 h 9"/>
                  <a:gd name="T4" fmla="*/ 5 w 9"/>
                  <a:gd name="T5" fmla="*/ 0 h 9"/>
                  <a:gd name="T6" fmla="*/ 7 w 9"/>
                  <a:gd name="T7" fmla="*/ 2 h 9"/>
                  <a:gd name="T8" fmla="*/ 7 w 9"/>
                  <a:gd name="T9" fmla="*/ 3 h 9"/>
                  <a:gd name="T10" fmla="*/ 9 w 9"/>
                  <a:gd name="T11" fmla="*/ 7 h 9"/>
                  <a:gd name="T12" fmla="*/ 9 w 9"/>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0" y="0"/>
                    </a:moveTo>
                    <a:lnTo>
                      <a:pt x="3" y="0"/>
                    </a:lnTo>
                    <a:lnTo>
                      <a:pt x="5" y="0"/>
                    </a:lnTo>
                    <a:lnTo>
                      <a:pt x="7" y="2"/>
                    </a:lnTo>
                    <a:lnTo>
                      <a:pt x="7" y="3"/>
                    </a:lnTo>
                    <a:lnTo>
                      <a:pt x="9" y="7"/>
                    </a:lnTo>
                    <a:lnTo>
                      <a:pt x="9"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85" name="Freeform 1597"/>
              <p:cNvSpPr>
                <a:spLocks/>
              </p:cNvSpPr>
              <p:nvPr userDrawn="1"/>
            </p:nvSpPr>
            <p:spPr bwMode="gray">
              <a:xfrm>
                <a:off x="2630" y="948"/>
                <a:ext cx="9" cy="18"/>
              </a:xfrm>
              <a:custGeom>
                <a:avLst/>
                <a:gdLst>
                  <a:gd name="T0" fmla="*/ 9 w 9"/>
                  <a:gd name="T1" fmla="*/ 0 h 18"/>
                  <a:gd name="T2" fmla="*/ 5 w 9"/>
                  <a:gd name="T3" fmla="*/ 2 h 18"/>
                  <a:gd name="T4" fmla="*/ 2 w 9"/>
                  <a:gd name="T5" fmla="*/ 7 h 18"/>
                  <a:gd name="T6" fmla="*/ 0 w 9"/>
                  <a:gd name="T7" fmla="*/ 12 h 18"/>
                  <a:gd name="T8" fmla="*/ 0 w 9"/>
                  <a:gd name="T9" fmla="*/ 18 h 18"/>
                </a:gdLst>
                <a:ahLst/>
                <a:cxnLst>
                  <a:cxn ang="0">
                    <a:pos x="T0" y="T1"/>
                  </a:cxn>
                  <a:cxn ang="0">
                    <a:pos x="T2" y="T3"/>
                  </a:cxn>
                  <a:cxn ang="0">
                    <a:pos x="T4" y="T5"/>
                  </a:cxn>
                  <a:cxn ang="0">
                    <a:pos x="T6" y="T7"/>
                  </a:cxn>
                  <a:cxn ang="0">
                    <a:pos x="T8" y="T9"/>
                  </a:cxn>
                </a:cxnLst>
                <a:rect l="0" t="0" r="r" b="b"/>
                <a:pathLst>
                  <a:path w="9" h="18">
                    <a:moveTo>
                      <a:pt x="9" y="0"/>
                    </a:moveTo>
                    <a:lnTo>
                      <a:pt x="5" y="2"/>
                    </a:lnTo>
                    <a:lnTo>
                      <a:pt x="2" y="7"/>
                    </a:lnTo>
                    <a:lnTo>
                      <a:pt x="0" y="12"/>
                    </a:lnTo>
                    <a:lnTo>
                      <a:pt x="0" y="1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86" name="Line 1598"/>
              <p:cNvSpPr>
                <a:spLocks noChangeShapeType="1"/>
              </p:cNvSpPr>
              <p:nvPr userDrawn="1"/>
            </p:nvSpPr>
            <p:spPr bwMode="gray">
              <a:xfrm>
                <a:off x="2532" y="922"/>
                <a:ext cx="201"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87" name="Line 1599"/>
              <p:cNvSpPr>
                <a:spLocks noChangeShapeType="1"/>
              </p:cNvSpPr>
              <p:nvPr userDrawn="1"/>
            </p:nvSpPr>
            <p:spPr bwMode="gray">
              <a:xfrm>
                <a:off x="2539" y="915"/>
                <a:ext cx="201"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88" name="Freeform 1600"/>
              <p:cNvSpPr>
                <a:spLocks/>
              </p:cNvSpPr>
              <p:nvPr userDrawn="1"/>
            </p:nvSpPr>
            <p:spPr bwMode="gray">
              <a:xfrm>
                <a:off x="2732" y="980"/>
                <a:ext cx="8" cy="17"/>
              </a:xfrm>
              <a:custGeom>
                <a:avLst/>
                <a:gdLst>
                  <a:gd name="T0" fmla="*/ 8 w 8"/>
                  <a:gd name="T1" fmla="*/ 0 h 17"/>
                  <a:gd name="T2" fmla="*/ 5 w 8"/>
                  <a:gd name="T3" fmla="*/ 3 h 17"/>
                  <a:gd name="T4" fmla="*/ 1 w 8"/>
                  <a:gd name="T5" fmla="*/ 8 h 17"/>
                  <a:gd name="T6" fmla="*/ 0 w 8"/>
                  <a:gd name="T7" fmla="*/ 14 h 17"/>
                  <a:gd name="T8" fmla="*/ 0 w 8"/>
                  <a:gd name="T9" fmla="*/ 17 h 17"/>
                </a:gdLst>
                <a:ahLst/>
                <a:cxnLst>
                  <a:cxn ang="0">
                    <a:pos x="T0" y="T1"/>
                  </a:cxn>
                  <a:cxn ang="0">
                    <a:pos x="T2" y="T3"/>
                  </a:cxn>
                  <a:cxn ang="0">
                    <a:pos x="T4" y="T5"/>
                  </a:cxn>
                  <a:cxn ang="0">
                    <a:pos x="T6" y="T7"/>
                  </a:cxn>
                  <a:cxn ang="0">
                    <a:pos x="T8" y="T9"/>
                  </a:cxn>
                </a:cxnLst>
                <a:rect l="0" t="0" r="r" b="b"/>
                <a:pathLst>
                  <a:path w="8" h="17">
                    <a:moveTo>
                      <a:pt x="8" y="0"/>
                    </a:moveTo>
                    <a:lnTo>
                      <a:pt x="5" y="3"/>
                    </a:lnTo>
                    <a:lnTo>
                      <a:pt x="1" y="8"/>
                    </a:lnTo>
                    <a:lnTo>
                      <a:pt x="0" y="14"/>
                    </a:lnTo>
                    <a:lnTo>
                      <a:pt x="0"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89" name="Line 1601"/>
              <p:cNvSpPr>
                <a:spLocks noChangeShapeType="1"/>
              </p:cNvSpPr>
              <p:nvPr userDrawn="1"/>
            </p:nvSpPr>
            <p:spPr bwMode="gray">
              <a:xfrm flipH="1" flipV="1">
                <a:off x="2530" y="934"/>
                <a:ext cx="202" cy="6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90" name="Freeform 1602"/>
              <p:cNvSpPr>
                <a:spLocks/>
              </p:cNvSpPr>
              <p:nvPr userDrawn="1"/>
            </p:nvSpPr>
            <p:spPr bwMode="gray">
              <a:xfrm>
                <a:off x="2530" y="915"/>
                <a:ext cx="9" cy="19"/>
              </a:xfrm>
              <a:custGeom>
                <a:avLst/>
                <a:gdLst>
                  <a:gd name="T0" fmla="*/ 0 w 9"/>
                  <a:gd name="T1" fmla="*/ 19 h 19"/>
                  <a:gd name="T2" fmla="*/ 0 w 9"/>
                  <a:gd name="T3" fmla="*/ 14 h 19"/>
                  <a:gd name="T4" fmla="*/ 2 w 9"/>
                  <a:gd name="T5" fmla="*/ 9 h 19"/>
                  <a:gd name="T6" fmla="*/ 6 w 9"/>
                  <a:gd name="T7" fmla="*/ 3 h 19"/>
                  <a:gd name="T8" fmla="*/ 9 w 9"/>
                  <a:gd name="T9" fmla="*/ 0 h 19"/>
                </a:gdLst>
                <a:ahLst/>
                <a:cxnLst>
                  <a:cxn ang="0">
                    <a:pos x="T0" y="T1"/>
                  </a:cxn>
                  <a:cxn ang="0">
                    <a:pos x="T2" y="T3"/>
                  </a:cxn>
                  <a:cxn ang="0">
                    <a:pos x="T4" y="T5"/>
                  </a:cxn>
                  <a:cxn ang="0">
                    <a:pos x="T6" y="T7"/>
                  </a:cxn>
                  <a:cxn ang="0">
                    <a:pos x="T8" y="T9"/>
                  </a:cxn>
                </a:cxnLst>
                <a:rect l="0" t="0" r="r" b="b"/>
                <a:pathLst>
                  <a:path w="9" h="19">
                    <a:moveTo>
                      <a:pt x="0" y="19"/>
                    </a:moveTo>
                    <a:lnTo>
                      <a:pt x="0" y="14"/>
                    </a:lnTo>
                    <a:lnTo>
                      <a:pt x="2" y="9"/>
                    </a:lnTo>
                    <a:lnTo>
                      <a:pt x="6" y="3"/>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91" name="Line 1603"/>
              <p:cNvSpPr>
                <a:spLocks noChangeShapeType="1"/>
              </p:cNvSpPr>
              <p:nvPr userDrawn="1"/>
            </p:nvSpPr>
            <p:spPr bwMode="gray">
              <a:xfrm flipH="1" flipV="1">
                <a:off x="2503" y="1016"/>
                <a:ext cx="22" cy="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92" name="Line 1604"/>
              <p:cNvSpPr>
                <a:spLocks noChangeShapeType="1"/>
              </p:cNvSpPr>
              <p:nvPr userDrawn="1"/>
            </p:nvSpPr>
            <p:spPr bwMode="gray">
              <a:xfrm flipH="1" flipV="1">
                <a:off x="2496" y="1008"/>
                <a:ext cx="29" cy="1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93" name="Freeform 1605"/>
              <p:cNvSpPr>
                <a:spLocks/>
              </p:cNvSpPr>
              <p:nvPr userDrawn="1"/>
            </p:nvSpPr>
            <p:spPr bwMode="gray">
              <a:xfrm>
                <a:off x="2496" y="1008"/>
                <a:ext cx="8" cy="8"/>
              </a:xfrm>
              <a:custGeom>
                <a:avLst/>
                <a:gdLst>
                  <a:gd name="T0" fmla="*/ 0 w 8"/>
                  <a:gd name="T1" fmla="*/ 0 h 8"/>
                  <a:gd name="T2" fmla="*/ 0 w 8"/>
                  <a:gd name="T3" fmla="*/ 3 h 8"/>
                  <a:gd name="T4" fmla="*/ 1 w 8"/>
                  <a:gd name="T5" fmla="*/ 7 h 8"/>
                  <a:gd name="T6" fmla="*/ 3 w 8"/>
                  <a:gd name="T7" fmla="*/ 8 h 8"/>
                  <a:gd name="T8" fmla="*/ 5 w 8"/>
                  <a:gd name="T9" fmla="*/ 8 h 8"/>
                  <a:gd name="T10" fmla="*/ 8 w 8"/>
                  <a:gd name="T11" fmla="*/ 8 h 8"/>
                </a:gdLst>
                <a:ahLst/>
                <a:cxnLst>
                  <a:cxn ang="0">
                    <a:pos x="T0" y="T1"/>
                  </a:cxn>
                  <a:cxn ang="0">
                    <a:pos x="T2" y="T3"/>
                  </a:cxn>
                  <a:cxn ang="0">
                    <a:pos x="T4" y="T5"/>
                  </a:cxn>
                  <a:cxn ang="0">
                    <a:pos x="T6" y="T7"/>
                  </a:cxn>
                  <a:cxn ang="0">
                    <a:pos x="T8" y="T9"/>
                  </a:cxn>
                  <a:cxn ang="0">
                    <a:pos x="T10" y="T11"/>
                  </a:cxn>
                </a:cxnLst>
                <a:rect l="0" t="0" r="r" b="b"/>
                <a:pathLst>
                  <a:path w="8" h="8">
                    <a:moveTo>
                      <a:pt x="0" y="0"/>
                    </a:moveTo>
                    <a:lnTo>
                      <a:pt x="0" y="3"/>
                    </a:lnTo>
                    <a:lnTo>
                      <a:pt x="1" y="7"/>
                    </a:lnTo>
                    <a:lnTo>
                      <a:pt x="3" y="8"/>
                    </a:lnTo>
                    <a:lnTo>
                      <a:pt x="5" y="8"/>
                    </a:lnTo>
                    <a:lnTo>
                      <a:pt x="8"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94" name="Freeform 1606"/>
              <p:cNvSpPr>
                <a:spLocks/>
              </p:cNvSpPr>
              <p:nvPr userDrawn="1"/>
            </p:nvSpPr>
            <p:spPr bwMode="gray">
              <a:xfrm>
                <a:off x="2490" y="885"/>
                <a:ext cx="4" cy="9"/>
              </a:xfrm>
              <a:custGeom>
                <a:avLst/>
                <a:gdLst>
                  <a:gd name="T0" fmla="*/ 4 w 4"/>
                  <a:gd name="T1" fmla="*/ 9 h 9"/>
                  <a:gd name="T2" fmla="*/ 2 w 4"/>
                  <a:gd name="T3" fmla="*/ 7 h 9"/>
                  <a:gd name="T4" fmla="*/ 0 w 4"/>
                  <a:gd name="T5" fmla="*/ 5 h 9"/>
                  <a:gd name="T6" fmla="*/ 0 w 4"/>
                  <a:gd name="T7" fmla="*/ 4 h 9"/>
                  <a:gd name="T8" fmla="*/ 2 w 4"/>
                  <a:gd name="T9" fmla="*/ 0 h 9"/>
                </a:gdLst>
                <a:ahLst/>
                <a:cxnLst>
                  <a:cxn ang="0">
                    <a:pos x="T0" y="T1"/>
                  </a:cxn>
                  <a:cxn ang="0">
                    <a:pos x="T2" y="T3"/>
                  </a:cxn>
                  <a:cxn ang="0">
                    <a:pos x="T4" y="T5"/>
                  </a:cxn>
                  <a:cxn ang="0">
                    <a:pos x="T6" y="T7"/>
                  </a:cxn>
                  <a:cxn ang="0">
                    <a:pos x="T8" y="T9"/>
                  </a:cxn>
                </a:cxnLst>
                <a:rect l="0" t="0" r="r" b="b"/>
                <a:pathLst>
                  <a:path w="4" h="9">
                    <a:moveTo>
                      <a:pt x="4" y="9"/>
                    </a:moveTo>
                    <a:lnTo>
                      <a:pt x="2" y="7"/>
                    </a:lnTo>
                    <a:lnTo>
                      <a:pt x="0" y="5"/>
                    </a:lnTo>
                    <a:lnTo>
                      <a:pt x="0" y="4"/>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95" name="Line 1607"/>
              <p:cNvSpPr>
                <a:spLocks noChangeShapeType="1"/>
              </p:cNvSpPr>
              <p:nvPr userDrawn="1"/>
            </p:nvSpPr>
            <p:spPr bwMode="gray">
              <a:xfrm flipH="1" flipV="1">
                <a:off x="2489" y="775"/>
                <a:ext cx="1" cy="22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96" name="Line 1608"/>
              <p:cNvSpPr>
                <a:spLocks noChangeShapeType="1"/>
              </p:cNvSpPr>
              <p:nvPr userDrawn="1"/>
            </p:nvSpPr>
            <p:spPr bwMode="gray">
              <a:xfrm flipH="1" flipV="1">
                <a:off x="2494" y="778"/>
                <a:ext cx="2" cy="23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97" name="Freeform 1609"/>
              <p:cNvSpPr>
                <a:spLocks/>
              </p:cNvSpPr>
              <p:nvPr userDrawn="1"/>
            </p:nvSpPr>
            <p:spPr bwMode="gray">
              <a:xfrm>
                <a:off x="2489" y="771"/>
                <a:ext cx="5" cy="7"/>
              </a:xfrm>
              <a:custGeom>
                <a:avLst/>
                <a:gdLst>
                  <a:gd name="T0" fmla="*/ 5 w 5"/>
                  <a:gd name="T1" fmla="*/ 7 h 7"/>
                  <a:gd name="T2" fmla="*/ 1 w 5"/>
                  <a:gd name="T3" fmla="*/ 6 h 7"/>
                  <a:gd name="T4" fmla="*/ 0 w 5"/>
                  <a:gd name="T5" fmla="*/ 4 h 7"/>
                  <a:gd name="T6" fmla="*/ 0 w 5"/>
                  <a:gd name="T7" fmla="*/ 2 h 7"/>
                  <a:gd name="T8" fmla="*/ 3 w 5"/>
                  <a:gd name="T9" fmla="*/ 0 h 7"/>
                </a:gdLst>
                <a:ahLst/>
                <a:cxnLst>
                  <a:cxn ang="0">
                    <a:pos x="T0" y="T1"/>
                  </a:cxn>
                  <a:cxn ang="0">
                    <a:pos x="T2" y="T3"/>
                  </a:cxn>
                  <a:cxn ang="0">
                    <a:pos x="T4" y="T5"/>
                  </a:cxn>
                  <a:cxn ang="0">
                    <a:pos x="T6" y="T7"/>
                  </a:cxn>
                  <a:cxn ang="0">
                    <a:pos x="T8" y="T9"/>
                  </a:cxn>
                </a:cxnLst>
                <a:rect l="0" t="0" r="r" b="b"/>
                <a:pathLst>
                  <a:path w="5" h="7">
                    <a:moveTo>
                      <a:pt x="5" y="7"/>
                    </a:moveTo>
                    <a:lnTo>
                      <a:pt x="1" y="6"/>
                    </a:lnTo>
                    <a:lnTo>
                      <a:pt x="0" y="4"/>
                    </a:lnTo>
                    <a:lnTo>
                      <a:pt x="0" y="2"/>
                    </a:lnTo>
                    <a:lnTo>
                      <a:pt x="3"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098" name="Line 1610"/>
              <p:cNvSpPr>
                <a:spLocks noChangeShapeType="1"/>
              </p:cNvSpPr>
              <p:nvPr userDrawn="1"/>
            </p:nvSpPr>
            <p:spPr bwMode="gray">
              <a:xfrm>
                <a:off x="2492" y="771"/>
                <a:ext cx="2" cy="23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099" name="Freeform 1611"/>
              <p:cNvSpPr>
                <a:spLocks/>
              </p:cNvSpPr>
              <p:nvPr userDrawn="1"/>
            </p:nvSpPr>
            <p:spPr bwMode="gray">
              <a:xfrm>
                <a:off x="2492" y="1001"/>
                <a:ext cx="4" cy="7"/>
              </a:xfrm>
              <a:custGeom>
                <a:avLst/>
                <a:gdLst>
                  <a:gd name="T0" fmla="*/ 4 w 4"/>
                  <a:gd name="T1" fmla="*/ 7 h 7"/>
                  <a:gd name="T2" fmla="*/ 2 w 4"/>
                  <a:gd name="T3" fmla="*/ 5 h 7"/>
                  <a:gd name="T4" fmla="*/ 0 w 4"/>
                  <a:gd name="T5" fmla="*/ 3 h 7"/>
                  <a:gd name="T6" fmla="*/ 0 w 4"/>
                  <a:gd name="T7" fmla="*/ 1 h 7"/>
                  <a:gd name="T8" fmla="*/ 2 w 4"/>
                  <a:gd name="T9" fmla="*/ 0 h 7"/>
                </a:gdLst>
                <a:ahLst/>
                <a:cxnLst>
                  <a:cxn ang="0">
                    <a:pos x="T0" y="T1"/>
                  </a:cxn>
                  <a:cxn ang="0">
                    <a:pos x="T2" y="T3"/>
                  </a:cxn>
                  <a:cxn ang="0">
                    <a:pos x="T4" y="T5"/>
                  </a:cxn>
                  <a:cxn ang="0">
                    <a:pos x="T6" y="T7"/>
                  </a:cxn>
                  <a:cxn ang="0">
                    <a:pos x="T8" y="T9"/>
                  </a:cxn>
                </a:cxnLst>
                <a:rect l="0" t="0" r="r" b="b"/>
                <a:pathLst>
                  <a:path w="4" h="7">
                    <a:moveTo>
                      <a:pt x="4" y="7"/>
                    </a:moveTo>
                    <a:lnTo>
                      <a:pt x="2" y="5"/>
                    </a:lnTo>
                    <a:lnTo>
                      <a:pt x="0" y="3"/>
                    </a:lnTo>
                    <a:lnTo>
                      <a:pt x="0" y="1"/>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00" name="Freeform 1612"/>
              <p:cNvSpPr>
                <a:spLocks/>
              </p:cNvSpPr>
              <p:nvPr userDrawn="1"/>
            </p:nvSpPr>
            <p:spPr bwMode="gray">
              <a:xfrm>
                <a:off x="2590" y="791"/>
                <a:ext cx="9" cy="17"/>
              </a:xfrm>
              <a:custGeom>
                <a:avLst/>
                <a:gdLst>
                  <a:gd name="T0" fmla="*/ 0 w 9"/>
                  <a:gd name="T1" fmla="*/ 17 h 17"/>
                  <a:gd name="T2" fmla="*/ 0 w 9"/>
                  <a:gd name="T3" fmla="*/ 12 h 17"/>
                  <a:gd name="T4" fmla="*/ 2 w 9"/>
                  <a:gd name="T5" fmla="*/ 7 h 17"/>
                  <a:gd name="T6" fmla="*/ 5 w 9"/>
                  <a:gd name="T7" fmla="*/ 3 h 17"/>
                  <a:gd name="T8" fmla="*/ 9 w 9"/>
                  <a:gd name="T9" fmla="*/ 0 h 17"/>
                </a:gdLst>
                <a:ahLst/>
                <a:cxnLst>
                  <a:cxn ang="0">
                    <a:pos x="T0" y="T1"/>
                  </a:cxn>
                  <a:cxn ang="0">
                    <a:pos x="T2" y="T3"/>
                  </a:cxn>
                  <a:cxn ang="0">
                    <a:pos x="T4" y="T5"/>
                  </a:cxn>
                  <a:cxn ang="0">
                    <a:pos x="T6" y="T7"/>
                  </a:cxn>
                  <a:cxn ang="0">
                    <a:pos x="T8" y="T9"/>
                  </a:cxn>
                </a:cxnLst>
                <a:rect l="0" t="0" r="r" b="b"/>
                <a:pathLst>
                  <a:path w="9" h="17">
                    <a:moveTo>
                      <a:pt x="0" y="17"/>
                    </a:moveTo>
                    <a:lnTo>
                      <a:pt x="0" y="12"/>
                    </a:lnTo>
                    <a:lnTo>
                      <a:pt x="2" y="7"/>
                    </a:lnTo>
                    <a:lnTo>
                      <a:pt x="5" y="3"/>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01" name="Line 1613"/>
              <p:cNvSpPr>
                <a:spLocks noChangeShapeType="1"/>
              </p:cNvSpPr>
              <p:nvPr userDrawn="1"/>
            </p:nvSpPr>
            <p:spPr bwMode="gray">
              <a:xfrm>
                <a:off x="2496" y="768"/>
                <a:ext cx="201" cy="6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02" name="Line 1614"/>
              <p:cNvSpPr>
                <a:spLocks noChangeShapeType="1"/>
              </p:cNvSpPr>
              <p:nvPr userDrawn="1"/>
            </p:nvSpPr>
            <p:spPr bwMode="gray">
              <a:xfrm>
                <a:off x="2494" y="778"/>
                <a:ext cx="194" cy="6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03" name="Freeform 1615"/>
              <p:cNvSpPr>
                <a:spLocks/>
              </p:cNvSpPr>
              <p:nvPr userDrawn="1"/>
            </p:nvSpPr>
            <p:spPr bwMode="gray">
              <a:xfrm>
                <a:off x="2688" y="826"/>
                <a:ext cx="19" cy="14"/>
              </a:xfrm>
              <a:custGeom>
                <a:avLst/>
                <a:gdLst>
                  <a:gd name="T0" fmla="*/ 0 w 19"/>
                  <a:gd name="T1" fmla="*/ 14 h 14"/>
                  <a:gd name="T2" fmla="*/ 3 w 19"/>
                  <a:gd name="T3" fmla="*/ 8 h 14"/>
                  <a:gd name="T4" fmla="*/ 9 w 19"/>
                  <a:gd name="T5" fmla="*/ 3 h 14"/>
                  <a:gd name="T6" fmla="*/ 14 w 19"/>
                  <a:gd name="T7" fmla="*/ 1 h 14"/>
                  <a:gd name="T8" fmla="*/ 19 w 19"/>
                  <a:gd name="T9" fmla="*/ 0 h 14"/>
                </a:gdLst>
                <a:ahLst/>
                <a:cxnLst>
                  <a:cxn ang="0">
                    <a:pos x="T0" y="T1"/>
                  </a:cxn>
                  <a:cxn ang="0">
                    <a:pos x="T2" y="T3"/>
                  </a:cxn>
                  <a:cxn ang="0">
                    <a:pos x="T4" y="T5"/>
                  </a:cxn>
                  <a:cxn ang="0">
                    <a:pos x="T6" y="T7"/>
                  </a:cxn>
                  <a:cxn ang="0">
                    <a:pos x="T8" y="T9"/>
                  </a:cxn>
                </a:cxnLst>
                <a:rect l="0" t="0" r="r" b="b"/>
                <a:pathLst>
                  <a:path w="19" h="14">
                    <a:moveTo>
                      <a:pt x="0" y="14"/>
                    </a:moveTo>
                    <a:lnTo>
                      <a:pt x="3" y="8"/>
                    </a:lnTo>
                    <a:lnTo>
                      <a:pt x="9" y="3"/>
                    </a:lnTo>
                    <a:lnTo>
                      <a:pt x="14" y="1"/>
                    </a:lnTo>
                    <a:lnTo>
                      <a:pt x="1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04" name="Line 1616"/>
              <p:cNvSpPr>
                <a:spLocks noChangeShapeType="1"/>
              </p:cNvSpPr>
              <p:nvPr userDrawn="1"/>
            </p:nvSpPr>
            <p:spPr bwMode="gray">
              <a:xfrm flipH="1" flipV="1">
                <a:off x="2503" y="761"/>
                <a:ext cx="204"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05" name="Freeform 1617"/>
              <p:cNvSpPr>
                <a:spLocks/>
              </p:cNvSpPr>
              <p:nvPr userDrawn="1"/>
            </p:nvSpPr>
            <p:spPr bwMode="gray">
              <a:xfrm>
                <a:off x="2494" y="761"/>
                <a:ext cx="9" cy="17"/>
              </a:xfrm>
              <a:custGeom>
                <a:avLst/>
                <a:gdLst>
                  <a:gd name="T0" fmla="*/ 9 w 9"/>
                  <a:gd name="T1" fmla="*/ 0 h 17"/>
                  <a:gd name="T2" fmla="*/ 3 w 9"/>
                  <a:gd name="T3" fmla="*/ 3 h 17"/>
                  <a:gd name="T4" fmla="*/ 2 w 9"/>
                  <a:gd name="T5" fmla="*/ 9 h 17"/>
                  <a:gd name="T6" fmla="*/ 0 w 9"/>
                  <a:gd name="T7" fmla="*/ 12 h 17"/>
                  <a:gd name="T8" fmla="*/ 0 w 9"/>
                  <a:gd name="T9" fmla="*/ 17 h 17"/>
                </a:gdLst>
                <a:ahLst/>
                <a:cxnLst>
                  <a:cxn ang="0">
                    <a:pos x="T0" y="T1"/>
                  </a:cxn>
                  <a:cxn ang="0">
                    <a:pos x="T2" y="T3"/>
                  </a:cxn>
                  <a:cxn ang="0">
                    <a:pos x="T4" y="T5"/>
                  </a:cxn>
                  <a:cxn ang="0">
                    <a:pos x="T6" y="T7"/>
                  </a:cxn>
                  <a:cxn ang="0">
                    <a:pos x="T8" y="T9"/>
                  </a:cxn>
                </a:cxnLst>
                <a:rect l="0" t="0" r="r" b="b"/>
                <a:pathLst>
                  <a:path w="9" h="17">
                    <a:moveTo>
                      <a:pt x="9" y="0"/>
                    </a:moveTo>
                    <a:lnTo>
                      <a:pt x="3" y="3"/>
                    </a:lnTo>
                    <a:lnTo>
                      <a:pt x="2" y="9"/>
                    </a:lnTo>
                    <a:lnTo>
                      <a:pt x="0" y="12"/>
                    </a:lnTo>
                    <a:lnTo>
                      <a:pt x="0"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06" name="Freeform 1618"/>
              <p:cNvSpPr>
                <a:spLocks/>
              </p:cNvSpPr>
              <p:nvPr userDrawn="1"/>
            </p:nvSpPr>
            <p:spPr bwMode="gray">
              <a:xfrm>
                <a:off x="3034" y="929"/>
                <a:ext cx="9" cy="17"/>
              </a:xfrm>
              <a:custGeom>
                <a:avLst/>
                <a:gdLst>
                  <a:gd name="T0" fmla="*/ 0 w 9"/>
                  <a:gd name="T1" fmla="*/ 17 h 17"/>
                  <a:gd name="T2" fmla="*/ 2 w 9"/>
                  <a:gd name="T3" fmla="*/ 12 h 17"/>
                  <a:gd name="T4" fmla="*/ 4 w 9"/>
                  <a:gd name="T5" fmla="*/ 7 h 17"/>
                  <a:gd name="T6" fmla="*/ 5 w 9"/>
                  <a:gd name="T7" fmla="*/ 3 h 17"/>
                  <a:gd name="T8" fmla="*/ 9 w 9"/>
                  <a:gd name="T9" fmla="*/ 0 h 17"/>
                </a:gdLst>
                <a:ahLst/>
                <a:cxnLst>
                  <a:cxn ang="0">
                    <a:pos x="T0" y="T1"/>
                  </a:cxn>
                  <a:cxn ang="0">
                    <a:pos x="T2" y="T3"/>
                  </a:cxn>
                  <a:cxn ang="0">
                    <a:pos x="T4" y="T5"/>
                  </a:cxn>
                  <a:cxn ang="0">
                    <a:pos x="T6" y="T7"/>
                  </a:cxn>
                  <a:cxn ang="0">
                    <a:pos x="T8" y="T9"/>
                  </a:cxn>
                </a:cxnLst>
                <a:rect l="0" t="0" r="r" b="b"/>
                <a:pathLst>
                  <a:path w="9" h="17">
                    <a:moveTo>
                      <a:pt x="0" y="17"/>
                    </a:moveTo>
                    <a:lnTo>
                      <a:pt x="2" y="12"/>
                    </a:lnTo>
                    <a:lnTo>
                      <a:pt x="4" y="7"/>
                    </a:lnTo>
                    <a:lnTo>
                      <a:pt x="5" y="3"/>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07" name="Line 1619"/>
              <p:cNvSpPr>
                <a:spLocks noChangeShapeType="1"/>
              </p:cNvSpPr>
              <p:nvPr userDrawn="1"/>
            </p:nvSpPr>
            <p:spPr bwMode="gray">
              <a:xfrm>
                <a:off x="2929" y="903"/>
                <a:ext cx="212" cy="6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08" name="Line 1620"/>
              <p:cNvSpPr>
                <a:spLocks noChangeShapeType="1"/>
              </p:cNvSpPr>
              <p:nvPr userDrawn="1"/>
            </p:nvSpPr>
            <p:spPr bwMode="gray">
              <a:xfrm>
                <a:off x="2933" y="915"/>
                <a:ext cx="204"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09" name="Freeform 1621"/>
              <p:cNvSpPr>
                <a:spLocks/>
              </p:cNvSpPr>
              <p:nvPr userDrawn="1"/>
            </p:nvSpPr>
            <p:spPr bwMode="gray">
              <a:xfrm>
                <a:off x="3137" y="960"/>
                <a:ext cx="9" cy="20"/>
              </a:xfrm>
              <a:custGeom>
                <a:avLst/>
                <a:gdLst>
                  <a:gd name="T0" fmla="*/ 0 w 9"/>
                  <a:gd name="T1" fmla="*/ 20 h 20"/>
                  <a:gd name="T2" fmla="*/ 2 w 9"/>
                  <a:gd name="T3" fmla="*/ 14 h 20"/>
                  <a:gd name="T4" fmla="*/ 4 w 9"/>
                  <a:gd name="T5" fmla="*/ 9 h 20"/>
                  <a:gd name="T6" fmla="*/ 6 w 9"/>
                  <a:gd name="T7" fmla="*/ 4 h 20"/>
                  <a:gd name="T8" fmla="*/ 9 w 9"/>
                  <a:gd name="T9" fmla="*/ 0 h 20"/>
                </a:gdLst>
                <a:ahLst/>
                <a:cxnLst>
                  <a:cxn ang="0">
                    <a:pos x="T0" y="T1"/>
                  </a:cxn>
                  <a:cxn ang="0">
                    <a:pos x="T2" y="T3"/>
                  </a:cxn>
                  <a:cxn ang="0">
                    <a:pos x="T4" y="T5"/>
                  </a:cxn>
                  <a:cxn ang="0">
                    <a:pos x="T6" y="T7"/>
                  </a:cxn>
                  <a:cxn ang="0">
                    <a:pos x="T8" y="T9"/>
                  </a:cxn>
                </a:cxnLst>
                <a:rect l="0" t="0" r="r" b="b"/>
                <a:pathLst>
                  <a:path w="9" h="20">
                    <a:moveTo>
                      <a:pt x="0" y="20"/>
                    </a:moveTo>
                    <a:lnTo>
                      <a:pt x="2" y="14"/>
                    </a:lnTo>
                    <a:lnTo>
                      <a:pt x="4" y="9"/>
                    </a:lnTo>
                    <a:lnTo>
                      <a:pt x="6" y="4"/>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10" name="Line 1622"/>
              <p:cNvSpPr>
                <a:spLocks noChangeShapeType="1"/>
              </p:cNvSpPr>
              <p:nvPr userDrawn="1"/>
            </p:nvSpPr>
            <p:spPr bwMode="gray">
              <a:xfrm flipH="1" flipV="1">
                <a:off x="2929" y="894"/>
                <a:ext cx="217" cy="6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11" name="Freeform 1623"/>
              <p:cNvSpPr>
                <a:spLocks/>
              </p:cNvSpPr>
              <p:nvPr userDrawn="1"/>
            </p:nvSpPr>
            <p:spPr bwMode="gray">
              <a:xfrm>
                <a:off x="2929" y="894"/>
                <a:ext cx="4" cy="21"/>
              </a:xfrm>
              <a:custGeom>
                <a:avLst/>
                <a:gdLst>
                  <a:gd name="T0" fmla="*/ 4 w 4"/>
                  <a:gd name="T1" fmla="*/ 21 h 21"/>
                  <a:gd name="T2" fmla="*/ 0 w 4"/>
                  <a:gd name="T3" fmla="*/ 14 h 21"/>
                  <a:gd name="T4" fmla="*/ 0 w 4"/>
                  <a:gd name="T5" fmla="*/ 7 h 21"/>
                  <a:gd name="T6" fmla="*/ 0 w 4"/>
                  <a:gd name="T7" fmla="*/ 0 h 21"/>
                </a:gdLst>
                <a:ahLst/>
                <a:cxnLst>
                  <a:cxn ang="0">
                    <a:pos x="T0" y="T1"/>
                  </a:cxn>
                  <a:cxn ang="0">
                    <a:pos x="T2" y="T3"/>
                  </a:cxn>
                  <a:cxn ang="0">
                    <a:pos x="T4" y="T5"/>
                  </a:cxn>
                  <a:cxn ang="0">
                    <a:pos x="T6" y="T7"/>
                  </a:cxn>
                </a:cxnLst>
                <a:rect l="0" t="0" r="r" b="b"/>
                <a:pathLst>
                  <a:path w="4" h="21">
                    <a:moveTo>
                      <a:pt x="4" y="21"/>
                    </a:moveTo>
                    <a:lnTo>
                      <a:pt x="0" y="14"/>
                    </a:lnTo>
                    <a:lnTo>
                      <a:pt x="0" y="7"/>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12" name="Freeform 1624"/>
              <p:cNvSpPr>
                <a:spLocks/>
              </p:cNvSpPr>
              <p:nvPr userDrawn="1"/>
            </p:nvSpPr>
            <p:spPr bwMode="gray">
              <a:xfrm>
                <a:off x="3136" y="1097"/>
                <a:ext cx="21" cy="1"/>
              </a:xfrm>
              <a:custGeom>
                <a:avLst/>
                <a:gdLst>
                  <a:gd name="T0" fmla="*/ 0 w 21"/>
                  <a:gd name="T1" fmla="*/ 0 h 1"/>
                  <a:gd name="T2" fmla="*/ 5 w 21"/>
                  <a:gd name="T3" fmla="*/ 1 h 1"/>
                  <a:gd name="T4" fmla="*/ 10 w 21"/>
                  <a:gd name="T5" fmla="*/ 1 h 1"/>
                  <a:gd name="T6" fmla="*/ 15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0" y="0"/>
                    </a:moveTo>
                    <a:lnTo>
                      <a:pt x="5" y="1"/>
                    </a:lnTo>
                    <a:lnTo>
                      <a:pt x="10" y="1"/>
                    </a:lnTo>
                    <a:lnTo>
                      <a:pt x="15" y="1"/>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13" name="Line 1625"/>
              <p:cNvSpPr>
                <a:spLocks noChangeShapeType="1"/>
              </p:cNvSpPr>
              <p:nvPr userDrawn="1"/>
            </p:nvSpPr>
            <p:spPr bwMode="gray">
              <a:xfrm flipH="1">
                <a:off x="3144" y="980"/>
                <a:ext cx="4"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14" name="Line 1626"/>
              <p:cNvSpPr>
                <a:spLocks noChangeShapeType="1"/>
              </p:cNvSpPr>
              <p:nvPr userDrawn="1"/>
            </p:nvSpPr>
            <p:spPr bwMode="gray">
              <a:xfrm flipH="1">
                <a:off x="3134" y="980"/>
                <a:ext cx="3"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15" name="Freeform 1627"/>
              <p:cNvSpPr>
                <a:spLocks/>
              </p:cNvSpPr>
              <p:nvPr userDrawn="1"/>
            </p:nvSpPr>
            <p:spPr bwMode="gray">
              <a:xfrm>
                <a:off x="3134" y="1214"/>
                <a:ext cx="21" cy="3"/>
              </a:xfrm>
              <a:custGeom>
                <a:avLst/>
                <a:gdLst>
                  <a:gd name="T0" fmla="*/ 0 w 21"/>
                  <a:gd name="T1" fmla="*/ 2 h 3"/>
                  <a:gd name="T2" fmla="*/ 5 w 21"/>
                  <a:gd name="T3" fmla="*/ 3 h 3"/>
                  <a:gd name="T4" fmla="*/ 10 w 21"/>
                  <a:gd name="T5" fmla="*/ 3 h 3"/>
                  <a:gd name="T6" fmla="*/ 16 w 21"/>
                  <a:gd name="T7" fmla="*/ 2 h 3"/>
                  <a:gd name="T8" fmla="*/ 21 w 21"/>
                  <a:gd name="T9" fmla="*/ 0 h 3"/>
                </a:gdLst>
                <a:ahLst/>
                <a:cxnLst>
                  <a:cxn ang="0">
                    <a:pos x="T0" y="T1"/>
                  </a:cxn>
                  <a:cxn ang="0">
                    <a:pos x="T2" y="T3"/>
                  </a:cxn>
                  <a:cxn ang="0">
                    <a:pos x="T4" y="T5"/>
                  </a:cxn>
                  <a:cxn ang="0">
                    <a:pos x="T6" y="T7"/>
                  </a:cxn>
                  <a:cxn ang="0">
                    <a:pos x="T8" y="T9"/>
                  </a:cxn>
                </a:cxnLst>
                <a:rect l="0" t="0" r="r" b="b"/>
                <a:pathLst>
                  <a:path w="21" h="3">
                    <a:moveTo>
                      <a:pt x="0" y="2"/>
                    </a:moveTo>
                    <a:lnTo>
                      <a:pt x="5" y="3"/>
                    </a:lnTo>
                    <a:lnTo>
                      <a:pt x="10" y="3"/>
                    </a:lnTo>
                    <a:lnTo>
                      <a:pt x="16" y="2"/>
                    </a:lnTo>
                    <a:lnTo>
                      <a:pt x="2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16" name="Line 1628"/>
              <p:cNvSpPr>
                <a:spLocks noChangeShapeType="1"/>
              </p:cNvSpPr>
              <p:nvPr userDrawn="1"/>
            </p:nvSpPr>
            <p:spPr bwMode="gray">
              <a:xfrm flipV="1">
                <a:off x="3155" y="978"/>
                <a:ext cx="3" cy="23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17" name="Freeform 1629"/>
              <p:cNvSpPr>
                <a:spLocks/>
              </p:cNvSpPr>
              <p:nvPr userDrawn="1"/>
            </p:nvSpPr>
            <p:spPr bwMode="gray">
              <a:xfrm>
                <a:off x="3137" y="978"/>
                <a:ext cx="21" cy="3"/>
              </a:xfrm>
              <a:custGeom>
                <a:avLst/>
                <a:gdLst>
                  <a:gd name="T0" fmla="*/ 21 w 21"/>
                  <a:gd name="T1" fmla="*/ 0 h 3"/>
                  <a:gd name="T2" fmla="*/ 16 w 21"/>
                  <a:gd name="T3" fmla="*/ 2 h 3"/>
                  <a:gd name="T4" fmla="*/ 11 w 21"/>
                  <a:gd name="T5" fmla="*/ 3 h 3"/>
                  <a:gd name="T6" fmla="*/ 6 w 21"/>
                  <a:gd name="T7" fmla="*/ 2 h 3"/>
                  <a:gd name="T8" fmla="*/ 0 w 21"/>
                  <a:gd name="T9" fmla="*/ 2 h 3"/>
                </a:gdLst>
                <a:ahLst/>
                <a:cxnLst>
                  <a:cxn ang="0">
                    <a:pos x="T0" y="T1"/>
                  </a:cxn>
                  <a:cxn ang="0">
                    <a:pos x="T2" y="T3"/>
                  </a:cxn>
                  <a:cxn ang="0">
                    <a:pos x="T4" y="T5"/>
                  </a:cxn>
                  <a:cxn ang="0">
                    <a:pos x="T6" y="T7"/>
                  </a:cxn>
                  <a:cxn ang="0">
                    <a:pos x="T8" y="T9"/>
                  </a:cxn>
                </a:cxnLst>
                <a:rect l="0" t="0" r="r" b="b"/>
                <a:pathLst>
                  <a:path w="21" h="3">
                    <a:moveTo>
                      <a:pt x="21" y="0"/>
                    </a:moveTo>
                    <a:lnTo>
                      <a:pt x="16" y="2"/>
                    </a:lnTo>
                    <a:lnTo>
                      <a:pt x="11" y="3"/>
                    </a:lnTo>
                    <a:lnTo>
                      <a:pt x="6" y="2"/>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18" name="Freeform 1630"/>
              <p:cNvSpPr>
                <a:spLocks/>
              </p:cNvSpPr>
              <p:nvPr userDrawn="1"/>
            </p:nvSpPr>
            <p:spPr bwMode="gray">
              <a:xfrm>
                <a:off x="3032" y="1182"/>
                <a:ext cx="9" cy="9"/>
              </a:xfrm>
              <a:custGeom>
                <a:avLst/>
                <a:gdLst>
                  <a:gd name="T0" fmla="*/ 0 w 9"/>
                  <a:gd name="T1" fmla="*/ 0 h 9"/>
                  <a:gd name="T2" fmla="*/ 0 w 9"/>
                  <a:gd name="T3" fmla="*/ 4 h 9"/>
                  <a:gd name="T4" fmla="*/ 2 w 9"/>
                  <a:gd name="T5" fmla="*/ 7 h 9"/>
                  <a:gd name="T6" fmla="*/ 4 w 9"/>
                  <a:gd name="T7" fmla="*/ 9 h 9"/>
                  <a:gd name="T8" fmla="*/ 6 w 9"/>
                  <a:gd name="T9" fmla="*/ 9 h 9"/>
                  <a:gd name="T10" fmla="*/ 9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0" y="0"/>
                    </a:moveTo>
                    <a:lnTo>
                      <a:pt x="0" y="4"/>
                    </a:lnTo>
                    <a:lnTo>
                      <a:pt x="2" y="7"/>
                    </a:lnTo>
                    <a:lnTo>
                      <a:pt x="4" y="9"/>
                    </a:lnTo>
                    <a:lnTo>
                      <a:pt x="6" y="9"/>
                    </a:lnTo>
                    <a:lnTo>
                      <a:pt x="9"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19" name="Line 1631"/>
              <p:cNvSpPr>
                <a:spLocks noChangeShapeType="1"/>
              </p:cNvSpPr>
              <p:nvPr userDrawn="1"/>
            </p:nvSpPr>
            <p:spPr bwMode="gray">
              <a:xfrm flipH="1" flipV="1">
                <a:off x="2927" y="1154"/>
                <a:ext cx="210" cy="6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20" name="Line 1632"/>
              <p:cNvSpPr>
                <a:spLocks noChangeShapeType="1"/>
              </p:cNvSpPr>
              <p:nvPr userDrawn="1"/>
            </p:nvSpPr>
            <p:spPr bwMode="gray">
              <a:xfrm flipH="1" flipV="1">
                <a:off x="2931" y="1149"/>
                <a:ext cx="203" cy="6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21" name="Freeform 1633"/>
              <p:cNvSpPr>
                <a:spLocks/>
              </p:cNvSpPr>
              <p:nvPr userDrawn="1"/>
            </p:nvSpPr>
            <p:spPr bwMode="gray">
              <a:xfrm>
                <a:off x="2929" y="1149"/>
                <a:ext cx="2" cy="5"/>
              </a:xfrm>
              <a:custGeom>
                <a:avLst/>
                <a:gdLst>
                  <a:gd name="T0" fmla="*/ 2 w 2"/>
                  <a:gd name="T1" fmla="*/ 0 h 5"/>
                  <a:gd name="T2" fmla="*/ 2 w 2"/>
                  <a:gd name="T3" fmla="*/ 2 h 5"/>
                  <a:gd name="T4" fmla="*/ 0 w 2"/>
                  <a:gd name="T5" fmla="*/ 4 h 5"/>
                  <a:gd name="T6" fmla="*/ 0 w 2"/>
                  <a:gd name="T7" fmla="*/ 5 h 5"/>
                  <a:gd name="T8" fmla="*/ 0 w 2"/>
                  <a:gd name="T9" fmla="*/ 5 h 5"/>
                  <a:gd name="T10" fmla="*/ 0 w 2"/>
                  <a:gd name="T11" fmla="*/ 5 h 5"/>
                </a:gdLst>
                <a:ahLst/>
                <a:cxnLst>
                  <a:cxn ang="0">
                    <a:pos x="T0" y="T1"/>
                  </a:cxn>
                  <a:cxn ang="0">
                    <a:pos x="T2" y="T3"/>
                  </a:cxn>
                  <a:cxn ang="0">
                    <a:pos x="T4" y="T5"/>
                  </a:cxn>
                  <a:cxn ang="0">
                    <a:pos x="T6" y="T7"/>
                  </a:cxn>
                  <a:cxn ang="0">
                    <a:pos x="T8" y="T9"/>
                  </a:cxn>
                  <a:cxn ang="0">
                    <a:pos x="T10" y="T11"/>
                  </a:cxn>
                </a:cxnLst>
                <a:rect l="0" t="0" r="r" b="b"/>
                <a:pathLst>
                  <a:path w="2" h="5">
                    <a:moveTo>
                      <a:pt x="2" y="0"/>
                    </a:moveTo>
                    <a:lnTo>
                      <a:pt x="2" y="2"/>
                    </a:lnTo>
                    <a:lnTo>
                      <a:pt x="0" y="4"/>
                    </a:lnTo>
                    <a:lnTo>
                      <a:pt x="0" y="5"/>
                    </a:lnTo>
                    <a:lnTo>
                      <a:pt x="0" y="5"/>
                    </a:lnTo>
                    <a:lnTo>
                      <a:pt x="0" y="5"/>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22" name="Line 1634"/>
              <p:cNvSpPr>
                <a:spLocks noChangeShapeType="1"/>
              </p:cNvSpPr>
              <p:nvPr userDrawn="1"/>
            </p:nvSpPr>
            <p:spPr bwMode="gray">
              <a:xfrm>
                <a:off x="2929" y="1154"/>
                <a:ext cx="214" cy="6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23" name="Freeform 1635"/>
              <p:cNvSpPr>
                <a:spLocks/>
              </p:cNvSpPr>
              <p:nvPr userDrawn="1"/>
            </p:nvSpPr>
            <p:spPr bwMode="gray">
              <a:xfrm>
                <a:off x="3134" y="1216"/>
                <a:ext cx="9" cy="8"/>
              </a:xfrm>
              <a:custGeom>
                <a:avLst/>
                <a:gdLst>
                  <a:gd name="T0" fmla="*/ 0 w 9"/>
                  <a:gd name="T1" fmla="*/ 0 h 8"/>
                  <a:gd name="T2" fmla="*/ 2 w 9"/>
                  <a:gd name="T3" fmla="*/ 3 h 8"/>
                  <a:gd name="T4" fmla="*/ 2 w 9"/>
                  <a:gd name="T5" fmla="*/ 5 h 8"/>
                  <a:gd name="T6" fmla="*/ 3 w 9"/>
                  <a:gd name="T7" fmla="*/ 8 h 8"/>
                  <a:gd name="T8" fmla="*/ 5 w 9"/>
                  <a:gd name="T9" fmla="*/ 8 h 8"/>
                  <a:gd name="T10" fmla="*/ 9 w 9"/>
                  <a:gd name="T11" fmla="*/ 7 h 8"/>
                </a:gdLst>
                <a:ahLst/>
                <a:cxnLst>
                  <a:cxn ang="0">
                    <a:pos x="T0" y="T1"/>
                  </a:cxn>
                  <a:cxn ang="0">
                    <a:pos x="T2" y="T3"/>
                  </a:cxn>
                  <a:cxn ang="0">
                    <a:pos x="T4" y="T5"/>
                  </a:cxn>
                  <a:cxn ang="0">
                    <a:pos x="T6" y="T7"/>
                  </a:cxn>
                  <a:cxn ang="0">
                    <a:pos x="T8" y="T9"/>
                  </a:cxn>
                  <a:cxn ang="0">
                    <a:pos x="T10" y="T11"/>
                  </a:cxn>
                </a:cxnLst>
                <a:rect l="0" t="0" r="r" b="b"/>
                <a:pathLst>
                  <a:path w="9" h="8">
                    <a:moveTo>
                      <a:pt x="0" y="0"/>
                    </a:moveTo>
                    <a:lnTo>
                      <a:pt x="2" y="3"/>
                    </a:lnTo>
                    <a:lnTo>
                      <a:pt x="2" y="5"/>
                    </a:lnTo>
                    <a:lnTo>
                      <a:pt x="3" y="8"/>
                    </a:lnTo>
                    <a:lnTo>
                      <a:pt x="5" y="8"/>
                    </a:lnTo>
                    <a:lnTo>
                      <a:pt x="9"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24" name="Freeform 1636"/>
              <p:cNvSpPr>
                <a:spLocks/>
              </p:cNvSpPr>
              <p:nvPr userDrawn="1"/>
            </p:nvSpPr>
            <p:spPr bwMode="gray">
              <a:xfrm>
                <a:off x="2649" y="694"/>
                <a:ext cx="20" cy="2"/>
              </a:xfrm>
              <a:custGeom>
                <a:avLst/>
                <a:gdLst>
                  <a:gd name="T0" fmla="*/ 20 w 20"/>
                  <a:gd name="T1" fmla="*/ 2 h 2"/>
                  <a:gd name="T2" fmla="*/ 13 w 20"/>
                  <a:gd name="T3" fmla="*/ 0 h 2"/>
                  <a:gd name="T4" fmla="*/ 6 w 20"/>
                  <a:gd name="T5" fmla="*/ 0 h 2"/>
                  <a:gd name="T6" fmla="*/ 0 w 20"/>
                  <a:gd name="T7" fmla="*/ 2 h 2"/>
                </a:gdLst>
                <a:ahLst/>
                <a:cxnLst>
                  <a:cxn ang="0">
                    <a:pos x="T0" y="T1"/>
                  </a:cxn>
                  <a:cxn ang="0">
                    <a:pos x="T2" y="T3"/>
                  </a:cxn>
                  <a:cxn ang="0">
                    <a:pos x="T4" y="T5"/>
                  </a:cxn>
                  <a:cxn ang="0">
                    <a:pos x="T6" y="T7"/>
                  </a:cxn>
                </a:cxnLst>
                <a:rect l="0" t="0" r="r" b="b"/>
                <a:pathLst>
                  <a:path w="20" h="2">
                    <a:moveTo>
                      <a:pt x="20" y="2"/>
                    </a:moveTo>
                    <a:lnTo>
                      <a:pt x="13" y="0"/>
                    </a:lnTo>
                    <a:lnTo>
                      <a:pt x="6"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25" name="Freeform 1637"/>
              <p:cNvSpPr>
                <a:spLocks/>
              </p:cNvSpPr>
              <p:nvPr userDrawn="1"/>
            </p:nvSpPr>
            <p:spPr bwMode="gray">
              <a:xfrm>
                <a:off x="2756" y="715"/>
                <a:ext cx="9" cy="11"/>
              </a:xfrm>
              <a:custGeom>
                <a:avLst/>
                <a:gdLst>
                  <a:gd name="T0" fmla="*/ 9 w 9"/>
                  <a:gd name="T1" fmla="*/ 11 h 11"/>
                  <a:gd name="T2" fmla="*/ 9 w 9"/>
                  <a:gd name="T3" fmla="*/ 6 h 11"/>
                  <a:gd name="T4" fmla="*/ 7 w 9"/>
                  <a:gd name="T5" fmla="*/ 4 h 11"/>
                  <a:gd name="T6" fmla="*/ 5 w 9"/>
                  <a:gd name="T7" fmla="*/ 0 h 11"/>
                  <a:gd name="T8" fmla="*/ 4 w 9"/>
                  <a:gd name="T9" fmla="*/ 0 h 11"/>
                  <a:gd name="T10" fmla="*/ 0 w 9"/>
                  <a:gd name="T11" fmla="*/ 2 h 11"/>
                </a:gdLst>
                <a:ahLst/>
                <a:cxnLst>
                  <a:cxn ang="0">
                    <a:pos x="T0" y="T1"/>
                  </a:cxn>
                  <a:cxn ang="0">
                    <a:pos x="T2" y="T3"/>
                  </a:cxn>
                  <a:cxn ang="0">
                    <a:pos x="T4" y="T5"/>
                  </a:cxn>
                  <a:cxn ang="0">
                    <a:pos x="T6" y="T7"/>
                  </a:cxn>
                  <a:cxn ang="0">
                    <a:pos x="T8" y="T9"/>
                  </a:cxn>
                  <a:cxn ang="0">
                    <a:pos x="T10" y="T11"/>
                  </a:cxn>
                </a:cxnLst>
                <a:rect l="0" t="0" r="r" b="b"/>
                <a:pathLst>
                  <a:path w="9" h="11">
                    <a:moveTo>
                      <a:pt x="9" y="11"/>
                    </a:moveTo>
                    <a:lnTo>
                      <a:pt x="9" y="6"/>
                    </a:lnTo>
                    <a:lnTo>
                      <a:pt x="7" y="4"/>
                    </a:lnTo>
                    <a:lnTo>
                      <a:pt x="5" y="0"/>
                    </a:lnTo>
                    <a:lnTo>
                      <a:pt x="4"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26" name="Line 1638"/>
              <p:cNvSpPr>
                <a:spLocks noChangeShapeType="1"/>
              </p:cNvSpPr>
              <p:nvPr userDrawn="1"/>
            </p:nvSpPr>
            <p:spPr bwMode="gray">
              <a:xfrm>
                <a:off x="2665" y="687"/>
                <a:ext cx="200" cy="6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27" name="Line 1639"/>
              <p:cNvSpPr>
                <a:spLocks noChangeShapeType="1"/>
              </p:cNvSpPr>
              <p:nvPr userDrawn="1"/>
            </p:nvSpPr>
            <p:spPr bwMode="gray">
              <a:xfrm>
                <a:off x="2669" y="696"/>
                <a:ext cx="192" cy="5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28" name="Freeform 1640"/>
              <p:cNvSpPr>
                <a:spLocks/>
              </p:cNvSpPr>
              <p:nvPr userDrawn="1"/>
            </p:nvSpPr>
            <p:spPr bwMode="gray">
              <a:xfrm>
                <a:off x="2861" y="749"/>
                <a:ext cx="4" cy="5"/>
              </a:xfrm>
              <a:custGeom>
                <a:avLst/>
                <a:gdLst>
                  <a:gd name="T0" fmla="*/ 0 w 4"/>
                  <a:gd name="T1" fmla="*/ 5 h 5"/>
                  <a:gd name="T2" fmla="*/ 2 w 4"/>
                  <a:gd name="T3" fmla="*/ 3 h 5"/>
                  <a:gd name="T4" fmla="*/ 4 w 4"/>
                  <a:gd name="T5" fmla="*/ 1 h 5"/>
                  <a:gd name="T6" fmla="*/ 4 w 4"/>
                  <a:gd name="T7" fmla="*/ 0 h 5"/>
                  <a:gd name="T8" fmla="*/ 4 w 4"/>
                  <a:gd name="T9" fmla="*/ 0 h 5"/>
                  <a:gd name="T10" fmla="*/ 4 w 4"/>
                  <a:gd name="T11" fmla="*/ 0 h 5"/>
                  <a:gd name="T12" fmla="*/ 4 w 4"/>
                  <a:gd name="T13" fmla="*/ 0 h 5"/>
                  <a:gd name="T14" fmla="*/ 4 w 4"/>
                  <a:gd name="T15" fmla="*/ 0 h 5"/>
                  <a:gd name="T16" fmla="*/ 4 w 4"/>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0" y="5"/>
                    </a:moveTo>
                    <a:lnTo>
                      <a:pt x="2" y="3"/>
                    </a:lnTo>
                    <a:lnTo>
                      <a:pt x="4" y="1"/>
                    </a:lnTo>
                    <a:lnTo>
                      <a:pt x="4" y="0"/>
                    </a:lnTo>
                    <a:lnTo>
                      <a:pt x="4" y="0"/>
                    </a:lnTo>
                    <a:lnTo>
                      <a:pt x="4" y="0"/>
                    </a:lnTo>
                    <a:lnTo>
                      <a:pt x="4" y="0"/>
                    </a:lnTo>
                    <a:lnTo>
                      <a:pt x="4" y="0"/>
                    </a:lnTo>
                    <a:lnTo>
                      <a:pt x="4"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29" name="Line 1641"/>
              <p:cNvSpPr>
                <a:spLocks noChangeShapeType="1"/>
              </p:cNvSpPr>
              <p:nvPr userDrawn="1"/>
            </p:nvSpPr>
            <p:spPr bwMode="gray">
              <a:xfrm flipH="1" flipV="1">
                <a:off x="2660" y="687"/>
                <a:ext cx="205" cy="6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30" name="Freeform 1642"/>
              <p:cNvSpPr>
                <a:spLocks/>
              </p:cNvSpPr>
              <p:nvPr userDrawn="1"/>
            </p:nvSpPr>
            <p:spPr bwMode="gray">
              <a:xfrm>
                <a:off x="2660" y="686"/>
                <a:ext cx="9" cy="10"/>
              </a:xfrm>
              <a:custGeom>
                <a:avLst/>
                <a:gdLst>
                  <a:gd name="T0" fmla="*/ 0 w 9"/>
                  <a:gd name="T1" fmla="*/ 1 h 10"/>
                  <a:gd name="T2" fmla="*/ 3 w 9"/>
                  <a:gd name="T3" fmla="*/ 0 h 10"/>
                  <a:gd name="T4" fmla="*/ 5 w 9"/>
                  <a:gd name="T5" fmla="*/ 1 h 10"/>
                  <a:gd name="T6" fmla="*/ 7 w 9"/>
                  <a:gd name="T7" fmla="*/ 3 h 10"/>
                  <a:gd name="T8" fmla="*/ 7 w 9"/>
                  <a:gd name="T9" fmla="*/ 7 h 10"/>
                  <a:gd name="T10" fmla="*/ 9 w 9"/>
                  <a:gd name="T11" fmla="*/ 10 h 10"/>
                </a:gdLst>
                <a:ahLst/>
                <a:cxnLst>
                  <a:cxn ang="0">
                    <a:pos x="T0" y="T1"/>
                  </a:cxn>
                  <a:cxn ang="0">
                    <a:pos x="T2" y="T3"/>
                  </a:cxn>
                  <a:cxn ang="0">
                    <a:pos x="T4" y="T5"/>
                  </a:cxn>
                  <a:cxn ang="0">
                    <a:pos x="T6" y="T7"/>
                  </a:cxn>
                  <a:cxn ang="0">
                    <a:pos x="T8" y="T9"/>
                  </a:cxn>
                  <a:cxn ang="0">
                    <a:pos x="T10" y="T11"/>
                  </a:cxn>
                </a:cxnLst>
                <a:rect l="0" t="0" r="r" b="b"/>
                <a:pathLst>
                  <a:path w="9" h="10">
                    <a:moveTo>
                      <a:pt x="0" y="1"/>
                    </a:moveTo>
                    <a:lnTo>
                      <a:pt x="3" y="0"/>
                    </a:lnTo>
                    <a:lnTo>
                      <a:pt x="5" y="1"/>
                    </a:lnTo>
                    <a:lnTo>
                      <a:pt x="7" y="3"/>
                    </a:lnTo>
                    <a:lnTo>
                      <a:pt x="7" y="7"/>
                    </a:lnTo>
                    <a:lnTo>
                      <a:pt x="9" y="1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31" name="Freeform 1643"/>
              <p:cNvSpPr>
                <a:spLocks/>
              </p:cNvSpPr>
              <p:nvPr userDrawn="1"/>
            </p:nvSpPr>
            <p:spPr bwMode="gray">
              <a:xfrm>
                <a:off x="3197" y="848"/>
                <a:ext cx="9" cy="11"/>
              </a:xfrm>
              <a:custGeom>
                <a:avLst/>
                <a:gdLst>
                  <a:gd name="T0" fmla="*/ 9 w 9"/>
                  <a:gd name="T1" fmla="*/ 11 h 11"/>
                  <a:gd name="T2" fmla="*/ 9 w 9"/>
                  <a:gd name="T3" fmla="*/ 6 h 11"/>
                  <a:gd name="T4" fmla="*/ 7 w 9"/>
                  <a:gd name="T5" fmla="*/ 2 h 11"/>
                  <a:gd name="T6" fmla="*/ 5 w 9"/>
                  <a:gd name="T7" fmla="*/ 0 h 11"/>
                  <a:gd name="T8" fmla="*/ 3 w 9"/>
                  <a:gd name="T9" fmla="*/ 0 h 11"/>
                  <a:gd name="T10" fmla="*/ 0 w 9"/>
                  <a:gd name="T11" fmla="*/ 2 h 11"/>
                </a:gdLst>
                <a:ahLst/>
                <a:cxnLst>
                  <a:cxn ang="0">
                    <a:pos x="T0" y="T1"/>
                  </a:cxn>
                  <a:cxn ang="0">
                    <a:pos x="T2" y="T3"/>
                  </a:cxn>
                  <a:cxn ang="0">
                    <a:pos x="T4" y="T5"/>
                  </a:cxn>
                  <a:cxn ang="0">
                    <a:pos x="T6" y="T7"/>
                  </a:cxn>
                  <a:cxn ang="0">
                    <a:pos x="T8" y="T9"/>
                  </a:cxn>
                  <a:cxn ang="0">
                    <a:pos x="T10" y="T11"/>
                  </a:cxn>
                </a:cxnLst>
                <a:rect l="0" t="0" r="r" b="b"/>
                <a:pathLst>
                  <a:path w="9" h="11">
                    <a:moveTo>
                      <a:pt x="9" y="11"/>
                    </a:moveTo>
                    <a:lnTo>
                      <a:pt x="9" y="6"/>
                    </a:lnTo>
                    <a:lnTo>
                      <a:pt x="7" y="2"/>
                    </a:lnTo>
                    <a:lnTo>
                      <a:pt x="5" y="0"/>
                    </a:lnTo>
                    <a:lnTo>
                      <a:pt x="3"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32" name="Line 1644"/>
              <p:cNvSpPr>
                <a:spLocks noChangeShapeType="1"/>
              </p:cNvSpPr>
              <p:nvPr userDrawn="1"/>
            </p:nvSpPr>
            <p:spPr bwMode="gray">
              <a:xfrm>
                <a:off x="3097" y="819"/>
                <a:ext cx="210" cy="6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33" name="Line 1645"/>
              <p:cNvSpPr>
                <a:spLocks noChangeShapeType="1"/>
              </p:cNvSpPr>
              <p:nvPr userDrawn="1"/>
            </p:nvSpPr>
            <p:spPr bwMode="gray">
              <a:xfrm>
                <a:off x="3104" y="827"/>
                <a:ext cx="205" cy="6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34" name="Freeform 1646"/>
              <p:cNvSpPr>
                <a:spLocks/>
              </p:cNvSpPr>
              <p:nvPr userDrawn="1"/>
            </p:nvSpPr>
            <p:spPr bwMode="gray">
              <a:xfrm>
                <a:off x="3300" y="880"/>
                <a:ext cx="9" cy="10"/>
              </a:xfrm>
              <a:custGeom>
                <a:avLst/>
                <a:gdLst>
                  <a:gd name="T0" fmla="*/ 9 w 9"/>
                  <a:gd name="T1" fmla="*/ 10 h 10"/>
                  <a:gd name="T2" fmla="*/ 9 w 9"/>
                  <a:gd name="T3" fmla="*/ 7 h 10"/>
                  <a:gd name="T4" fmla="*/ 9 w 9"/>
                  <a:gd name="T5" fmla="*/ 3 h 10"/>
                  <a:gd name="T6" fmla="*/ 7 w 9"/>
                  <a:gd name="T7" fmla="*/ 2 h 10"/>
                  <a:gd name="T8" fmla="*/ 5 w 9"/>
                  <a:gd name="T9" fmla="*/ 0 h 10"/>
                  <a:gd name="T10" fmla="*/ 3 w 9"/>
                  <a:gd name="T11" fmla="*/ 0 h 10"/>
                  <a:gd name="T12" fmla="*/ 0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9" y="10"/>
                    </a:moveTo>
                    <a:lnTo>
                      <a:pt x="9" y="7"/>
                    </a:lnTo>
                    <a:lnTo>
                      <a:pt x="9" y="3"/>
                    </a:lnTo>
                    <a:lnTo>
                      <a:pt x="7" y="2"/>
                    </a:lnTo>
                    <a:lnTo>
                      <a:pt x="5" y="0"/>
                    </a:lnTo>
                    <a:lnTo>
                      <a:pt x="3"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35" name="Line 1647"/>
              <p:cNvSpPr>
                <a:spLocks noChangeShapeType="1"/>
              </p:cNvSpPr>
              <p:nvPr userDrawn="1"/>
            </p:nvSpPr>
            <p:spPr bwMode="gray">
              <a:xfrm flipH="1" flipV="1">
                <a:off x="3085" y="815"/>
                <a:ext cx="215" cy="6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36" name="Freeform 1648"/>
              <p:cNvSpPr>
                <a:spLocks/>
              </p:cNvSpPr>
              <p:nvPr userDrawn="1"/>
            </p:nvSpPr>
            <p:spPr bwMode="gray">
              <a:xfrm>
                <a:off x="3307" y="1008"/>
                <a:ext cx="5" cy="7"/>
              </a:xfrm>
              <a:custGeom>
                <a:avLst/>
                <a:gdLst>
                  <a:gd name="T0" fmla="*/ 0 w 5"/>
                  <a:gd name="T1" fmla="*/ 0 h 7"/>
                  <a:gd name="T2" fmla="*/ 2 w 5"/>
                  <a:gd name="T3" fmla="*/ 0 h 7"/>
                  <a:gd name="T4" fmla="*/ 3 w 5"/>
                  <a:gd name="T5" fmla="*/ 1 h 7"/>
                  <a:gd name="T6" fmla="*/ 5 w 5"/>
                  <a:gd name="T7" fmla="*/ 3 h 7"/>
                  <a:gd name="T8" fmla="*/ 3 w 5"/>
                  <a:gd name="T9" fmla="*/ 5 h 7"/>
                  <a:gd name="T10" fmla="*/ 2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0" y="0"/>
                    </a:moveTo>
                    <a:lnTo>
                      <a:pt x="2" y="0"/>
                    </a:lnTo>
                    <a:lnTo>
                      <a:pt x="3" y="1"/>
                    </a:lnTo>
                    <a:lnTo>
                      <a:pt x="5" y="3"/>
                    </a:lnTo>
                    <a:lnTo>
                      <a:pt x="3" y="5"/>
                    </a:lnTo>
                    <a:lnTo>
                      <a:pt x="2"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37" name="Line 1649"/>
              <p:cNvSpPr>
                <a:spLocks noChangeShapeType="1"/>
              </p:cNvSpPr>
              <p:nvPr userDrawn="1"/>
            </p:nvSpPr>
            <p:spPr bwMode="gray">
              <a:xfrm flipH="1">
                <a:off x="3309" y="894"/>
                <a:ext cx="5" cy="23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38" name="Line 1650"/>
              <p:cNvSpPr>
                <a:spLocks noChangeShapeType="1"/>
              </p:cNvSpPr>
              <p:nvPr userDrawn="1"/>
            </p:nvSpPr>
            <p:spPr bwMode="gray">
              <a:xfrm flipH="1">
                <a:off x="3303" y="890"/>
                <a:ext cx="6" cy="23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39" name="Freeform 1651"/>
              <p:cNvSpPr>
                <a:spLocks/>
              </p:cNvSpPr>
              <p:nvPr userDrawn="1"/>
            </p:nvSpPr>
            <p:spPr bwMode="gray">
              <a:xfrm>
                <a:off x="3303" y="1123"/>
                <a:ext cx="6" cy="9"/>
              </a:xfrm>
              <a:custGeom>
                <a:avLst/>
                <a:gdLst>
                  <a:gd name="T0" fmla="*/ 0 w 6"/>
                  <a:gd name="T1" fmla="*/ 0 h 9"/>
                  <a:gd name="T2" fmla="*/ 4 w 6"/>
                  <a:gd name="T3" fmla="*/ 2 h 9"/>
                  <a:gd name="T4" fmla="*/ 6 w 6"/>
                  <a:gd name="T5" fmla="*/ 3 h 9"/>
                  <a:gd name="T6" fmla="*/ 6 w 6"/>
                  <a:gd name="T7" fmla="*/ 5 h 9"/>
                  <a:gd name="T8" fmla="*/ 6 w 6"/>
                  <a:gd name="T9" fmla="*/ 7 h 9"/>
                  <a:gd name="T10" fmla="*/ 4 w 6"/>
                  <a:gd name="T11" fmla="*/ 9 h 9"/>
                </a:gdLst>
                <a:ahLst/>
                <a:cxnLst>
                  <a:cxn ang="0">
                    <a:pos x="T0" y="T1"/>
                  </a:cxn>
                  <a:cxn ang="0">
                    <a:pos x="T2" y="T3"/>
                  </a:cxn>
                  <a:cxn ang="0">
                    <a:pos x="T4" y="T5"/>
                  </a:cxn>
                  <a:cxn ang="0">
                    <a:pos x="T6" y="T7"/>
                  </a:cxn>
                  <a:cxn ang="0">
                    <a:pos x="T8" y="T9"/>
                  </a:cxn>
                  <a:cxn ang="0">
                    <a:pos x="T10" y="T11"/>
                  </a:cxn>
                </a:cxnLst>
                <a:rect l="0" t="0" r="r" b="b"/>
                <a:pathLst>
                  <a:path w="6" h="9">
                    <a:moveTo>
                      <a:pt x="0" y="0"/>
                    </a:moveTo>
                    <a:lnTo>
                      <a:pt x="4" y="2"/>
                    </a:lnTo>
                    <a:lnTo>
                      <a:pt x="6" y="3"/>
                    </a:lnTo>
                    <a:lnTo>
                      <a:pt x="6" y="5"/>
                    </a:lnTo>
                    <a:lnTo>
                      <a:pt x="6" y="7"/>
                    </a:lnTo>
                    <a:lnTo>
                      <a:pt x="4"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40" name="Line 1652"/>
              <p:cNvSpPr>
                <a:spLocks noChangeShapeType="1"/>
              </p:cNvSpPr>
              <p:nvPr userDrawn="1"/>
            </p:nvSpPr>
            <p:spPr bwMode="gray">
              <a:xfrm flipV="1">
                <a:off x="3307" y="897"/>
                <a:ext cx="5" cy="23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41" name="Freeform 1653"/>
              <p:cNvSpPr>
                <a:spLocks/>
              </p:cNvSpPr>
              <p:nvPr userDrawn="1"/>
            </p:nvSpPr>
            <p:spPr bwMode="gray">
              <a:xfrm>
                <a:off x="3309" y="890"/>
                <a:ext cx="5" cy="7"/>
              </a:xfrm>
              <a:custGeom>
                <a:avLst/>
                <a:gdLst>
                  <a:gd name="T0" fmla="*/ 3 w 5"/>
                  <a:gd name="T1" fmla="*/ 7 h 7"/>
                  <a:gd name="T2" fmla="*/ 5 w 5"/>
                  <a:gd name="T3" fmla="*/ 6 h 7"/>
                  <a:gd name="T4" fmla="*/ 5 w 5"/>
                  <a:gd name="T5" fmla="*/ 4 h 7"/>
                  <a:gd name="T6" fmla="*/ 3 w 5"/>
                  <a:gd name="T7" fmla="*/ 2 h 7"/>
                  <a:gd name="T8" fmla="*/ 1 w 5"/>
                  <a:gd name="T9" fmla="*/ 0 h 7"/>
                  <a:gd name="T10" fmla="*/ 0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3" y="7"/>
                    </a:moveTo>
                    <a:lnTo>
                      <a:pt x="5" y="6"/>
                    </a:lnTo>
                    <a:lnTo>
                      <a:pt x="5" y="4"/>
                    </a:lnTo>
                    <a:lnTo>
                      <a:pt x="3" y="2"/>
                    </a:lnTo>
                    <a:lnTo>
                      <a:pt x="1"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42" name="Freeform 1654"/>
              <p:cNvSpPr>
                <a:spLocks/>
              </p:cNvSpPr>
              <p:nvPr userDrawn="1"/>
            </p:nvSpPr>
            <p:spPr bwMode="gray">
              <a:xfrm>
                <a:off x="3295" y="1123"/>
                <a:ext cx="8" cy="17"/>
              </a:xfrm>
              <a:custGeom>
                <a:avLst/>
                <a:gdLst>
                  <a:gd name="T0" fmla="*/ 8 w 8"/>
                  <a:gd name="T1" fmla="*/ 0 h 17"/>
                  <a:gd name="T2" fmla="*/ 8 w 8"/>
                  <a:gd name="T3" fmla="*/ 5 h 17"/>
                  <a:gd name="T4" fmla="*/ 7 w 8"/>
                  <a:gd name="T5" fmla="*/ 9 h 17"/>
                  <a:gd name="T6" fmla="*/ 3 w 8"/>
                  <a:gd name="T7" fmla="*/ 14 h 17"/>
                  <a:gd name="T8" fmla="*/ 0 w 8"/>
                  <a:gd name="T9" fmla="*/ 17 h 17"/>
                </a:gdLst>
                <a:ahLst/>
                <a:cxnLst>
                  <a:cxn ang="0">
                    <a:pos x="T0" y="T1"/>
                  </a:cxn>
                  <a:cxn ang="0">
                    <a:pos x="T2" y="T3"/>
                  </a:cxn>
                  <a:cxn ang="0">
                    <a:pos x="T4" y="T5"/>
                  </a:cxn>
                  <a:cxn ang="0">
                    <a:pos x="T6" y="T7"/>
                  </a:cxn>
                  <a:cxn ang="0">
                    <a:pos x="T8" y="T9"/>
                  </a:cxn>
                </a:cxnLst>
                <a:rect l="0" t="0" r="r" b="b"/>
                <a:pathLst>
                  <a:path w="8" h="17">
                    <a:moveTo>
                      <a:pt x="8" y="0"/>
                    </a:moveTo>
                    <a:lnTo>
                      <a:pt x="8" y="5"/>
                    </a:lnTo>
                    <a:lnTo>
                      <a:pt x="7" y="9"/>
                    </a:lnTo>
                    <a:lnTo>
                      <a:pt x="3" y="14"/>
                    </a:lnTo>
                    <a:lnTo>
                      <a:pt x="0"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43" name="Freeform 1655"/>
              <p:cNvSpPr>
                <a:spLocks/>
              </p:cNvSpPr>
              <p:nvPr userDrawn="1"/>
            </p:nvSpPr>
            <p:spPr bwMode="gray">
              <a:xfrm>
                <a:off x="2571" y="724"/>
                <a:ext cx="10" cy="9"/>
              </a:xfrm>
              <a:custGeom>
                <a:avLst/>
                <a:gdLst>
                  <a:gd name="T0" fmla="*/ 0 w 10"/>
                  <a:gd name="T1" fmla="*/ 9 h 9"/>
                  <a:gd name="T2" fmla="*/ 0 w 10"/>
                  <a:gd name="T3" fmla="*/ 5 h 9"/>
                  <a:gd name="T4" fmla="*/ 3 w 10"/>
                  <a:gd name="T5" fmla="*/ 2 h 9"/>
                  <a:gd name="T6" fmla="*/ 5 w 10"/>
                  <a:gd name="T7" fmla="*/ 0 h 9"/>
                  <a:gd name="T8" fmla="*/ 7 w 10"/>
                  <a:gd name="T9" fmla="*/ 0 h 9"/>
                  <a:gd name="T10" fmla="*/ 10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0" y="9"/>
                    </a:moveTo>
                    <a:lnTo>
                      <a:pt x="0" y="5"/>
                    </a:lnTo>
                    <a:lnTo>
                      <a:pt x="3" y="2"/>
                    </a:lnTo>
                    <a:lnTo>
                      <a:pt x="5" y="0"/>
                    </a:lnTo>
                    <a:lnTo>
                      <a:pt x="7" y="0"/>
                    </a:lnTo>
                    <a:lnTo>
                      <a:pt x="1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44" name="Line 1656"/>
              <p:cNvSpPr>
                <a:spLocks noChangeShapeType="1"/>
              </p:cNvSpPr>
              <p:nvPr userDrawn="1"/>
            </p:nvSpPr>
            <p:spPr bwMode="gray">
              <a:xfrm flipV="1">
                <a:off x="2494" y="689"/>
                <a:ext cx="157" cy="7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45" name="Line 1657"/>
              <p:cNvSpPr>
                <a:spLocks noChangeShapeType="1"/>
              </p:cNvSpPr>
              <p:nvPr userDrawn="1"/>
            </p:nvSpPr>
            <p:spPr bwMode="gray">
              <a:xfrm flipV="1">
                <a:off x="2492" y="696"/>
                <a:ext cx="157" cy="7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46" name="Freeform 1658"/>
              <p:cNvSpPr>
                <a:spLocks/>
              </p:cNvSpPr>
              <p:nvPr userDrawn="1"/>
            </p:nvSpPr>
            <p:spPr bwMode="gray">
              <a:xfrm>
                <a:off x="2649" y="687"/>
                <a:ext cx="11" cy="9"/>
              </a:xfrm>
              <a:custGeom>
                <a:avLst/>
                <a:gdLst>
                  <a:gd name="T0" fmla="*/ 0 w 11"/>
                  <a:gd name="T1" fmla="*/ 9 h 9"/>
                  <a:gd name="T2" fmla="*/ 0 w 11"/>
                  <a:gd name="T3" fmla="*/ 6 h 9"/>
                  <a:gd name="T4" fmla="*/ 2 w 11"/>
                  <a:gd name="T5" fmla="*/ 4 h 9"/>
                  <a:gd name="T6" fmla="*/ 4 w 11"/>
                  <a:gd name="T7" fmla="*/ 0 h 9"/>
                  <a:gd name="T8" fmla="*/ 7 w 11"/>
                  <a:gd name="T9" fmla="*/ 0 h 9"/>
                  <a:gd name="T10" fmla="*/ 11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0" y="9"/>
                    </a:moveTo>
                    <a:lnTo>
                      <a:pt x="0" y="6"/>
                    </a:lnTo>
                    <a:lnTo>
                      <a:pt x="2" y="4"/>
                    </a:lnTo>
                    <a:lnTo>
                      <a:pt x="4" y="0"/>
                    </a:lnTo>
                    <a:lnTo>
                      <a:pt x="7" y="0"/>
                    </a:lnTo>
                    <a:lnTo>
                      <a:pt x="1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47" name="Line 1659"/>
              <p:cNvSpPr>
                <a:spLocks noChangeShapeType="1"/>
              </p:cNvSpPr>
              <p:nvPr userDrawn="1"/>
            </p:nvSpPr>
            <p:spPr bwMode="gray">
              <a:xfrm flipH="1">
                <a:off x="2503" y="687"/>
                <a:ext cx="157" cy="7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48" name="Freeform 1660"/>
              <p:cNvSpPr>
                <a:spLocks/>
              </p:cNvSpPr>
              <p:nvPr userDrawn="1"/>
            </p:nvSpPr>
            <p:spPr bwMode="gray">
              <a:xfrm>
                <a:off x="2492" y="761"/>
                <a:ext cx="11" cy="10"/>
              </a:xfrm>
              <a:custGeom>
                <a:avLst/>
                <a:gdLst>
                  <a:gd name="T0" fmla="*/ 11 w 11"/>
                  <a:gd name="T1" fmla="*/ 0 h 10"/>
                  <a:gd name="T2" fmla="*/ 7 w 11"/>
                  <a:gd name="T3" fmla="*/ 0 h 10"/>
                  <a:gd name="T4" fmla="*/ 4 w 11"/>
                  <a:gd name="T5" fmla="*/ 2 h 10"/>
                  <a:gd name="T6" fmla="*/ 2 w 11"/>
                  <a:gd name="T7" fmla="*/ 3 h 10"/>
                  <a:gd name="T8" fmla="*/ 0 w 11"/>
                  <a:gd name="T9" fmla="*/ 7 h 10"/>
                  <a:gd name="T10" fmla="*/ 0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11" y="0"/>
                    </a:moveTo>
                    <a:lnTo>
                      <a:pt x="7" y="0"/>
                    </a:lnTo>
                    <a:lnTo>
                      <a:pt x="4" y="2"/>
                    </a:lnTo>
                    <a:lnTo>
                      <a:pt x="2" y="3"/>
                    </a:lnTo>
                    <a:lnTo>
                      <a:pt x="0" y="7"/>
                    </a:lnTo>
                    <a:lnTo>
                      <a:pt x="0" y="1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49" name="Freeform 1661"/>
              <p:cNvSpPr>
                <a:spLocks/>
              </p:cNvSpPr>
              <p:nvPr userDrawn="1"/>
            </p:nvSpPr>
            <p:spPr bwMode="gray">
              <a:xfrm>
                <a:off x="3225" y="920"/>
                <a:ext cx="10" cy="18"/>
              </a:xfrm>
              <a:custGeom>
                <a:avLst/>
                <a:gdLst>
                  <a:gd name="T0" fmla="*/ 0 w 10"/>
                  <a:gd name="T1" fmla="*/ 0 h 18"/>
                  <a:gd name="T2" fmla="*/ 3 w 10"/>
                  <a:gd name="T3" fmla="*/ 4 h 18"/>
                  <a:gd name="T4" fmla="*/ 7 w 10"/>
                  <a:gd name="T5" fmla="*/ 7 h 18"/>
                  <a:gd name="T6" fmla="*/ 10 w 10"/>
                  <a:gd name="T7" fmla="*/ 12 h 18"/>
                  <a:gd name="T8" fmla="*/ 10 w 10"/>
                  <a:gd name="T9" fmla="*/ 18 h 18"/>
                </a:gdLst>
                <a:ahLst/>
                <a:cxnLst>
                  <a:cxn ang="0">
                    <a:pos x="T0" y="T1"/>
                  </a:cxn>
                  <a:cxn ang="0">
                    <a:pos x="T2" y="T3"/>
                  </a:cxn>
                  <a:cxn ang="0">
                    <a:pos x="T4" y="T5"/>
                  </a:cxn>
                  <a:cxn ang="0">
                    <a:pos x="T6" y="T7"/>
                  </a:cxn>
                  <a:cxn ang="0">
                    <a:pos x="T8" y="T9"/>
                  </a:cxn>
                </a:cxnLst>
                <a:rect l="0" t="0" r="r" b="b"/>
                <a:pathLst>
                  <a:path w="10" h="18">
                    <a:moveTo>
                      <a:pt x="0" y="0"/>
                    </a:moveTo>
                    <a:lnTo>
                      <a:pt x="3" y="4"/>
                    </a:lnTo>
                    <a:lnTo>
                      <a:pt x="7" y="7"/>
                    </a:lnTo>
                    <a:lnTo>
                      <a:pt x="10" y="12"/>
                    </a:lnTo>
                    <a:lnTo>
                      <a:pt x="10" y="1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50" name="Line 1662"/>
              <p:cNvSpPr>
                <a:spLocks noChangeShapeType="1"/>
              </p:cNvSpPr>
              <p:nvPr userDrawn="1"/>
            </p:nvSpPr>
            <p:spPr bwMode="gray">
              <a:xfrm flipV="1">
                <a:off x="3155" y="887"/>
                <a:ext cx="154" cy="8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51" name="Line 1663"/>
              <p:cNvSpPr>
                <a:spLocks noChangeShapeType="1"/>
              </p:cNvSpPr>
              <p:nvPr userDrawn="1"/>
            </p:nvSpPr>
            <p:spPr bwMode="gray">
              <a:xfrm flipV="1">
                <a:off x="3146" y="882"/>
                <a:ext cx="154" cy="7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52" name="Freeform 1664"/>
              <p:cNvSpPr>
                <a:spLocks/>
              </p:cNvSpPr>
              <p:nvPr userDrawn="1"/>
            </p:nvSpPr>
            <p:spPr bwMode="gray">
              <a:xfrm>
                <a:off x="3300" y="882"/>
                <a:ext cx="12" cy="15"/>
              </a:xfrm>
              <a:custGeom>
                <a:avLst/>
                <a:gdLst>
                  <a:gd name="T0" fmla="*/ 0 w 12"/>
                  <a:gd name="T1" fmla="*/ 0 h 15"/>
                  <a:gd name="T2" fmla="*/ 5 w 12"/>
                  <a:gd name="T3" fmla="*/ 1 h 15"/>
                  <a:gd name="T4" fmla="*/ 9 w 12"/>
                  <a:gd name="T5" fmla="*/ 5 h 15"/>
                  <a:gd name="T6" fmla="*/ 10 w 12"/>
                  <a:gd name="T7" fmla="*/ 10 h 15"/>
                  <a:gd name="T8" fmla="*/ 12 w 12"/>
                  <a:gd name="T9" fmla="*/ 15 h 15"/>
                </a:gdLst>
                <a:ahLst/>
                <a:cxnLst>
                  <a:cxn ang="0">
                    <a:pos x="T0" y="T1"/>
                  </a:cxn>
                  <a:cxn ang="0">
                    <a:pos x="T2" y="T3"/>
                  </a:cxn>
                  <a:cxn ang="0">
                    <a:pos x="T4" y="T5"/>
                  </a:cxn>
                  <a:cxn ang="0">
                    <a:pos x="T6" y="T7"/>
                  </a:cxn>
                  <a:cxn ang="0">
                    <a:pos x="T8" y="T9"/>
                  </a:cxn>
                </a:cxnLst>
                <a:rect l="0" t="0" r="r" b="b"/>
                <a:pathLst>
                  <a:path w="12" h="15">
                    <a:moveTo>
                      <a:pt x="0" y="0"/>
                    </a:moveTo>
                    <a:lnTo>
                      <a:pt x="5" y="1"/>
                    </a:lnTo>
                    <a:lnTo>
                      <a:pt x="9" y="5"/>
                    </a:lnTo>
                    <a:lnTo>
                      <a:pt x="10" y="10"/>
                    </a:lnTo>
                    <a:lnTo>
                      <a:pt x="12" y="15"/>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53" name="Line 1665"/>
              <p:cNvSpPr>
                <a:spLocks noChangeShapeType="1"/>
              </p:cNvSpPr>
              <p:nvPr userDrawn="1"/>
            </p:nvSpPr>
            <p:spPr bwMode="gray">
              <a:xfrm flipH="1">
                <a:off x="3158" y="897"/>
                <a:ext cx="154" cy="8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54" name="Freeform 1666"/>
              <p:cNvSpPr>
                <a:spLocks/>
              </p:cNvSpPr>
              <p:nvPr userDrawn="1"/>
            </p:nvSpPr>
            <p:spPr bwMode="gray">
              <a:xfrm>
                <a:off x="3146" y="960"/>
                <a:ext cx="12" cy="18"/>
              </a:xfrm>
              <a:custGeom>
                <a:avLst/>
                <a:gdLst>
                  <a:gd name="T0" fmla="*/ 12 w 12"/>
                  <a:gd name="T1" fmla="*/ 18 h 18"/>
                  <a:gd name="T2" fmla="*/ 11 w 12"/>
                  <a:gd name="T3" fmla="*/ 13 h 18"/>
                  <a:gd name="T4" fmla="*/ 9 w 12"/>
                  <a:gd name="T5" fmla="*/ 7 h 18"/>
                  <a:gd name="T6" fmla="*/ 5 w 12"/>
                  <a:gd name="T7" fmla="*/ 4 h 18"/>
                  <a:gd name="T8" fmla="*/ 0 w 12"/>
                  <a:gd name="T9" fmla="*/ 0 h 18"/>
                </a:gdLst>
                <a:ahLst/>
                <a:cxnLst>
                  <a:cxn ang="0">
                    <a:pos x="T0" y="T1"/>
                  </a:cxn>
                  <a:cxn ang="0">
                    <a:pos x="T2" y="T3"/>
                  </a:cxn>
                  <a:cxn ang="0">
                    <a:pos x="T4" y="T5"/>
                  </a:cxn>
                  <a:cxn ang="0">
                    <a:pos x="T6" y="T7"/>
                  </a:cxn>
                  <a:cxn ang="0">
                    <a:pos x="T8" y="T9"/>
                  </a:cxn>
                </a:cxnLst>
                <a:rect l="0" t="0" r="r" b="b"/>
                <a:pathLst>
                  <a:path w="12" h="18">
                    <a:moveTo>
                      <a:pt x="12" y="18"/>
                    </a:moveTo>
                    <a:lnTo>
                      <a:pt x="11" y="13"/>
                    </a:lnTo>
                    <a:lnTo>
                      <a:pt x="9" y="7"/>
                    </a:lnTo>
                    <a:lnTo>
                      <a:pt x="5"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55" name="Freeform 1667"/>
              <p:cNvSpPr>
                <a:spLocks/>
              </p:cNvSpPr>
              <p:nvPr userDrawn="1"/>
            </p:nvSpPr>
            <p:spPr bwMode="gray">
              <a:xfrm>
                <a:off x="2119" y="1513"/>
                <a:ext cx="11" cy="16"/>
              </a:xfrm>
              <a:custGeom>
                <a:avLst/>
                <a:gdLst>
                  <a:gd name="T0" fmla="*/ 11 w 11"/>
                  <a:gd name="T1" fmla="*/ 16 h 16"/>
                  <a:gd name="T2" fmla="*/ 7 w 11"/>
                  <a:gd name="T3" fmla="*/ 14 h 16"/>
                  <a:gd name="T4" fmla="*/ 4 w 11"/>
                  <a:gd name="T5" fmla="*/ 10 h 16"/>
                  <a:gd name="T6" fmla="*/ 2 w 11"/>
                  <a:gd name="T7" fmla="*/ 5 h 16"/>
                  <a:gd name="T8" fmla="*/ 0 w 11"/>
                  <a:gd name="T9" fmla="*/ 0 h 16"/>
                </a:gdLst>
                <a:ahLst/>
                <a:cxnLst>
                  <a:cxn ang="0">
                    <a:pos x="T0" y="T1"/>
                  </a:cxn>
                  <a:cxn ang="0">
                    <a:pos x="T2" y="T3"/>
                  </a:cxn>
                  <a:cxn ang="0">
                    <a:pos x="T4" y="T5"/>
                  </a:cxn>
                  <a:cxn ang="0">
                    <a:pos x="T6" y="T7"/>
                  </a:cxn>
                  <a:cxn ang="0">
                    <a:pos x="T8" y="T9"/>
                  </a:cxn>
                </a:cxnLst>
                <a:rect l="0" t="0" r="r" b="b"/>
                <a:pathLst>
                  <a:path w="11" h="16">
                    <a:moveTo>
                      <a:pt x="11" y="16"/>
                    </a:moveTo>
                    <a:lnTo>
                      <a:pt x="7" y="14"/>
                    </a:lnTo>
                    <a:lnTo>
                      <a:pt x="4" y="10"/>
                    </a:lnTo>
                    <a:lnTo>
                      <a:pt x="2"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56" name="Line 1668"/>
              <p:cNvSpPr>
                <a:spLocks noChangeShapeType="1"/>
              </p:cNvSpPr>
              <p:nvPr userDrawn="1"/>
            </p:nvSpPr>
            <p:spPr bwMode="gray">
              <a:xfrm>
                <a:off x="2123" y="1529"/>
                <a:ext cx="14" cy="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57" name="Line 1669"/>
              <p:cNvSpPr>
                <a:spLocks noChangeShapeType="1"/>
              </p:cNvSpPr>
              <p:nvPr userDrawn="1"/>
            </p:nvSpPr>
            <p:spPr bwMode="gray">
              <a:xfrm>
                <a:off x="2130" y="1529"/>
                <a:ext cx="7" cy="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58" name="Line 1670"/>
              <p:cNvSpPr>
                <a:spLocks noChangeShapeType="1"/>
              </p:cNvSpPr>
              <p:nvPr userDrawn="1"/>
            </p:nvSpPr>
            <p:spPr bwMode="gray">
              <a:xfrm flipH="1" flipV="1">
                <a:off x="2121" y="1522"/>
                <a:ext cx="16" cy="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59" name="Freeform 1671"/>
              <p:cNvSpPr>
                <a:spLocks/>
              </p:cNvSpPr>
              <p:nvPr userDrawn="1"/>
            </p:nvSpPr>
            <p:spPr bwMode="gray">
              <a:xfrm>
                <a:off x="2121" y="1522"/>
                <a:ext cx="9" cy="8"/>
              </a:xfrm>
              <a:custGeom>
                <a:avLst/>
                <a:gdLst>
                  <a:gd name="T0" fmla="*/ 0 w 9"/>
                  <a:gd name="T1" fmla="*/ 0 h 8"/>
                  <a:gd name="T2" fmla="*/ 0 w 9"/>
                  <a:gd name="T3" fmla="*/ 3 h 8"/>
                  <a:gd name="T4" fmla="*/ 2 w 9"/>
                  <a:gd name="T5" fmla="*/ 7 h 8"/>
                  <a:gd name="T6" fmla="*/ 4 w 9"/>
                  <a:gd name="T7" fmla="*/ 8 h 8"/>
                  <a:gd name="T8" fmla="*/ 5 w 9"/>
                  <a:gd name="T9" fmla="*/ 8 h 8"/>
                  <a:gd name="T10" fmla="*/ 9 w 9"/>
                  <a:gd name="T11" fmla="*/ 7 h 8"/>
                </a:gdLst>
                <a:ahLst/>
                <a:cxnLst>
                  <a:cxn ang="0">
                    <a:pos x="T0" y="T1"/>
                  </a:cxn>
                  <a:cxn ang="0">
                    <a:pos x="T2" y="T3"/>
                  </a:cxn>
                  <a:cxn ang="0">
                    <a:pos x="T4" y="T5"/>
                  </a:cxn>
                  <a:cxn ang="0">
                    <a:pos x="T6" y="T7"/>
                  </a:cxn>
                  <a:cxn ang="0">
                    <a:pos x="T8" y="T9"/>
                  </a:cxn>
                  <a:cxn ang="0">
                    <a:pos x="T10" y="T11"/>
                  </a:cxn>
                </a:cxnLst>
                <a:rect l="0" t="0" r="r" b="b"/>
                <a:pathLst>
                  <a:path w="9" h="8">
                    <a:moveTo>
                      <a:pt x="0" y="0"/>
                    </a:moveTo>
                    <a:lnTo>
                      <a:pt x="0" y="3"/>
                    </a:lnTo>
                    <a:lnTo>
                      <a:pt x="2" y="7"/>
                    </a:lnTo>
                    <a:lnTo>
                      <a:pt x="4" y="8"/>
                    </a:lnTo>
                    <a:lnTo>
                      <a:pt x="5" y="8"/>
                    </a:lnTo>
                    <a:lnTo>
                      <a:pt x="9"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60" name="Freeform 1672"/>
              <p:cNvSpPr>
                <a:spLocks/>
              </p:cNvSpPr>
              <p:nvPr userDrawn="1"/>
            </p:nvSpPr>
            <p:spPr bwMode="gray">
              <a:xfrm>
                <a:off x="2737" y="1363"/>
                <a:ext cx="7" cy="8"/>
              </a:xfrm>
              <a:custGeom>
                <a:avLst/>
                <a:gdLst>
                  <a:gd name="T0" fmla="*/ 0 w 7"/>
                  <a:gd name="T1" fmla="*/ 8 h 8"/>
                  <a:gd name="T2" fmla="*/ 3 w 7"/>
                  <a:gd name="T3" fmla="*/ 8 h 8"/>
                  <a:gd name="T4" fmla="*/ 5 w 7"/>
                  <a:gd name="T5" fmla="*/ 7 h 8"/>
                  <a:gd name="T6" fmla="*/ 7 w 7"/>
                  <a:gd name="T7" fmla="*/ 3 h 8"/>
                  <a:gd name="T8" fmla="*/ 7 w 7"/>
                  <a:gd name="T9" fmla="*/ 0 h 8"/>
                </a:gdLst>
                <a:ahLst/>
                <a:cxnLst>
                  <a:cxn ang="0">
                    <a:pos x="T0" y="T1"/>
                  </a:cxn>
                  <a:cxn ang="0">
                    <a:pos x="T2" y="T3"/>
                  </a:cxn>
                  <a:cxn ang="0">
                    <a:pos x="T4" y="T5"/>
                  </a:cxn>
                  <a:cxn ang="0">
                    <a:pos x="T6" y="T7"/>
                  </a:cxn>
                  <a:cxn ang="0">
                    <a:pos x="T8" y="T9"/>
                  </a:cxn>
                </a:cxnLst>
                <a:rect l="0" t="0" r="r" b="b"/>
                <a:pathLst>
                  <a:path w="7" h="8">
                    <a:moveTo>
                      <a:pt x="0" y="8"/>
                    </a:moveTo>
                    <a:lnTo>
                      <a:pt x="3" y="8"/>
                    </a:lnTo>
                    <a:lnTo>
                      <a:pt x="5" y="7"/>
                    </a:lnTo>
                    <a:lnTo>
                      <a:pt x="7" y="3"/>
                    </a:lnTo>
                    <a:lnTo>
                      <a:pt x="7"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61" name="Line 1673"/>
              <p:cNvSpPr>
                <a:spLocks noChangeShapeType="1"/>
              </p:cNvSpPr>
              <p:nvPr userDrawn="1"/>
            </p:nvSpPr>
            <p:spPr bwMode="gray">
              <a:xfrm flipV="1">
                <a:off x="2739" y="1329"/>
                <a:ext cx="77" cy="4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62" name="Line 1674"/>
              <p:cNvSpPr>
                <a:spLocks noChangeShapeType="1"/>
              </p:cNvSpPr>
              <p:nvPr userDrawn="1"/>
            </p:nvSpPr>
            <p:spPr bwMode="gray">
              <a:xfrm flipV="1">
                <a:off x="2737" y="1331"/>
                <a:ext cx="70" cy="3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63" name="Freeform 1675"/>
              <p:cNvSpPr>
                <a:spLocks/>
              </p:cNvSpPr>
              <p:nvPr userDrawn="1"/>
            </p:nvSpPr>
            <p:spPr bwMode="gray">
              <a:xfrm>
                <a:off x="2807" y="1322"/>
                <a:ext cx="10" cy="9"/>
              </a:xfrm>
              <a:custGeom>
                <a:avLst/>
                <a:gdLst>
                  <a:gd name="T0" fmla="*/ 0 w 10"/>
                  <a:gd name="T1" fmla="*/ 9 h 9"/>
                  <a:gd name="T2" fmla="*/ 5 w 10"/>
                  <a:gd name="T3" fmla="*/ 9 h 9"/>
                  <a:gd name="T4" fmla="*/ 7 w 10"/>
                  <a:gd name="T5" fmla="*/ 9 h 9"/>
                  <a:gd name="T6" fmla="*/ 9 w 10"/>
                  <a:gd name="T7" fmla="*/ 7 h 9"/>
                  <a:gd name="T8" fmla="*/ 10 w 10"/>
                  <a:gd name="T9" fmla="*/ 4 h 9"/>
                  <a:gd name="T10" fmla="*/ 10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0" y="9"/>
                    </a:moveTo>
                    <a:lnTo>
                      <a:pt x="5" y="9"/>
                    </a:lnTo>
                    <a:lnTo>
                      <a:pt x="7" y="9"/>
                    </a:lnTo>
                    <a:lnTo>
                      <a:pt x="9" y="7"/>
                    </a:lnTo>
                    <a:lnTo>
                      <a:pt x="10" y="4"/>
                    </a:lnTo>
                    <a:lnTo>
                      <a:pt x="1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64" name="Line 1676"/>
              <p:cNvSpPr>
                <a:spLocks noChangeShapeType="1"/>
              </p:cNvSpPr>
              <p:nvPr userDrawn="1"/>
            </p:nvSpPr>
            <p:spPr bwMode="gray">
              <a:xfrm flipH="1">
                <a:off x="2737" y="1322"/>
                <a:ext cx="80" cy="4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65" name="Freeform 1677"/>
              <p:cNvSpPr>
                <a:spLocks/>
              </p:cNvSpPr>
              <p:nvPr userDrawn="1"/>
            </p:nvSpPr>
            <p:spPr bwMode="gray">
              <a:xfrm>
                <a:off x="2807" y="1315"/>
                <a:ext cx="9" cy="16"/>
              </a:xfrm>
              <a:custGeom>
                <a:avLst/>
                <a:gdLst>
                  <a:gd name="T0" fmla="*/ 0 w 9"/>
                  <a:gd name="T1" fmla="*/ 16 h 16"/>
                  <a:gd name="T2" fmla="*/ 3 w 9"/>
                  <a:gd name="T3" fmla="*/ 13 h 16"/>
                  <a:gd name="T4" fmla="*/ 7 w 9"/>
                  <a:gd name="T5" fmla="*/ 9 h 16"/>
                  <a:gd name="T6" fmla="*/ 9 w 9"/>
                  <a:gd name="T7" fmla="*/ 4 h 16"/>
                  <a:gd name="T8" fmla="*/ 9 w 9"/>
                  <a:gd name="T9" fmla="*/ 0 h 16"/>
                </a:gdLst>
                <a:ahLst/>
                <a:cxnLst>
                  <a:cxn ang="0">
                    <a:pos x="T0" y="T1"/>
                  </a:cxn>
                  <a:cxn ang="0">
                    <a:pos x="T2" y="T3"/>
                  </a:cxn>
                  <a:cxn ang="0">
                    <a:pos x="T4" y="T5"/>
                  </a:cxn>
                  <a:cxn ang="0">
                    <a:pos x="T6" y="T7"/>
                  </a:cxn>
                  <a:cxn ang="0">
                    <a:pos x="T8" y="T9"/>
                  </a:cxn>
                </a:cxnLst>
                <a:rect l="0" t="0" r="r" b="b"/>
                <a:pathLst>
                  <a:path w="9" h="16">
                    <a:moveTo>
                      <a:pt x="0" y="16"/>
                    </a:moveTo>
                    <a:lnTo>
                      <a:pt x="3" y="13"/>
                    </a:lnTo>
                    <a:lnTo>
                      <a:pt x="7" y="9"/>
                    </a:lnTo>
                    <a:lnTo>
                      <a:pt x="9" y="4"/>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66" name="Freeform 1678"/>
              <p:cNvSpPr>
                <a:spLocks/>
              </p:cNvSpPr>
              <p:nvPr userDrawn="1"/>
            </p:nvSpPr>
            <p:spPr bwMode="gray">
              <a:xfrm>
                <a:off x="2195" y="1244"/>
                <a:ext cx="8" cy="8"/>
              </a:xfrm>
              <a:custGeom>
                <a:avLst/>
                <a:gdLst>
                  <a:gd name="T0" fmla="*/ 8 w 8"/>
                  <a:gd name="T1" fmla="*/ 0 h 8"/>
                  <a:gd name="T2" fmla="*/ 5 w 8"/>
                  <a:gd name="T3" fmla="*/ 0 h 8"/>
                  <a:gd name="T4" fmla="*/ 1 w 8"/>
                  <a:gd name="T5" fmla="*/ 1 h 8"/>
                  <a:gd name="T6" fmla="*/ 0 w 8"/>
                  <a:gd name="T7" fmla="*/ 5 h 8"/>
                  <a:gd name="T8" fmla="*/ 0 w 8"/>
                  <a:gd name="T9" fmla="*/ 8 h 8"/>
                </a:gdLst>
                <a:ahLst/>
                <a:cxnLst>
                  <a:cxn ang="0">
                    <a:pos x="T0" y="T1"/>
                  </a:cxn>
                  <a:cxn ang="0">
                    <a:pos x="T2" y="T3"/>
                  </a:cxn>
                  <a:cxn ang="0">
                    <a:pos x="T4" y="T5"/>
                  </a:cxn>
                  <a:cxn ang="0">
                    <a:pos x="T6" y="T7"/>
                  </a:cxn>
                  <a:cxn ang="0">
                    <a:pos x="T8" y="T9"/>
                  </a:cxn>
                </a:cxnLst>
                <a:rect l="0" t="0" r="r" b="b"/>
                <a:pathLst>
                  <a:path w="8" h="8">
                    <a:moveTo>
                      <a:pt x="8" y="0"/>
                    </a:moveTo>
                    <a:lnTo>
                      <a:pt x="5" y="0"/>
                    </a:lnTo>
                    <a:lnTo>
                      <a:pt x="1" y="1"/>
                    </a:lnTo>
                    <a:lnTo>
                      <a:pt x="0" y="5"/>
                    </a:lnTo>
                    <a:lnTo>
                      <a:pt x="0"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67" name="Line 1679"/>
              <p:cNvSpPr>
                <a:spLocks noChangeShapeType="1"/>
              </p:cNvSpPr>
              <p:nvPr userDrawn="1"/>
            </p:nvSpPr>
            <p:spPr bwMode="gray">
              <a:xfrm flipH="1">
                <a:off x="2116" y="1203"/>
                <a:ext cx="164" cy="8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68" name="Line 1680"/>
              <p:cNvSpPr>
                <a:spLocks noChangeShapeType="1"/>
              </p:cNvSpPr>
              <p:nvPr userDrawn="1"/>
            </p:nvSpPr>
            <p:spPr bwMode="gray">
              <a:xfrm flipH="1">
                <a:off x="2123" y="1203"/>
                <a:ext cx="161" cy="8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69" name="Freeform 1681"/>
              <p:cNvSpPr>
                <a:spLocks/>
              </p:cNvSpPr>
              <p:nvPr userDrawn="1"/>
            </p:nvSpPr>
            <p:spPr bwMode="gray">
              <a:xfrm>
                <a:off x="2112" y="1284"/>
                <a:ext cx="11" cy="9"/>
              </a:xfrm>
              <a:custGeom>
                <a:avLst/>
                <a:gdLst>
                  <a:gd name="T0" fmla="*/ 11 w 11"/>
                  <a:gd name="T1" fmla="*/ 0 h 9"/>
                  <a:gd name="T2" fmla="*/ 7 w 11"/>
                  <a:gd name="T3" fmla="*/ 0 h 9"/>
                  <a:gd name="T4" fmla="*/ 4 w 11"/>
                  <a:gd name="T5" fmla="*/ 0 h 9"/>
                  <a:gd name="T6" fmla="*/ 2 w 11"/>
                  <a:gd name="T7" fmla="*/ 2 h 9"/>
                  <a:gd name="T8" fmla="*/ 2 w 11"/>
                  <a:gd name="T9" fmla="*/ 5 h 9"/>
                  <a:gd name="T10" fmla="*/ 0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11" y="0"/>
                    </a:moveTo>
                    <a:lnTo>
                      <a:pt x="7" y="0"/>
                    </a:lnTo>
                    <a:lnTo>
                      <a:pt x="4" y="0"/>
                    </a:lnTo>
                    <a:lnTo>
                      <a:pt x="2" y="2"/>
                    </a:lnTo>
                    <a:lnTo>
                      <a:pt x="2" y="5"/>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70" name="Line 1682"/>
              <p:cNvSpPr>
                <a:spLocks noChangeShapeType="1"/>
              </p:cNvSpPr>
              <p:nvPr userDrawn="1"/>
            </p:nvSpPr>
            <p:spPr bwMode="gray">
              <a:xfrm flipV="1">
                <a:off x="2112" y="1209"/>
                <a:ext cx="170" cy="8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71" name="Freeform 1683"/>
              <p:cNvSpPr>
                <a:spLocks/>
              </p:cNvSpPr>
              <p:nvPr userDrawn="1"/>
            </p:nvSpPr>
            <p:spPr bwMode="gray">
              <a:xfrm>
                <a:off x="2280" y="1203"/>
                <a:ext cx="4" cy="6"/>
              </a:xfrm>
              <a:custGeom>
                <a:avLst/>
                <a:gdLst>
                  <a:gd name="T0" fmla="*/ 4 w 4"/>
                  <a:gd name="T1" fmla="*/ 0 h 6"/>
                  <a:gd name="T2" fmla="*/ 2 w 4"/>
                  <a:gd name="T3" fmla="*/ 0 h 6"/>
                  <a:gd name="T4" fmla="*/ 0 w 4"/>
                  <a:gd name="T5" fmla="*/ 0 h 6"/>
                  <a:gd name="T6" fmla="*/ 0 w 4"/>
                  <a:gd name="T7" fmla="*/ 0 h 6"/>
                  <a:gd name="T8" fmla="*/ 2 w 4"/>
                  <a:gd name="T9" fmla="*/ 2 h 6"/>
                  <a:gd name="T10" fmla="*/ 2 w 4"/>
                  <a:gd name="T11" fmla="*/ 6 h 6"/>
                </a:gdLst>
                <a:ahLst/>
                <a:cxnLst>
                  <a:cxn ang="0">
                    <a:pos x="T0" y="T1"/>
                  </a:cxn>
                  <a:cxn ang="0">
                    <a:pos x="T2" y="T3"/>
                  </a:cxn>
                  <a:cxn ang="0">
                    <a:pos x="T4" y="T5"/>
                  </a:cxn>
                  <a:cxn ang="0">
                    <a:pos x="T6" y="T7"/>
                  </a:cxn>
                  <a:cxn ang="0">
                    <a:pos x="T8" y="T9"/>
                  </a:cxn>
                  <a:cxn ang="0">
                    <a:pos x="T10" y="T11"/>
                  </a:cxn>
                </a:cxnLst>
                <a:rect l="0" t="0" r="r" b="b"/>
                <a:pathLst>
                  <a:path w="4" h="6">
                    <a:moveTo>
                      <a:pt x="4" y="0"/>
                    </a:moveTo>
                    <a:lnTo>
                      <a:pt x="2" y="0"/>
                    </a:lnTo>
                    <a:lnTo>
                      <a:pt x="0" y="0"/>
                    </a:lnTo>
                    <a:lnTo>
                      <a:pt x="0" y="0"/>
                    </a:lnTo>
                    <a:lnTo>
                      <a:pt x="2" y="2"/>
                    </a:lnTo>
                    <a:lnTo>
                      <a:pt x="2" y="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72" name="Freeform 1684"/>
              <p:cNvSpPr>
                <a:spLocks/>
              </p:cNvSpPr>
              <p:nvPr userDrawn="1"/>
            </p:nvSpPr>
            <p:spPr bwMode="gray">
              <a:xfrm>
                <a:off x="2207" y="1317"/>
                <a:ext cx="9" cy="16"/>
              </a:xfrm>
              <a:custGeom>
                <a:avLst/>
                <a:gdLst>
                  <a:gd name="T0" fmla="*/ 9 w 9"/>
                  <a:gd name="T1" fmla="*/ 0 h 16"/>
                  <a:gd name="T2" fmla="*/ 5 w 9"/>
                  <a:gd name="T3" fmla="*/ 2 h 16"/>
                  <a:gd name="T4" fmla="*/ 3 w 9"/>
                  <a:gd name="T5" fmla="*/ 7 h 16"/>
                  <a:gd name="T6" fmla="*/ 2 w 9"/>
                  <a:gd name="T7" fmla="*/ 11 h 16"/>
                  <a:gd name="T8" fmla="*/ 0 w 9"/>
                  <a:gd name="T9" fmla="*/ 16 h 16"/>
                </a:gdLst>
                <a:ahLst/>
                <a:cxnLst>
                  <a:cxn ang="0">
                    <a:pos x="T0" y="T1"/>
                  </a:cxn>
                  <a:cxn ang="0">
                    <a:pos x="T2" y="T3"/>
                  </a:cxn>
                  <a:cxn ang="0">
                    <a:pos x="T4" y="T5"/>
                  </a:cxn>
                  <a:cxn ang="0">
                    <a:pos x="T6" y="T7"/>
                  </a:cxn>
                  <a:cxn ang="0">
                    <a:pos x="T8" y="T9"/>
                  </a:cxn>
                </a:cxnLst>
                <a:rect l="0" t="0" r="r" b="b"/>
                <a:pathLst>
                  <a:path w="9" h="16">
                    <a:moveTo>
                      <a:pt x="9" y="0"/>
                    </a:moveTo>
                    <a:lnTo>
                      <a:pt x="5" y="2"/>
                    </a:lnTo>
                    <a:lnTo>
                      <a:pt x="3" y="7"/>
                    </a:lnTo>
                    <a:lnTo>
                      <a:pt x="2" y="11"/>
                    </a:lnTo>
                    <a:lnTo>
                      <a:pt x="0"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73" name="Line 1685"/>
              <p:cNvSpPr>
                <a:spLocks noChangeShapeType="1"/>
              </p:cNvSpPr>
              <p:nvPr userDrawn="1"/>
            </p:nvSpPr>
            <p:spPr bwMode="gray">
              <a:xfrm>
                <a:off x="2118" y="1291"/>
                <a:ext cx="185" cy="6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74" name="Line 1686"/>
              <p:cNvSpPr>
                <a:spLocks noChangeShapeType="1"/>
              </p:cNvSpPr>
              <p:nvPr userDrawn="1"/>
            </p:nvSpPr>
            <p:spPr bwMode="gray">
              <a:xfrm>
                <a:off x="2123" y="1284"/>
                <a:ext cx="187" cy="66"/>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75" name="Freeform 1687"/>
              <p:cNvSpPr>
                <a:spLocks/>
              </p:cNvSpPr>
              <p:nvPr userDrawn="1"/>
            </p:nvSpPr>
            <p:spPr bwMode="gray">
              <a:xfrm>
                <a:off x="2301" y="1350"/>
                <a:ext cx="9" cy="16"/>
              </a:xfrm>
              <a:custGeom>
                <a:avLst/>
                <a:gdLst>
                  <a:gd name="T0" fmla="*/ 9 w 9"/>
                  <a:gd name="T1" fmla="*/ 0 h 16"/>
                  <a:gd name="T2" fmla="*/ 6 w 9"/>
                  <a:gd name="T3" fmla="*/ 2 h 16"/>
                  <a:gd name="T4" fmla="*/ 2 w 9"/>
                  <a:gd name="T5" fmla="*/ 7 h 16"/>
                  <a:gd name="T6" fmla="*/ 0 w 9"/>
                  <a:gd name="T7" fmla="*/ 13 h 16"/>
                  <a:gd name="T8" fmla="*/ 0 w 9"/>
                  <a:gd name="T9" fmla="*/ 16 h 16"/>
                </a:gdLst>
                <a:ahLst/>
                <a:cxnLst>
                  <a:cxn ang="0">
                    <a:pos x="T0" y="T1"/>
                  </a:cxn>
                  <a:cxn ang="0">
                    <a:pos x="T2" y="T3"/>
                  </a:cxn>
                  <a:cxn ang="0">
                    <a:pos x="T4" y="T5"/>
                  </a:cxn>
                  <a:cxn ang="0">
                    <a:pos x="T6" y="T7"/>
                  </a:cxn>
                  <a:cxn ang="0">
                    <a:pos x="T8" y="T9"/>
                  </a:cxn>
                </a:cxnLst>
                <a:rect l="0" t="0" r="r" b="b"/>
                <a:pathLst>
                  <a:path w="9" h="16">
                    <a:moveTo>
                      <a:pt x="9" y="0"/>
                    </a:moveTo>
                    <a:lnTo>
                      <a:pt x="6" y="2"/>
                    </a:lnTo>
                    <a:lnTo>
                      <a:pt x="2" y="7"/>
                    </a:lnTo>
                    <a:lnTo>
                      <a:pt x="0" y="13"/>
                    </a:lnTo>
                    <a:lnTo>
                      <a:pt x="0"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76" name="Line 1688"/>
              <p:cNvSpPr>
                <a:spLocks noChangeShapeType="1"/>
              </p:cNvSpPr>
              <p:nvPr userDrawn="1"/>
            </p:nvSpPr>
            <p:spPr bwMode="gray">
              <a:xfrm flipH="1" flipV="1">
                <a:off x="2114" y="1301"/>
                <a:ext cx="187" cy="6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77" name="Freeform 1689"/>
              <p:cNvSpPr>
                <a:spLocks/>
              </p:cNvSpPr>
              <p:nvPr userDrawn="1"/>
            </p:nvSpPr>
            <p:spPr bwMode="gray">
              <a:xfrm>
                <a:off x="2114" y="1284"/>
                <a:ext cx="9" cy="17"/>
              </a:xfrm>
              <a:custGeom>
                <a:avLst/>
                <a:gdLst>
                  <a:gd name="T0" fmla="*/ 0 w 9"/>
                  <a:gd name="T1" fmla="*/ 17 h 17"/>
                  <a:gd name="T2" fmla="*/ 0 w 9"/>
                  <a:gd name="T3" fmla="*/ 12 h 17"/>
                  <a:gd name="T4" fmla="*/ 2 w 9"/>
                  <a:gd name="T5" fmla="*/ 7 h 17"/>
                  <a:gd name="T6" fmla="*/ 5 w 9"/>
                  <a:gd name="T7" fmla="*/ 3 h 17"/>
                  <a:gd name="T8" fmla="*/ 9 w 9"/>
                  <a:gd name="T9" fmla="*/ 0 h 17"/>
                </a:gdLst>
                <a:ahLst/>
                <a:cxnLst>
                  <a:cxn ang="0">
                    <a:pos x="T0" y="T1"/>
                  </a:cxn>
                  <a:cxn ang="0">
                    <a:pos x="T2" y="T3"/>
                  </a:cxn>
                  <a:cxn ang="0">
                    <a:pos x="T4" y="T5"/>
                  </a:cxn>
                  <a:cxn ang="0">
                    <a:pos x="T6" y="T7"/>
                  </a:cxn>
                  <a:cxn ang="0">
                    <a:pos x="T8" y="T9"/>
                  </a:cxn>
                </a:cxnLst>
                <a:rect l="0" t="0" r="r" b="b"/>
                <a:pathLst>
                  <a:path w="9" h="17">
                    <a:moveTo>
                      <a:pt x="0" y="17"/>
                    </a:moveTo>
                    <a:lnTo>
                      <a:pt x="0" y="12"/>
                    </a:lnTo>
                    <a:lnTo>
                      <a:pt x="2" y="7"/>
                    </a:lnTo>
                    <a:lnTo>
                      <a:pt x="5" y="3"/>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78" name="Line 1690"/>
              <p:cNvSpPr>
                <a:spLocks noChangeShapeType="1"/>
              </p:cNvSpPr>
              <p:nvPr userDrawn="1"/>
            </p:nvSpPr>
            <p:spPr bwMode="gray">
              <a:xfrm flipV="1">
                <a:off x="2317" y="1342"/>
                <a:ext cx="28" cy="1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79" name="Line 1691"/>
              <p:cNvSpPr>
                <a:spLocks noChangeShapeType="1"/>
              </p:cNvSpPr>
              <p:nvPr userDrawn="1"/>
            </p:nvSpPr>
            <p:spPr bwMode="gray">
              <a:xfrm flipV="1">
                <a:off x="2310" y="1331"/>
                <a:ext cx="35" cy="19"/>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80" name="Line 1692"/>
              <p:cNvSpPr>
                <a:spLocks noChangeShapeType="1"/>
              </p:cNvSpPr>
              <p:nvPr userDrawn="1"/>
            </p:nvSpPr>
            <p:spPr bwMode="gray">
              <a:xfrm flipH="1">
                <a:off x="2321" y="1354"/>
                <a:ext cx="24" cy="12"/>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81" name="Freeform 1693"/>
              <p:cNvSpPr>
                <a:spLocks/>
              </p:cNvSpPr>
              <p:nvPr userDrawn="1"/>
            </p:nvSpPr>
            <p:spPr bwMode="gray">
              <a:xfrm>
                <a:off x="2310" y="1350"/>
                <a:ext cx="11" cy="16"/>
              </a:xfrm>
              <a:custGeom>
                <a:avLst/>
                <a:gdLst>
                  <a:gd name="T0" fmla="*/ 0 w 11"/>
                  <a:gd name="T1" fmla="*/ 0 h 16"/>
                  <a:gd name="T2" fmla="*/ 4 w 11"/>
                  <a:gd name="T3" fmla="*/ 2 h 16"/>
                  <a:gd name="T4" fmla="*/ 7 w 11"/>
                  <a:gd name="T5" fmla="*/ 6 h 16"/>
                  <a:gd name="T6" fmla="*/ 11 w 11"/>
                  <a:gd name="T7" fmla="*/ 11 h 16"/>
                  <a:gd name="T8" fmla="*/ 11 w 11"/>
                  <a:gd name="T9" fmla="*/ 16 h 16"/>
                </a:gdLst>
                <a:ahLst/>
                <a:cxnLst>
                  <a:cxn ang="0">
                    <a:pos x="T0" y="T1"/>
                  </a:cxn>
                  <a:cxn ang="0">
                    <a:pos x="T2" y="T3"/>
                  </a:cxn>
                  <a:cxn ang="0">
                    <a:pos x="T4" y="T5"/>
                  </a:cxn>
                  <a:cxn ang="0">
                    <a:pos x="T6" y="T7"/>
                  </a:cxn>
                  <a:cxn ang="0">
                    <a:pos x="T8" y="T9"/>
                  </a:cxn>
                </a:cxnLst>
                <a:rect l="0" t="0" r="r" b="b"/>
                <a:pathLst>
                  <a:path w="11" h="16">
                    <a:moveTo>
                      <a:pt x="0" y="0"/>
                    </a:moveTo>
                    <a:lnTo>
                      <a:pt x="4" y="2"/>
                    </a:lnTo>
                    <a:lnTo>
                      <a:pt x="7" y="6"/>
                    </a:lnTo>
                    <a:lnTo>
                      <a:pt x="11" y="11"/>
                    </a:lnTo>
                    <a:lnTo>
                      <a:pt x="11"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82" name="Freeform 1694"/>
              <p:cNvSpPr>
                <a:spLocks/>
              </p:cNvSpPr>
              <p:nvPr userDrawn="1"/>
            </p:nvSpPr>
            <p:spPr bwMode="gray">
              <a:xfrm>
                <a:off x="2114" y="1403"/>
                <a:ext cx="4" cy="9"/>
              </a:xfrm>
              <a:custGeom>
                <a:avLst/>
                <a:gdLst>
                  <a:gd name="T0" fmla="*/ 2 w 4"/>
                  <a:gd name="T1" fmla="*/ 0 h 9"/>
                  <a:gd name="T2" fmla="*/ 0 w 4"/>
                  <a:gd name="T3" fmla="*/ 3 h 9"/>
                  <a:gd name="T4" fmla="*/ 0 w 4"/>
                  <a:gd name="T5" fmla="*/ 5 h 9"/>
                  <a:gd name="T6" fmla="*/ 0 w 4"/>
                  <a:gd name="T7" fmla="*/ 7 h 9"/>
                  <a:gd name="T8" fmla="*/ 4 w 4"/>
                  <a:gd name="T9" fmla="*/ 9 h 9"/>
                </a:gdLst>
                <a:ahLst/>
                <a:cxnLst>
                  <a:cxn ang="0">
                    <a:pos x="T0" y="T1"/>
                  </a:cxn>
                  <a:cxn ang="0">
                    <a:pos x="T2" y="T3"/>
                  </a:cxn>
                  <a:cxn ang="0">
                    <a:pos x="T4" y="T5"/>
                  </a:cxn>
                  <a:cxn ang="0">
                    <a:pos x="T6" y="T7"/>
                  </a:cxn>
                  <a:cxn ang="0">
                    <a:pos x="T8" y="T9"/>
                  </a:cxn>
                </a:cxnLst>
                <a:rect l="0" t="0" r="r" b="b"/>
                <a:pathLst>
                  <a:path w="4" h="9">
                    <a:moveTo>
                      <a:pt x="2" y="0"/>
                    </a:moveTo>
                    <a:lnTo>
                      <a:pt x="0" y="3"/>
                    </a:lnTo>
                    <a:lnTo>
                      <a:pt x="0" y="5"/>
                    </a:lnTo>
                    <a:lnTo>
                      <a:pt x="0" y="7"/>
                    </a:lnTo>
                    <a:lnTo>
                      <a:pt x="4"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83" name="Line 1695"/>
              <p:cNvSpPr>
                <a:spLocks noChangeShapeType="1"/>
              </p:cNvSpPr>
              <p:nvPr userDrawn="1"/>
            </p:nvSpPr>
            <p:spPr bwMode="gray">
              <a:xfrm flipH="1" flipV="1">
                <a:off x="2111" y="1298"/>
                <a:ext cx="5" cy="22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84" name="Line 1696"/>
              <p:cNvSpPr>
                <a:spLocks noChangeShapeType="1"/>
              </p:cNvSpPr>
              <p:nvPr userDrawn="1"/>
            </p:nvSpPr>
            <p:spPr bwMode="gray">
              <a:xfrm flipH="1" flipV="1">
                <a:off x="2112" y="1293"/>
                <a:ext cx="7" cy="22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85" name="Freeform 1697"/>
              <p:cNvSpPr>
                <a:spLocks/>
              </p:cNvSpPr>
              <p:nvPr userDrawn="1"/>
            </p:nvSpPr>
            <p:spPr bwMode="gray">
              <a:xfrm>
                <a:off x="2111" y="1293"/>
                <a:ext cx="3" cy="8"/>
              </a:xfrm>
              <a:custGeom>
                <a:avLst/>
                <a:gdLst>
                  <a:gd name="T0" fmla="*/ 1 w 3"/>
                  <a:gd name="T1" fmla="*/ 0 h 8"/>
                  <a:gd name="T2" fmla="*/ 0 w 3"/>
                  <a:gd name="T3" fmla="*/ 1 h 8"/>
                  <a:gd name="T4" fmla="*/ 0 w 3"/>
                  <a:gd name="T5" fmla="*/ 5 h 8"/>
                  <a:gd name="T6" fmla="*/ 1 w 3"/>
                  <a:gd name="T7" fmla="*/ 7 h 8"/>
                  <a:gd name="T8" fmla="*/ 3 w 3"/>
                  <a:gd name="T9" fmla="*/ 8 h 8"/>
                </a:gdLst>
                <a:ahLst/>
                <a:cxnLst>
                  <a:cxn ang="0">
                    <a:pos x="T0" y="T1"/>
                  </a:cxn>
                  <a:cxn ang="0">
                    <a:pos x="T2" y="T3"/>
                  </a:cxn>
                  <a:cxn ang="0">
                    <a:pos x="T4" y="T5"/>
                  </a:cxn>
                  <a:cxn ang="0">
                    <a:pos x="T6" y="T7"/>
                  </a:cxn>
                  <a:cxn ang="0">
                    <a:pos x="T8" y="T9"/>
                  </a:cxn>
                </a:cxnLst>
                <a:rect l="0" t="0" r="r" b="b"/>
                <a:pathLst>
                  <a:path w="3" h="8">
                    <a:moveTo>
                      <a:pt x="1" y="0"/>
                    </a:moveTo>
                    <a:lnTo>
                      <a:pt x="0" y="1"/>
                    </a:lnTo>
                    <a:lnTo>
                      <a:pt x="0" y="5"/>
                    </a:lnTo>
                    <a:lnTo>
                      <a:pt x="1" y="7"/>
                    </a:lnTo>
                    <a:lnTo>
                      <a:pt x="3"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86" name="Line 1698"/>
              <p:cNvSpPr>
                <a:spLocks noChangeShapeType="1"/>
              </p:cNvSpPr>
              <p:nvPr userDrawn="1"/>
            </p:nvSpPr>
            <p:spPr bwMode="gray">
              <a:xfrm>
                <a:off x="2114" y="1301"/>
                <a:ext cx="7" cy="221"/>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187" name="Freeform 1699"/>
              <p:cNvSpPr>
                <a:spLocks/>
              </p:cNvSpPr>
              <p:nvPr userDrawn="1"/>
            </p:nvSpPr>
            <p:spPr bwMode="gray">
              <a:xfrm>
                <a:off x="2116" y="1513"/>
                <a:ext cx="5" cy="9"/>
              </a:xfrm>
              <a:custGeom>
                <a:avLst/>
                <a:gdLst>
                  <a:gd name="T0" fmla="*/ 5 w 5"/>
                  <a:gd name="T1" fmla="*/ 9 h 9"/>
                  <a:gd name="T2" fmla="*/ 2 w 5"/>
                  <a:gd name="T3" fmla="*/ 7 h 9"/>
                  <a:gd name="T4" fmla="*/ 0 w 5"/>
                  <a:gd name="T5" fmla="*/ 5 h 9"/>
                  <a:gd name="T6" fmla="*/ 2 w 5"/>
                  <a:gd name="T7" fmla="*/ 2 h 9"/>
                  <a:gd name="T8" fmla="*/ 3 w 5"/>
                  <a:gd name="T9" fmla="*/ 0 h 9"/>
                </a:gdLst>
                <a:ahLst/>
                <a:cxnLst>
                  <a:cxn ang="0">
                    <a:pos x="T0" y="T1"/>
                  </a:cxn>
                  <a:cxn ang="0">
                    <a:pos x="T2" y="T3"/>
                  </a:cxn>
                  <a:cxn ang="0">
                    <a:pos x="T4" y="T5"/>
                  </a:cxn>
                  <a:cxn ang="0">
                    <a:pos x="T6" y="T7"/>
                  </a:cxn>
                  <a:cxn ang="0">
                    <a:pos x="T8" y="T9"/>
                  </a:cxn>
                </a:cxnLst>
                <a:rect l="0" t="0" r="r" b="b"/>
                <a:pathLst>
                  <a:path w="5" h="9">
                    <a:moveTo>
                      <a:pt x="5" y="9"/>
                    </a:moveTo>
                    <a:lnTo>
                      <a:pt x="2" y="7"/>
                    </a:lnTo>
                    <a:lnTo>
                      <a:pt x="0" y="5"/>
                    </a:lnTo>
                    <a:lnTo>
                      <a:pt x="2" y="2"/>
                    </a:lnTo>
                    <a:lnTo>
                      <a:pt x="3"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88" name="Freeform 1700"/>
              <p:cNvSpPr>
                <a:spLocks/>
              </p:cNvSpPr>
              <p:nvPr userDrawn="1"/>
            </p:nvSpPr>
            <p:spPr bwMode="gray">
              <a:xfrm>
                <a:off x="3526" y="1214"/>
                <a:ext cx="14" cy="12"/>
              </a:xfrm>
              <a:custGeom>
                <a:avLst/>
                <a:gdLst>
                  <a:gd name="T0" fmla="*/ 14 w 14"/>
                  <a:gd name="T1" fmla="*/ 12 h 12"/>
                  <a:gd name="T2" fmla="*/ 14 w 14"/>
                  <a:gd name="T3" fmla="*/ 9 h 12"/>
                  <a:gd name="T4" fmla="*/ 10 w 14"/>
                  <a:gd name="T5" fmla="*/ 5 h 12"/>
                  <a:gd name="T6" fmla="*/ 8 w 14"/>
                  <a:gd name="T7" fmla="*/ 2 h 12"/>
                  <a:gd name="T8" fmla="*/ 5 w 14"/>
                  <a:gd name="T9" fmla="*/ 0 h 12"/>
                  <a:gd name="T10" fmla="*/ 0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14" y="12"/>
                    </a:moveTo>
                    <a:lnTo>
                      <a:pt x="14" y="9"/>
                    </a:lnTo>
                    <a:lnTo>
                      <a:pt x="10" y="5"/>
                    </a:lnTo>
                    <a:lnTo>
                      <a:pt x="8" y="2"/>
                    </a:lnTo>
                    <a:lnTo>
                      <a:pt x="5"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89" name="Freeform 1701"/>
              <p:cNvSpPr>
                <a:spLocks/>
              </p:cNvSpPr>
              <p:nvPr userDrawn="1"/>
            </p:nvSpPr>
            <p:spPr bwMode="gray">
              <a:xfrm>
                <a:off x="3533" y="1216"/>
                <a:ext cx="5" cy="8"/>
              </a:xfrm>
              <a:custGeom>
                <a:avLst/>
                <a:gdLst>
                  <a:gd name="T0" fmla="*/ 0 w 5"/>
                  <a:gd name="T1" fmla="*/ 0 h 8"/>
                  <a:gd name="T2" fmla="*/ 1 w 5"/>
                  <a:gd name="T3" fmla="*/ 0 h 8"/>
                  <a:gd name="T4" fmla="*/ 3 w 5"/>
                  <a:gd name="T5" fmla="*/ 1 h 8"/>
                  <a:gd name="T6" fmla="*/ 3 w 5"/>
                  <a:gd name="T7" fmla="*/ 3 h 8"/>
                  <a:gd name="T8" fmla="*/ 5 w 5"/>
                  <a:gd name="T9" fmla="*/ 5 h 8"/>
                  <a:gd name="T10" fmla="*/ 3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0" y="0"/>
                    </a:moveTo>
                    <a:lnTo>
                      <a:pt x="1" y="0"/>
                    </a:lnTo>
                    <a:lnTo>
                      <a:pt x="3" y="1"/>
                    </a:lnTo>
                    <a:lnTo>
                      <a:pt x="3" y="3"/>
                    </a:lnTo>
                    <a:lnTo>
                      <a:pt x="5" y="5"/>
                    </a:lnTo>
                    <a:lnTo>
                      <a:pt x="3"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90" name="Freeform 1702"/>
              <p:cNvSpPr>
                <a:spLocks/>
              </p:cNvSpPr>
              <p:nvPr userDrawn="1"/>
            </p:nvSpPr>
            <p:spPr bwMode="gray">
              <a:xfrm>
                <a:off x="2142" y="1686"/>
                <a:ext cx="7" cy="16"/>
              </a:xfrm>
              <a:custGeom>
                <a:avLst/>
                <a:gdLst>
                  <a:gd name="T0" fmla="*/ 2 w 7"/>
                  <a:gd name="T1" fmla="*/ 0 h 16"/>
                  <a:gd name="T2" fmla="*/ 0 w 7"/>
                  <a:gd name="T3" fmla="*/ 4 h 16"/>
                  <a:gd name="T4" fmla="*/ 0 w 7"/>
                  <a:gd name="T5" fmla="*/ 7 h 16"/>
                  <a:gd name="T6" fmla="*/ 2 w 7"/>
                  <a:gd name="T7" fmla="*/ 12 h 16"/>
                  <a:gd name="T8" fmla="*/ 4 w 7"/>
                  <a:gd name="T9" fmla="*/ 14 h 16"/>
                  <a:gd name="T10" fmla="*/ 7 w 7"/>
                  <a:gd name="T11" fmla="*/ 16 h 16"/>
                </a:gdLst>
                <a:ahLst/>
                <a:cxnLst>
                  <a:cxn ang="0">
                    <a:pos x="T0" y="T1"/>
                  </a:cxn>
                  <a:cxn ang="0">
                    <a:pos x="T2" y="T3"/>
                  </a:cxn>
                  <a:cxn ang="0">
                    <a:pos x="T4" y="T5"/>
                  </a:cxn>
                  <a:cxn ang="0">
                    <a:pos x="T6" y="T7"/>
                  </a:cxn>
                  <a:cxn ang="0">
                    <a:pos x="T8" y="T9"/>
                  </a:cxn>
                  <a:cxn ang="0">
                    <a:pos x="T10" y="T11"/>
                  </a:cxn>
                </a:cxnLst>
                <a:rect l="0" t="0" r="r" b="b"/>
                <a:pathLst>
                  <a:path w="7" h="16">
                    <a:moveTo>
                      <a:pt x="2" y="0"/>
                    </a:moveTo>
                    <a:lnTo>
                      <a:pt x="0" y="4"/>
                    </a:lnTo>
                    <a:lnTo>
                      <a:pt x="0" y="7"/>
                    </a:lnTo>
                    <a:lnTo>
                      <a:pt x="2" y="12"/>
                    </a:lnTo>
                    <a:lnTo>
                      <a:pt x="4" y="14"/>
                    </a:lnTo>
                    <a:lnTo>
                      <a:pt x="7"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91" name="Freeform 1703"/>
              <p:cNvSpPr>
                <a:spLocks/>
              </p:cNvSpPr>
              <p:nvPr userDrawn="1"/>
            </p:nvSpPr>
            <p:spPr bwMode="gray">
              <a:xfrm>
                <a:off x="2142" y="1693"/>
                <a:ext cx="9" cy="5"/>
              </a:xfrm>
              <a:custGeom>
                <a:avLst/>
                <a:gdLst>
                  <a:gd name="T0" fmla="*/ 9 w 9"/>
                  <a:gd name="T1" fmla="*/ 5 h 5"/>
                  <a:gd name="T2" fmla="*/ 5 w 9"/>
                  <a:gd name="T3" fmla="*/ 5 h 5"/>
                  <a:gd name="T4" fmla="*/ 2 w 9"/>
                  <a:gd name="T5" fmla="*/ 5 h 5"/>
                  <a:gd name="T6" fmla="*/ 0 w 9"/>
                  <a:gd name="T7" fmla="*/ 2 h 5"/>
                  <a:gd name="T8" fmla="*/ 0 w 9"/>
                  <a:gd name="T9" fmla="*/ 0 h 5"/>
                </a:gdLst>
                <a:ahLst/>
                <a:cxnLst>
                  <a:cxn ang="0">
                    <a:pos x="T0" y="T1"/>
                  </a:cxn>
                  <a:cxn ang="0">
                    <a:pos x="T2" y="T3"/>
                  </a:cxn>
                  <a:cxn ang="0">
                    <a:pos x="T4" y="T5"/>
                  </a:cxn>
                  <a:cxn ang="0">
                    <a:pos x="T6" y="T7"/>
                  </a:cxn>
                  <a:cxn ang="0">
                    <a:pos x="T8" y="T9"/>
                  </a:cxn>
                </a:cxnLst>
                <a:rect l="0" t="0" r="r" b="b"/>
                <a:pathLst>
                  <a:path w="9" h="5">
                    <a:moveTo>
                      <a:pt x="9" y="5"/>
                    </a:moveTo>
                    <a:lnTo>
                      <a:pt x="5" y="5"/>
                    </a:lnTo>
                    <a:lnTo>
                      <a:pt x="2" y="5"/>
                    </a:lnTo>
                    <a:lnTo>
                      <a:pt x="0"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92" name="Freeform 1704"/>
              <p:cNvSpPr>
                <a:spLocks/>
              </p:cNvSpPr>
              <p:nvPr userDrawn="1"/>
            </p:nvSpPr>
            <p:spPr bwMode="gray">
              <a:xfrm>
                <a:off x="2779" y="1933"/>
                <a:ext cx="17" cy="7"/>
              </a:xfrm>
              <a:custGeom>
                <a:avLst/>
                <a:gdLst>
                  <a:gd name="T0" fmla="*/ 0 w 17"/>
                  <a:gd name="T1" fmla="*/ 0 h 7"/>
                  <a:gd name="T2" fmla="*/ 2 w 17"/>
                  <a:gd name="T3" fmla="*/ 3 h 7"/>
                  <a:gd name="T4" fmla="*/ 5 w 17"/>
                  <a:gd name="T5" fmla="*/ 5 h 7"/>
                  <a:gd name="T6" fmla="*/ 10 w 17"/>
                  <a:gd name="T7" fmla="*/ 7 h 7"/>
                  <a:gd name="T8" fmla="*/ 14 w 17"/>
                  <a:gd name="T9" fmla="*/ 7 h 7"/>
                  <a:gd name="T10" fmla="*/ 17 w 17"/>
                  <a:gd name="T11" fmla="*/ 7 h 7"/>
                </a:gdLst>
                <a:ahLst/>
                <a:cxnLst>
                  <a:cxn ang="0">
                    <a:pos x="T0" y="T1"/>
                  </a:cxn>
                  <a:cxn ang="0">
                    <a:pos x="T2" y="T3"/>
                  </a:cxn>
                  <a:cxn ang="0">
                    <a:pos x="T4" y="T5"/>
                  </a:cxn>
                  <a:cxn ang="0">
                    <a:pos x="T6" y="T7"/>
                  </a:cxn>
                  <a:cxn ang="0">
                    <a:pos x="T8" y="T9"/>
                  </a:cxn>
                  <a:cxn ang="0">
                    <a:pos x="T10" y="T11"/>
                  </a:cxn>
                </a:cxnLst>
                <a:rect l="0" t="0" r="r" b="b"/>
                <a:pathLst>
                  <a:path w="17" h="7">
                    <a:moveTo>
                      <a:pt x="0" y="0"/>
                    </a:moveTo>
                    <a:lnTo>
                      <a:pt x="2" y="3"/>
                    </a:lnTo>
                    <a:lnTo>
                      <a:pt x="5" y="5"/>
                    </a:lnTo>
                    <a:lnTo>
                      <a:pt x="10" y="7"/>
                    </a:lnTo>
                    <a:lnTo>
                      <a:pt x="14" y="7"/>
                    </a:lnTo>
                    <a:lnTo>
                      <a:pt x="17"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93" name="Freeform 1705"/>
              <p:cNvSpPr>
                <a:spLocks/>
              </p:cNvSpPr>
              <p:nvPr userDrawn="1"/>
            </p:nvSpPr>
            <p:spPr bwMode="gray">
              <a:xfrm>
                <a:off x="2784" y="1933"/>
                <a:ext cx="11" cy="8"/>
              </a:xfrm>
              <a:custGeom>
                <a:avLst/>
                <a:gdLst>
                  <a:gd name="T0" fmla="*/ 0 w 11"/>
                  <a:gd name="T1" fmla="*/ 8 h 8"/>
                  <a:gd name="T2" fmla="*/ 2 w 11"/>
                  <a:gd name="T3" fmla="*/ 8 h 8"/>
                  <a:gd name="T4" fmla="*/ 5 w 11"/>
                  <a:gd name="T5" fmla="*/ 7 h 8"/>
                  <a:gd name="T6" fmla="*/ 7 w 11"/>
                  <a:gd name="T7" fmla="*/ 5 h 8"/>
                  <a:gd name="T8" fmla="*/ 11 w 11"/>
                  <a:gd name="T9" fmla="*/ 0 h 8"/>
                </a:gdLst>
                <a:ahLst/>
                <a:cxnLst>
                  <a:cxn ang="0">
                    <a:pos x="T0" y="T1"/>
                  </a:cxn>
                  <a:cxn ang="0">
                    <a:pos x="T2" y="T3"/>
                  </a:cxn>
                  <a:cxn ang="0">
                    <a:pos x="T4" y="T5"/>
                  </a:cxn>
                  <a:cxn ang="0">
                    <a:pos x="T6" y="T7"/>
                  </a:cxn>
                  <a:cxn ang="0">
                    <a:pos x="T8" y="T9"/>
                  </a:cxn>
                </a:cxnLst>
                <a:rect l="0" t="0" r="r" b="b"/>
                <a:pathLst>
                  <a:path w="11" h="8">
                    <a:moveTo>
                      <a:pt x="0" y="8"/>
                    </a:moveTo>
                    <a:lnTo>
                      <a:pt x="2" y="8"/>
                    </a:lnTo>
                    <a:lnTo>
                      <a:pt x="5" y="7"/>
                    </a:lnTo>
                    <a:lnTo>
                      <a:pt x="7" y="5"/>
                    </a:lnTo>
                    <a:lnTo>
                      <a:pt x="1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94" name="Freeform 1706"/>
              <p:cNvSpPr>
                <a:spLocks/>
              </p:cNvSpPr>
              <p:nvPr userDrawn="1"/>
            </p:nvSpPr>
            <p:spPr bwMode="gray">
              <a:xfrm>
                <a:off x="2135" y="1452"/>
                <a:ext cx="12" cy="14"/>
              </a:xfrm>
              <a:custGeom>
                <a:avLst/>
                <a:gdLst>
                  <a:gd name="T0" fmla="*/ 0 w 12"/>
                  <a:gd name="T1" fmla="*/ 14 h 14"/>
                  <a:gd name="T2" fmla="*/ 0 w 12"/>
                  <a:gd name="T3" fmla="*/ 8 h 14"/>
                  <a:gd name="T4" fmla="*/ 4 w 12"/>
                  <a:gd name="T5" fmla="*/ 3 h 14"/>
                  <a:gd name="T6" fmla="*/ 7 w 12"/>
                  <a:gd name="T7" fmla="*/ 2 h 14"/>
                  <a:gd name="T8" fmla="*/ 12 w 12"/>
                  <a:gd name="T9" fmla="*/ 0 h 14"/>
                </a:gdLst>
                <a:ahLst/>
                <a:cxnLst>
                  <a:cxn ang="0">
                    <a:pos x="T0" y="T1"/>
                  </a:cxn>
                  <a:cxn ang="0">
                    <a:pos x="T2" y="T3"/>
                  </a:cxn>
                  <a:cxn ang="0">
                    <a:pos x="T4" y="T5"/>
                  </a:cxn>
                  <a:cxn ang="0">
                    <a:pos x="T6" y="T7"/>
                  </a:cxn>
                  <a:cxn ang="0">
                    <a:pos x="T8" y="T9"/>
                  </a:cxn>
                </a:cxnLst>
                <a:rect l="0" t="0" r="r" b="b"/>
                <a:pathLst>
                  <a:path w="12" h="14">
                    <a:moveTo>
                      <a:pt x="0" y="14"/>
                    </a:moveTo>
                    <a:lnTo>
                      <a:pt x="0" y="8"/>
                    </a:lnTo>
                    <a:lnTo>
                      <a:pt x="4" y="3"/>
                    </a:lnTo>
                    <a:lnTo>
                      <a:pt x="7" y="2"/>
                    </a:lnTo>
                    <a:lnTo>
                      <a:pt x="1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95" name="Freeform 1707"/>
              <p:cNvSpPr>
                <a:spLocks/>
              </p:cNvSpPr>
              <p:nvPr userDrawn="1"/>
            </p:nvSpPr>
            <p:spPr bwMode="gray">
              <a:xfrm>
                <a:off x="2137" y="1455"/>
                <a:ext cx="3" cy="7"/>
              </a:xfrm>
              <a:custGeom>
                <a:avLst/>
                <a:gdLst>
                  <a:gd name="T0" fmla="*/ 3 w 3"/>
                  <a:gd name="T1" fmla="*/ 7 h 7"/>
                  <a:gd name="T2" fmla="*/ 2 w 3"/>
                  <a:gd name="T3" fmla="*/ 5 h 7"/>
                  <a:gd name="T4" fmla="*/ 0 w 3"/>
                  <a:gd name="T5" fmla="*/ 2 h 7"/>
                  <a:gd name="T6" fmla="*/ 0 w 3"/>
                  <a:gd name="T7" fmla="*/ 0 h 7"/>
                  <a:gd name="T8" fmla="*/ 2 w 3"/>
                  <a:gd name="T9" fmla="*/ 0 h 7"/>
                </a:gdLst>
                <a:ahLst/>
                <a:cxnLst>
                  <a:cxn ang="0">
                    <a:pos x="T0" y="T1"/>
                  </a:cxn>
                  <a:cxn ang="0">
                    <a:pos x="T2" y="T3"/>
                  </a:cxn>
                  <a:cxn ang="0">
                    <a:pos x="T4" y="T5"/>
                  </a:cxn>
                  <a:cxn ang="0">
                    <a:pos x="T6" y="T7"/>
                  </a:cxn>
                  <a:cxn ang="0">
                    <a:pos x="T8" y="T9"/>
                  </a:cxn>
                </a:cxnLst>
                <a:rect l="0" t="0" r="r" b="b"/>
                <a:pathLst>
                  <a:path w="3" h="7">
                    <a:moveTo>
                      <a:pt x="3" y="7"/>
                    </a:moveTo>
                    <a:lnTo>
                      <a:pt x="2" y="5"/>
                    </a:lnTo>
                    <a:lnTo>
                      <a:pt x="0" y="2"/>
                    </a:lnTo>
                    <a:lnTo>
                      <a:pt x="0" y="0"/>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96" name="Freeform 1708"/>
              <p:cNvSpPr>
                <a:spLocks/>
              </p:cNvSpPr>
              <p:nvPr userDrawn="1"/>
            </p:nvSpPr>
            <p:spPr bwMode="gray">
              <a:xfrm>
                <a:off x="2788" y="1683"/>
                <a:ext cx="1" cy="19"/>
              </a:xfrm>
              <a:custGeom>
                <a:avLst/>
                <a:gdLst>
                  <a:gd name="T0" fmla="*/ 1 w 1"/>
                  <a:gd name="T1" fmla="*/ 19 h 19"/>
                  <a:gd name="T2" fmla="*/ 1 w 1"/>
                  <a:gd name="T3" fmla="*/ 14 h 19"/>
                  <a:gd name="T4" fmla="*/ 1 w 1"/>
                  <a:gd name="T5" fmla="*/ 10 h 19"/>
                  <a:gd name="T6" fmla="*/ 0 w 1"/>
                  <a:gd name="T7" fmla="*/ 5 h 19"/>
                  <a:gd name="T8" fmla="*/ 0 w 1"/>
                  <a:gd name="T9" fmla="*/ 0 h 19"/>
                </a:gdLst>
                <a:ahLst/>
                <a:cxnLst>
                  <a:cxn ang="0">
                    <a:pos x="T0" y="T1"/>
                  </a:cxn>
                  <a:cxn ang="0">
                    <a:pos x="T2" y="T3"/>
                  </a:cxn>
                  <a:cxn ang="0">
                    <a:pos x="T4" y="T5"/>
                  </a:cxn>
                  <a:cxn ang="0">
                    <a:pos x="T6" y="T7"/>
                  </a:cxn>
                  <a:cxn ang="0">
                    <a:pos x="T8" y="T9"/>
                  </a:cxn>
                </a:cxnLst>
                <a:rect l="0" t="0" r="r" b="b"/>
                <a:pathLst>
                  <a:path w="1" h="19">
                    <a:moveTo>
                      <a:pt x="1" y="19"/>
                    </a:moveTo>
                    <a:lnTo>
                      <a:pt x="1" y="14"/>
                    </a:lnTo>
                    <a:lnTo>
                      <a:pt x="1" y="10"/>
                    </a:lnTo>
                    <a:lnTo>
                      <a:pt x="0"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97" name="Freeform 1709"/>
              <p:cNvSpPr>
                <a:spLocks/>
              </p:cNvSpPr>
              <p:nvPr userDrawn="1"/>
            </p:nvSpPr>
            <p:spPr bwMode="gray">
              <a:xfrm>
                <a:off x="2779" y="1693"/>
                <a:ext cx="19" cy="1"/>
              </a:xfrm>
              <a:custGeom>
                <a:avLst/>
                <a:gdLst>
                  <a:gd name="T0" fmla="*/ 19 w 19"/>
                  <a:gd name="T1" fmla="*/ 14 w 19"/>
                  <a:gd name="T2" fmla="*/ 10 w 19"/>
                  <a:gd name="T3" fmla="*/ 5 w 19"/>
                  <a:gd name="T4" fmla="*/ 0 w 19"/>
                </a:gdLst>
                <a:ahLst/>
                <a:cxnLst>
                  <a:cxn ang="0">
                    <a:pos x="T0" y="0"/>
                  </a:cxn>
                  <a:cxn ang="0">
                    <a:pos x="T1" y="0"/>
                  </a:cxn>
                  <a:cxn ang="0">
                    <a:pos x="T2" y="0"/>
                  </a:cxn>
                  <a:cxn ang="0">
                    <a:pos x="T3" y="0"/>
                  </a:cxn>
                  <a:cxn ang="0">
                    <a:pos x="T4" y="0"/>
                  </a:cxn>
                </a:cxnLst>
                <a:rect l="0" t="0" r="r" b="b"/>
                <a:pathLst>
                  <a:path w="19">
                    <a:moveTo>
                      <a:pt x="19" y="0"/>
                    </a:moveTo>
                    <a:lnTo>
                      <a:pt x="14" y="0"/>
                    </a:lnTo>
                    <a:lnTo>
                      <a:pt x="10" y="0"/>
                    </a:lnTo>
                    <a:lnTo>
                      <a:pt x="5"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98" name="Freeform 1710"/>
              <p:cNvSpPr>
                <a:spLocks/>
              </p:cNvSpPr>
              <p:nvPr userDrawn="1"/>
            </p:nvSpPr>
            <p:spPr bwMode="gray">
              <a:xfrm>
                <a:off x="2359" y="2013"/>
                <a:ext cx="7" cy="18"/>
              </a:xfrm>
              <a:custGeom>
                <a:avLst/>
                <a:gdLst>
                  <a:gd name="T0" fmla="*/ 2 w 7"/>
                  <a:gd name="T1" fmla="*/ 0 h 18"/>
                  <a:gd name="T2" fmla="*/ 0 w 7"/>
                  <a:gd name="T3" fmla="*/ 5 h 18"/>
                  <a:gd name="T4" fmla="*/ 0 w 7"/>
                  <a:gd name="T5" fmla="*/ 9 h 18"/>
                  <a:gd name="T6" fmla="*/ 2 w 7"/>
                  <a:gd name="T7" fmla="*/ 12 h 18"/>
                  <a:gd name="T8" fmla="*/ 4 w 7"/>
                  <a:gd name="T9" fmla="*/ 16 h 18"/>
                  <a:gd name="T10" fmla="*/ 7 w 7"/>
                  <a:gd name="T11" fmla="*/ 18 h 18"/>
                </a:gdLst>
                <a:ahLst/>
                <a:cxnLst>
                  <a:cxn ang="0">
                    <a:pos x="T0" y="T1"/>
                  </a:cxn>
                  <a:cxn ang="0">
                    <a:pos x="T2" y="T3"/>
                  </a:cxn>
                  <a:cxn ang="0">
                    <a:pos x="T4" y="T5"/>
                  </a:cxn>
                  <a:cxn ang="0">
                    <a:pos x="T6" y="T7"/>
                  </a:cxn>
                  <a:cxn ang="0">
                    <a:pos x="T8" y="T9"/>
                  </a:cxn>
                  <a:cxn ang="0">
                    <a:pos x="T10" y="T11"/>
                  </a:cxn>
                </a:cxnLst>
                <a:rect l="0" t="0" r="r" b="b"/>
                <a:pathLst>
                  <a:path w="7" h="18">
                    <a:moveTo>
                      <a:pt x="2" y="0"/>
                    </a:moveTo>
                    <a:lnTo>
                      <a:pt x="0" y="5"/>
                    </a:lnTo>
                    <a:lnTo>
                      <a:pt x="0" y="9"/>
                    </a:lnTo>
                    <a:lnTo>
                      <a:pt x="2" y="12"/>
                    </a:lnTo>
                    <a:lnTo>
                      <a:pt x="4" y="16"/>
                    </a:lnTo>
                    <a:lnTo>
                      <a:pt x="7" y="1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199" name="Freeform 1711"/>
              <p:cNvSpPr>
                <a:spLocks/>
              </p:cNvSpPr>
              <p:nvPr userDrawn="1"/>
            </p:nvSpPr>
            <p:spPr bwMode="gray">
              <a:xfrm>
                <a:off x="2359" y="2020"/>
                <a:ext cx="9" cy="7"/>
              </a:xfrm>
              <a:custGeom>
                <a:avLst/>
                <a:gdLst>
                  <a:gd name="T0" fmla="*/ 9 w 9"/>
                  <a:gd name="T1" fmla="*/ 7 h 7"/>
                  <a:gd name="T2" fmla="*/ 5 w 9"/>
                  <a:gd name="T3" fmla="*/ 7 h 7"/>
                  <a:gd name="T4" fmla="*/ 2 w 9"/>
                  <a:gd name="T5" fmla="*/ 5 h 7"/>
                  <a:gd name="T6" fmla="*/ 0 w 9"/>
                  <a:gd name="T7" fmla="*/ 4 h 7"/>
                  <a:gd name="T8" fmla="*/ 0 w 9"/>
                  <a:gd name="T9" fmla="*/ 0 h 7"/>
                </a:gdLst>
                <a:ahLst/>
                <a:cxnLst>
                  <a:cxn ang="0">
                    <a:pos x="T0" y="T1"/>
                  </a:cxn>
                  <a:cxn ang="0">
                    <a:pos x="T2" y="T3"/>
                  </a:cxn>
                  <a:cxn ang="0">
                    <a:pos x="T4" y="T5"/>
                  </a:cxn>
                  <a:cxn ang="0">
                    <a:pos x="T6" y="T7"/>
                  </a:cxn>
                  <a:cxn ang="0">
                    <a:pos x="T8" y="T9"/>
                  </a:cxn>
                </a:cxnLst>
                <a:rect l="0" t="0" r="r" b="b"/>
                <a:pathLst>
                  <a:path w="9" h="7">
                    <a:moveTo>
                      <a:pt x="9" y="7"/>
                    </a:moveTo>
                    <a:lnTo>
                      <a:pt x="5" y="7"/>
                    </a:lnTo>
                    <a:lnTo>
                      <a:pt x="2" y="5"/>
                    </a:lnTo>
                    <a:lnTo>
                      <a:pt x="0"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00" name="Freeform 1712"/>
              <p:cNvSpPr>
                <a:spLocks/>
              </p:cNvSpPr>
              <p:nvPr userDrawn="1"/>
            </p:nvSpPr>
            <p:spPr bwMode="gray">
              <a:xfrm>
                <a:off x="2345" y="1277"/>
                <a:ext cx="7" cy="3"/>
              </a:xfrm>
              <a:custGeom>
                <a:avLst/>
                <a:gdLst>
                  <a:gd name="T0" fmla="*/ 2 w 7"/>
                  <a:gd name="T1" fmla="*/ 3 h 3"/>
                  <a:gd name="T2" fmla="*/ 2 w 7"/>
                  <a:gd name="T3" fmla="*/ 2 h 3"/>
                  <a:gd name="T4" fmla="*/ 0 w 7"/>
                  <a:gd name="T5" fmla="*/ 0 h 3"/>
                  <a:gd name="T6" fmla="*/ 0 w 7"/>
                  <a:gd name="T7" fmla="*/ 0 h 3"/>
                  <a:gd name="T8" fmla="*/ 2 w 7"/>
                  <a:gd name="T9" fmla="*/ 0 h 3"/>
                  <a:gd name="T10" fmla="*/ 4 w 7"/>
                  <a:gd name="T11" fmla="*/ 0 h 3"/>
                  <a:gd name="T12" fmla="*/ 7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2" y="3"/>
                    </a:moveTo>
                    <a:lnTo>
                      <a:pt x="2" y="2"/>
                    </a:lnTo>
                    <a:lnTo>
                      <a:pt x="0" y="0"/>
                    </a:lnTo>
                    <a:lnTo>
                      <a:pt x="0" y="0"/>
                    </a:lnTo>
                    <a:lnTo>
                      <a:pt x="2" y="0"/>
                    </a:lnTo>
                    <a:lnTo>
                      <a:pt x="4" y="0"/>
                    </a:lnTo>
                    <a:lnTo>
                      <a:pt x="7"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01" name="Freeform 1713"/>
              <p:cNvSpPr>
                <a:spLocks/>
              </p:cNvSpPr>
              <p:nvPr userDrawn="1"/>
            </p:nvSpPr>
            <p:spPr bwMode="gray">
              <a:xfrm>
                <a:off x="2345" y="1270"/>
                <a:ext cx="9" cy="16"/>
              </a:xfrm>
              <a:custGeom>
                <a:avLst/>
                <a:gdLst>
                  <a:gd name="T0" fmla="*/ 0 w 9"/>
                  <a:gd name="T1" fmla="*/ 16 h 16"/>
                  <a:gd name="T2" fmla="*/ 0 w 9"/>
                  <a:gd name="T3" fmla="*/ 10 h 16"/>
                  <a:gd name="T4" fmla="*/ 2 w 9"/>
                  <a:gd name="T5" fmla="*/ 7 h 16"/>
                  <a:gd name="T6" fmla="*/ 4 w 9"/>
                  <a:gd name="T7" fmla="*/ 3 h 16"/>
                  <a:gd name="T8" fmla="*/ 9 w 9"/>
                  <a:gd name="T9" fmla="*/ 0 h 16"/>
                </a:gdLst>
                <a:ahLst/>
                <a:cxnLst>
                  <a:cxn ang="0">
                    <a:pos x="T0" y="T1"/>
                  </a:cxn>
                  <a:cxn ang="0">
                    <a:pos x="T2" y="T3"/>
                  </a:cxn>
                  <a:cxn ang="0">
                    <a:pos x="T4" y="T5"/>
                  </a:cxn>
                  <a:cxn ang="0">
                    <a:pos x="T6" y="T7"/>
                  </a:cxn>
                  <a:cxn ang="0">
                    <a:pos x="T8" y="T9"/>
                  </a:cxn>
                </a:cxnLst>
                <a:rect l="0" t="0" r="r" b="b"/>
                <a:pathLst>
                  <a:path w="9" h="16">
                    <a:moveTo>
                      <a:pt x="0" y="16"/>
                    </a:moveTo>
                    <a:lnTo>
                      <a:pt x="0" y="10"/>
                    </a:lnTo>
                    <a:lnTo>
                      <a:pt x="2" y="7"/>
                    </a:lnTo>
                    <a:lnTo>
                      <a:pt x="4" y="3"/>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02" name="Freeform 1714"/>
              <p:cNvSpPr>
                <a:spLocks/>
              </p:cNvSpPr>
              <p:nvPr userDrawn="1"/>
            </p:nvSpPr>
            <p:spPr bwMode="gray">
              <a:xfrm>
                <a:off x="2565" y="2101"/>
                <a:ext cx="2" cy="7"/>
              </a:xfrm>
              <a:custGeom>
                <a:avLst/>
                <a:gdLst>
                  <a:gd name="T0" fmla="*/ 0 w 2"/>
                  <a:gd name="T1" fmla="*/ 5 h 7"/>
                  <a:gd name="T2" fmla="*/ 2 w 2"/>
                  <a:gd name="T3" fmla="*/ 7 h 7"/>
                  <a:gd name="T4" fmla="*/ 2 w 2"/>
                  <a:gd name="T5" fmla="*/ 7 h 7"/>
                  <a:gd name="T6" fmla="*/ 2 w 2"/>
                  <a:gd name="T7" fmla="*/ 7 h 7"/>
                  <a:gd name="T8" fmla="*/ 2 w 2"/>
                  <a:gd name="T9" fmla="*/ 7 h 7"/>
                  <a:gd name="T10" fmla="*/ 2 w 2"/>
                  <a:gd name="T11" fmla="*/ 5 h 7"/>
                  <a:gd name="T12" fmla="*/ 2 w 2"/>
                  <a:gd name="T13" fmla="*/ 3 h 7"/>
                  <a:gd name="T14" fmla="*/ 2 w 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5"/>
                    </a:moveTo>
                    <a:lnTo>
                      <a:pt x="2" y="7"/>
                    </a:lnTo>
                    <a:lnTo>
                      <a:pt x="2" y="7"/>
                    </a:lnTo>
                    <a:lnTo>
                      <a:pt x="2" y="7"/>
                    </a:lnTo>
                    <a:lnTo>
                      <a:pt x="2" y="7"/>
                    </a:lnTo>
                    <a:lnTo>
                      <a:pt x="2" y="5"/>
                    </a:lnTo>
                    <a:lnTo>
                      <a:pt x="2" y="3"/>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03" name="Freeform 1715"/>
              <p:cNvSpPr>
                <a:spLocks/>
              </p:cNvSpPr>
              <p:nvPr userDrawn="1"/>
            </p:nvSpPr>
            <p:spPr bwMode="gray">
              <a:xfrm>
                <a:off x="2558" y="2102"/>
                <a:ext cx="18" cy="4"/>
              </a:xfrm>
              <a:custGeom>
                <a:avLst/>
                <a:gdLst>
                  <a:gd name="T0" fmla="*/ 18 w 18"/>
                  <a:gd name="T1" fmla="*/ 0 h 4"/>
                  <a:gd name="T2" fmla="*/ 14 w 18"/>
                  <a:gd name="T3" fmla="*/ 4 h 4"/>
                  <a:gd name="T4" fmla="*/ 9 w 18"/>
                  <a:gd name="T5" fmla="*/ 4 h 4"/>
                  <a:gd name="T6" fmla="*/ 4 w 18"/>
                  <a:gd name="T7" fmla="*/ 4 h 4"/>
                  <a:gd name="T8" fmla="*/ 0 w 18"/>
                  <a:gd name="T9" fmla="*/ 2 h 4"/>
                </a:gdLst>
                <a:ahLst/>
                <a:cxnLst>
                  <a:cxn ang="0">
                    <a:pos x="T0" y="T1"/>
                  </a:cxn>
                  <a:cxn ang="0">
                    <a:pos x="T2" y="T3"/>
                  </a:cxn>
                  <a:cxn ang="0">
                    <a:pos x="T4" y="T5"/>
                  </a:cxn>
                  <a:cxn ang="0">
                    <a:pos x="T6" y="T7"/>
                  </a:cxn>
                  <a:cxn ang="0">
                    <a:pos x="T8" y="T9"/>
                  </a:cxn>
                </a:cxnLst>
                <a:rect l="0" t="0" r="r" b="b"/>
                <a:pathLst>
                  <a:path w="18" h="4">
                    <a:moveTo>
                      <a:pt x="18" y="0"/>
                    </a:moveTo>
                    <a:lnTo>
                      <a:pt x="14" y="4"/>
                    </a:lnTo>
                    <a:lnTo>
                      <a:pt x="9" y="4"/>
                    </a:lnTo>
                    <a:lnTo>
                      <a:pt x="4" y="4"/>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04" name="Freeform 1716"/>
              <p:cNvSpPr>
                <a:spLocks/>
              </p:cNvSpPr>
              <p:nvPr userDrawn="1"/>
            </p:nvSpPr>
            <p:spPr bwMode="gray">
              <a:xfrm>
                <a:off x="2558" y="1340"/>
                <a:ext cx="2" cy="19"/>
              </a:xfrm>
              <a:custGeom>
                <a:avLst/>
                <a:gdLst>
                  <a:gd name="T0" fmla="*/ 2 w 2"/>
                  <a:gd name="T1" fmla="*/ 19 h 19"/>
                  <a:gd name="T2" fmla="*/ 2 w 2"/>
                  <a:gd name="T3" fmla="*/ 14 h 19"/>
                  <a:gd name="T4" fmla="*/ 2 w 2"/>
                  <a:gd name="T5" fmla="*/ 10 h 19"/>
                  <a:gd name="T6" fmla="*/ 2 w 2"/>
                  <a:gd name="T7" fmla="*/ 5 h 19"/>
                  <a:gd name="T8" fmla="*/ 0 w 2"/>
                  <a:gd name="T9" fmla="*/ 0 h 19"/>
                </a:gdLst>
                <a:ahLst/>
                <a:cxnLst>
                  <a:cxn ang="0">
                    <a:pos x="T0" y="T1"/>
                  </a:cxn>
                  <a:cxn ang="0">
                    <a:pos x="T2" y="T3"/>
                  </a:cxn>
                  <a:cxn ang="0">
                    <a:pos x="T4" y="T5"/>
                  </a:cxn>
                  <a:cxn ang="0">
                    <a:pos x="T6" y="T7"/>
                  </a:cxn>
                  <a:cxn ang="0">
                    <a:pos x="T8" y="T9"/>
                  </a:cxn>
                </a:cxnLst>
                <a:rect l="0" t="0" r="r" b="b"/>
                <a:pathLst>
                  <a:path w="2" h="19">
                    <a:moveTo>
                      <a:pt x="2" y="19"/>
                    </a:moveTo>
                    <a:lnTo>
                      <a:pt x="2" y="14"/>
                    </a:lnTo>
                    <a:lnTo>
                      <a:pt x="2" y="10"/>
                    </a:lnTo>
                    <a:lnTo>
                      <a:pt x="2"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05" name="Freeform 1717"/>
              <p:cNvSpPr>
                <a:spLocks/>
              </p:cNvSpPr>
              <p:nvPr userDrawn="1"/>
            </p:nvSpPr>
            <p:spPr bwMode="gray">
              <a:xfrm>
                <a:off x="2550" y="1350"/>
                <a:ext cx="19" cy="1"/>
              </a:xfrm>
              <a:custGeom>
                <a:avLst/>
                <a:gdLst>
                  <a:gd name="T0" fmla="*/ 19 w 19"/>
                  <a:gd name="T1" fmla="*/ 14 w 19"/>
                  <a:gd name="T2" fmla="*/ 10 w 19"/>
                  <a:gd name="T3" fmla="*/ 5 w 19"/>
                  <a:gd name="T4" fmla="*/ 0 w 19"/>
                </a:gdLst>
                <a:ahLst/>
                <a:cxnLst>
                  <a:cxn ang="0">
                    <a:pos x="T0" y="0"/>
                  </a:cxn>
                  <a:cxn ang="0">
                    <a:pos x="T1" y="0"/>
                  </a:cxn>
                  <a:cxn ang="0">
                    <a:pos x="T2" y="0"/>
                  </a:cxn>
                  <a:cxn ang="0">
                    <a:pos x="T3" y="0"/>
                  </a:cxn>
                  <a:cxn ang="0">
                    <a:pos x="T4" y="0"/>
                  </a:cxn>
                </a:cxnLst>
                <a:rect l="0" t="0" r="r" b="b"/>
                <a:pathLst>
                  <a:path w="19">
                    <a:moveTo>
                      <a:pt x="19" y="0"/>
                    </a:moveTo>
                    <a:lnTo>
                      <a:pt x="14" y="0"/>
                    </a:lnTo>
                    <a:lnTo>
                      <a:pt x="10" y="0"/>
                    </a:lnTo>
                    <a:lnTo>
                      <a:pt x="5"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06" name="Freeform 1718"/>
              <p:cNvSpPr>
                <a:spLocks/>
              </p:cNvSpPr>
              <p:nvPr userDrawn="1"/>
            </p:nvSpPr>
            <p:spPr bwMode="gray">
              <a:xfrm>
                <a:off x="3610" y="1212"/>
                <a:ext cx="12" cy="11"/>
              </a:xfrm>
              <a:custGeom>
                <a:avLst/>
                <a:gdLst>
                  <a:gd name="T0" fmla="*/ 12 w 12"/>
                  <a:gd name="T1" fmla="*/ 11 h 11"/>
                  <a:gd name="T2" fmla="*/ 12 w 12"/>
                  <a:gd name="T3" fmla="*/ 7 h 11"/>
                  <a:gd name="T4" fmla="*/ 10 w 12"/>
                  <a:gd name="T5" fmla="*/ 4 h 11"/>
                  <a:gd name="T6" fmla="*/ 7 w 12"/>
                  <a:gd name="T7" fmla="*/ 2 h 11"/>
                  <a:gd name="T8" fmla="*/ 3 w 12"/>
                  <a:gd name="T9" fmla="*/ 0 h 11"/>
                  <a:gd name="T10" fmla="*/ 0 w 12"/>
                  <a:gd name="T11" fmla="*/ 0 h 11"/>
                </a:gdLst>
                <a:ahLst/>
                <a:cxnLst>
                  <a:cxn ang="0">
                    <a:pos x="T0" y="T1"/>
                  </a:cxn>
                  <a:cxn ang="0">
                    <a:pos x="T2" y="T3"/>
                  </a:cxn>
                  <a:cxn ang="0">
                    <a:pos x="T4" y="T5"/>
                  </a:cxn>
                  <a:cxn ang="0">
                    <a:pos x="T6" y="T7"/>
                  </a:cxn>
                  <a:cxn ang="0">
                    <a:pos x="T8" y="T9"/>
                  </a:cxn>
                  <a:cxn ang="0">
                    <a:pos x="T10" y="T11"/>
                  </a:cxn>
                </a:cxnLst>
                <a:rect l="0" t="0" r="r" b="b"/>
                <a:pathLst>
                  <a:path w="12" h="11">
                    <a:moveTo>
                      <a:pt x="12" y="11"/>
                    </a:moveTo>
                    <a:lnTo>
                      <a:pt x="12" y="7"/>
                    </a:lnTo>
                    <a:lnTo>
                      <a:pt x="10" y="4"/>
                    </a:lnTo>
                    <a:lnTo>
                      <a:pt x="7" y="2"/>
                    </a:lnTo>
                    <a:lnTo>
                      <a:pt x="3"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07" name="Freeform 1719"/>
              <p:cNvSpPr>
                <a:spLocks/>
              </p:cNvSpPr>
              <p:nvPr userDrawn="1"/>
            </p:nvSpPr>
            <p:spPr bwMode="gray">
              <a:xfrm>
                <a:off x="3617" y="1214"/>
                <a:ext cx="3" cy="7"/>
              </a:xfrm>
              <a:custGeom>
                <a:avLst/>
                <a:gdLst>
                  <a:gd name="T0" fmla="*/ 0 w 3"/>
                  <a:gd name="T1" fmla="*/ 0 h 7"/>
                  <a:gd name="T2" fmla="*/ 0 w 3"/>
                  <a:gd name="T3" fmla="*/ 0 h 7"/>
                  <a:gd name="T4" fmla="*/ 1 w 3"/>
                  <a:gd name="T5" fmla="*/ 2 h 7"/>
                  <a:gd name="T6" fmla="*/ 3 w 3"/>
                  <a:gd name="T7" fmla="*/ 2 h 7"/>
                  <a:gd name="T8" fmla="*/ 3 w 3"/>
                  <a:gd name="T9" fmla="*/ 5 h 7"/>
                  <a:gd name="T10" fmla="*/ 1 w 3"/>
                  <a:gd name="T11" fmla="*/ 7 h 7"/>
                </a:gdLst>
                <a:ahLst/>
                <a:cxnLst>
                  <a:cxn ang="0">
                    <a:pos x="T0" y="T1"/>
                  </a:cxn>
                  <a:cxn ang="0">
                    <a:pos x="T2" y="T3"/>
                  </a:cxn>
                  <a:cxn ang="0">
                    <a:pos x="T4" y="T5"/>
                  </a:cxn>
                  <a:cxn ang="0">
                    <a:pos x="T6" y="T7"/>
                  </a:cxn>
                  <a:cxn ang="0">
                    <a:pos x="T8" y="T9"/>
                  </a:cxn>
                  <a:cxn ang="0">
                    <a:pos x="T10" y="T11"/>
                  </a:cxn>
                </a:cxnLst>
                <a:rect l="0" t="0" r="r" b="b"/>
                <a:pathLst>
                  <a:path w="3" h="7">
                    <a:moveTo>
                      <a:pt x="0" y="0"/>
                    </a:moveTo>
                    <a:lnTo>
                      <a:pt x="0" y="0"/>
                    </a:lnTo>
                    <a:lnTo>
                      <a:pt x="1" y="2"/>
                    </a:lnTo>
                    <a:lnTo>
                      <a:pt x="3" y="2"/>
                    </a:lnTo>
                    <a:lnTo>
                      <a:pt x="3" y="5"/>
                    </a:lnTo>
                    <a:lnTo>
                      <a:pt x="1"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08" name="Freeform 1720"/>
              <p:cNvSpPr>
                <a:spLocks/>
              </p:cNvSpPr>
              <p:nvPr userDrawn="1"/>
            </p:nvSpPr>
            <p:spPr bwMode="gray">
              <a:xfrm>
                <a:off x="3195" y="840"/>
                <a:ext cx="14" cy="7"/>
              </a:xfrm>
              <a:custGeom>
                <a:avLst/>
                <a:gdLst>
                  <a:gd name="T0" fmla="*/ 0 w 14"/>
                  <a:gd name="T1" fmla="*/ 0 h 7"/>
                  <a:gd name="T2" fmla="*/ 4 w 14"/>
                  <a:gd name="T3" fmla="*/ 0 h 7"/>
                  <a:gd name="T4" fmla="*/ 9 w 14"/>
                  <a:gd name="T5" fmla="*/ 1 h 7"/>
                  <a:gd name="T6" fmla="*/ 12 w 14"/>
                  <a:gd name="T7" fmla="*/ 5 h 7"/>
                  <a:gd name="T8" fmla="*/ 14 w 14"/>
                  <a:gd name="T9" fmla="*/ 7 h 7"/>
                </a:gdLst>
                <a:ahLst/>
                <a:cxnLst>
                  <a:cxn ang="0">
                    <a:pos x="T0" y="T1"/>
                  </a:cxn>
                  <a:cxn ang="0">
                    <a:pos x="T2" y="T3"/>
                  </a:cxn>
                  <a:cxn ang="0">
                    <a:pos x="T4" y="T5"/>
                  </a:cxn>
                  <a:cxn ang="0">
                    <a:pos x="T6" y="T7"/>
                  </a:cxn>
                  <a:cxn ang="0">
                    <a:pos x="T8" y="T9"/>
                  </a:cxn>
                </a:cxnLst>
                <a:rect l="0" t="0" r="r" b="b"/>
                <a:pathLst>
                  <a:path w="14" h="7">
                    <a:moveTo>
                      <a:pt x="0" y="0"/>
                    </a:moveTo>
                    <a:lnTo>
                      <a:pt x="4" y="0"/>
                    </a:lnTo>
                    <a:lnTo>
                      <a:pt x="9" y="1"/>
                    </a:lnTo>
                    <a:lnTo>
                      <a:pt x="12" y="5"/>
                    </a:lnTo>
                    <a:lnTo>
                      <a:pt x="14"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09" name="Freeform 1721"/>
              <p:cNvSpPr>
                <a:spLocks/>
              </p:cNvSpPr>
              <p:nvPr userDrawn="1"/>
            </p:nvSpPr>
            <p:spPr bwMode="gray">
              <a:xfrm>
                <a:off x="3195" y="838"/>
                <a:ext cx="11" cy="9"/>
              </a:xfrm>
              <a:custGeom>
                <a:avLst/>
                <a:gdLst>
                  <a:gd name="T0" fmla="*/ 11 w 11"/>
                  <a:gd name="T1" fmla="*/ 0 h 9"/>
                  <a:gd name="T2" fmla="*/ 7 w 11"/>
                  <a:gd name="T3" fmla="*/ 0 h 9"/>
                  <a:gd name="T4" fmla="*/ 5 w 11"/>
                  <a:gd name="T5" fmla="*/ 2 h 9"/>
                  <a:gd name="T6" fmla="*/ 2 w 11"/>
                  <a:gd name="T7" fmla="*/ 5 h 9"/>
                  <a:gd name="T8" fmla="*/ 0 w 11"/>
                  <a:gd name="T9" fmla="*/ 9 h 9"/>
                </a:gdLst>
                <a:ahLst/>
                <a:cxnLst>
                  <a:cxn ang="0">
                    <a:pos x="T0" y="T1"/>
                  </a:cxn>
                  <a:cxn ang="0">
                    <a:pos x="T2" y="T3"/>
                  </a:cxn>
                  <a:cxn ang="0">
                    <a:pos x="T4" y="T5"/>
                  </a:cxn>
                  <a:cxn ang="0">
                    <a:pos x="T6" y="T7"/>
                  </a:cxn>
                  <a:cxn ang="0">
                    <a:pos x="T8" y="T9"/>
                  </a:cxn>
                </a:cxnLst>
                <a:rect l="0" t="0" r="r" b="b"/>
                <a:pathLst>
                  <a:path w="11" h="9">
                    <a:moveTo>
                      <a:pt x="11" y="0"/>
                    </a:moveTo>
                    <a:lnTo>
                      <a:pt x="7" y="0"/>
                    </a:lnTo>
                    <a:lnTo>
                      <a:pt x="5" y="2"/>
                    </a:lnTo>
                    <a:lnTo>
                      <a:pt x="2" y="5"/>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10" name="Freeform 1722"/>
              <p:cNvSpPr>
                <a:spLocks/>
              </p:cNvSpPr>
              <p:nvPr userDrawn="1"/>
            </p:nvSpPr>
            <p:spPr bwMode="gray">
              <a:xfrm>
                <a:off x="3403" y="903"/>
                <a:ext cx="4" cy="3"/>
              </a:xfrm>
              <a:custGeom>
                <a:avLst/>
                <a:gdLst>
                  <a:gd name="T0" fmla="*/ 0 w 4"/>
                  <a:gd name="T1" fmla="*/ 1 h 3"/>
                  <a:gd name="T2" fmla="*/ 2 w 4"/>
                  <a:gd name="T3" fmla="*/ 0 h 3"/>
                  <a:gd name="T4" fmla="*/ 4 w 4"/>
                  <a:gd name="T5" fmla="*/ 0 h 3"/>
                  <a:gd name="T6" fmla="*/ 4 w 4"/>
                  <a:gd name="T7" fmla="*/ 0 h 3"/>
                  <a:gd name="T8" fmla="*/ 4 w 4"/>
                  <a:gd name="T9" fmla="*/ 1 h 3"/>
                  <a:gd name="T10" fmla="*/ 2 w 4"/>
                  <a:gd name="T11" fmla="*/ 1 h 3"/>
                  <a:gd name="T12" fmla="*/ 2 w 4"/>
                  <a:gd name="T13" fmla="*/ 1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1"/>
                    </a:moveTo>
                    <a:lnTo>
                      <a:pt x="2" y="0"/>
                    </a:lnTo>
                    <a:lnTo>
                      <a:pt x="4" y="0"/>
                    </a:lnTo>
                    <a:lnTo>
                      <a:pt x="4" y="0"/>
                    </a:lnTo>
                    <a:lnTo>
                      <a:pt x="4" y="1"/>
                    </a:lnTo>
                    <a:lnTo>
                      <a:pt x="2" y="1"/>
                    </a:lnTo>
                    <a:lnTo>
                      <a:pt x="2" y="1"/>
                    </a:lnTo>
                    <a:lnTo>
                      <a:pt x="0" y="3"/>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11" name="Freeform 1723"/>
              <p:cNvSpPr>
                <a:spLocks/>
              </p:cNvSpPr>
              <p:nvPr userDrawn="1"/>
            </p:nvSpPr>
            <p:spPr bwMode="gray">
              <a:xfrm>
                <a:off x="3400" y="897"/>
                <a:ext cx="8" cy="14"/>
              </a:xfrm>
              <a:custGeom>
                <a:avLst/>
                <a:gdLst>
                  <a:gd name="T0" fmla="*/ 8 w 8"/>
                  <a:gd name="T1" fmla="*/ 14 h 14"/>
                  <a:gd name="T2" fmla="*/ 8 w 8"/>
                  <a:gd name="T3" fmla="*/ 9 h 14"/>
                  <a:gd name="T4" fmla="*/ 7 w 8"/>
                  <a:gd name="T5" fmla="*/ 6 h 14"/>
                  <a:gd name="T6" fmla="*/ 3 w 8"/>
                  <a:gd name="T7" fmla="*/ 2 h 14"/>
                  <a:gd name="T8" fmla="*/ 0 w 8"/>
                  <a:gd name="T9" fmla="*/ 0 h 14"/>
                </a:gdLst>
                <a:ahLst/>
                <a:cxnLst>
                  <a:cxn ang="0">
                    <a:pos x="T0" y="T1"/>
                  </a:cxn>
                  <a:cxn ang="0">
                    <a:pos x="T2" y="T3"/>
                  </a:cxn>
                  <a:cxn ang="0">
                    <a:pos x="T4" y="T5"/>
                  </a:cxn>
                  <a:cxn ang="0">
                    <a:pos x="T6" y="T7"/>
                  </a:cxn>
                  <a:cxn ang="0">
                    <a:pos x="T8" y="T9"/>
                  </a:cxn>
                </a:cxnLst>
                <a:rect l="0" t="0" r="r" b="b"/>
                <a:pathLst>
                  <a:path w="8" h="14">
                    <a:moveTo>
                      <a:pt x="8" y="14"/>
                    </a:moveTo>
                    <a:lnTo>
                      <a:pt x="8" y="9"/>
                    </a:lnTo>
                    <a:lnTo>
                      <a:pt x="7" y="6"/>
                    </a:lnTo>
                    <a:lnTo>
                      <a:pt x="3"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12" name="Freeform 1724"/>
              <p:cNvSpPr>
                <a:spLocks/>
              </p:cNvSpPr>
              <p:nvPr userDrawn="1"/>
            </p:nvSpPr>
            <p:spPr bwMode="gray">
              <a:xfrm>
                <a:off x="3186" y="1910"/>
                <a:ext cx="20" cy="9"/>
              </a:xfrm>
              <a:custGeom>
                <a:avLst/>
                <a:gdLst>
                  <a:gd name="T0" fmla="*/ 0 w 20"/>
                  <a:gd name="T1" fmla="*/ 9 h 9"/>
                  <a:gd name="T2" fmla="*/ 7 w 20"/>
                  <a:gd name="T3" fmla="*/ 9 h 9"/>
                  <a:gd name="T4" fmla="*/ 11 w 20"/>
                  <a:gd name="T5" fmla="*/ 7 h 9"/>
                  <a:gd name="T6" fmla="*/ 16 w 20"/>
                  <a:gd name="T7" fmla="*/ 3 h 9"/>
                  <a:gd name="T8" fmla="*/ 20 w 20"/>
                  <a:gd name="T9" fmla="*/ 0 h 9"/>
                </a:gdLst>
                <a:ahLst/>
                <a:cxnLst>
                  <a:cxn ang="0">
                    <a:pos x="T0" y="T1"/>
                  </a:cxn>
                  <a:cxn ang="0">
                    <a:pos x="T2" y="T3"/>
                  </a:cxn>
                  <a:cxn ang="0">
                    <a:pos x="T4" y="T5"/>
                  </a:cxn>
                  <a:cxn ang="0">
                    <a:pos x="T6" y="T7"/>
                  </a:cxn>
                  <a:cxn ang="0">
                    <a:pos x="T8" y="T9"/>
                  </a:cxn>
                </a:cxnLst>
                <a:rect l="0" t="0" r="r" b="b"/>
                <a:pathLst>
                  <a:path w="20" h="9">
                    <a:moveTo>
                      <a:pt x="0" y="9"/>
                    </a:moveTo>
                    <a:lnTo>
                      <a:pt x="7" y="9"/>
                    </a:lnTo>
                    <a:lnTo>
                      <a:pt x="11" y="7"/>
                    </a:lnTo>
                    <a:lnTo>
                      <a:pt x="16" y="3"/>
                    </a:lnTo>
                    <a:lnTo>
                      <a:pt x="2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13" name="Freeform 1725"/>
              <p:cNvSpPr>
                <a:spLocks/>
              </p:cNvSpPr>
              <p:nvPr userDrawn="1"/>
            </p:nvSpPr>
            <p:spPr bwMode="gray">
              <a:xfrm>
                <a:off x="3192" y="1912"/>
                <a:ext cx="7" cy="7"/>
              </a:xfrm>
              <a:custGeom>
                <a:avLst/>
                <a:gdLst>
                  <a:gd name="T0" fmla="*/ 7 w 7"/>
                  <a:gd name="T1" fmla="*/ 7 h 7"/>
                  <a:gd name="T2" fmla="*/ 5 w 7"/>
                  <a:gd name="T3" fmla="*/ 7 h 7"/>
                  <a:gd name="T4" fmla="*/ 5 w 7"/>
                  <a:gd name="T5" fmla="*/ 7 h 7"/>
                  <a:gd name="T6" fmla="*/ 3 w 7"/>
                  <a:gd name="T7" fmla="*/ 7 h 7"/>
                  <a:gd name="T8" fmla="*/ 1 w 7"/>
                  <a:gd name="T9" fmla="*/ 3 h 7"/>
                  <a:gd name="T10" fmla="*/ 0 w 7"/>
                  <a:gd name="T11" fmla="*/ 0 h 7"/>
                </a:gdLst>
                <a:ahLst/>
                <a:cxnLst>
                  <a:cxn ang="0">
                    <a:pos x="T0" y="T1"/>
                  </a:cxn>
                  <a:cxn ang="0">
                    <a:pos x="T2" y="T3"/>
                  </a:cxn>
                  <a:cxn ang="0">
                    <a:pos x="T4" y="T5"/>
                  </a:cxn>
                  <a:cxn ang="0">
                    <a:pos x="T6" y="T7"/>
                  </a:cxn>
                  <a:cxn ang="0">
                    <a:pos x="T8" y="T9"/>
                  </a:cxn>
                  <a:cxn ang="0">
                    <a:pos x="T10" y="T11"/>
                  </a:cxn>
                </a:cxnLst>
                <a:rect l="0" t="0" r="r" b="b"/>
                <a:pathLst>
                  <a:path w="7" h="7">
                    <a:moveTo>
                      <a:pt x="7" y="7"/>
                    </a:moveTo>
                    <a:lnTo>
                      <a:pt x="5" y="7"/>
                    </a:lnTo>
                    <a:lnTo>
                      <a:pt x="5" y="7"/>
                    </a:lnTo>
                    <a:lnTo>
                      <a:pt x="3" y="7"/>
                    </a:lnTo>
                    <a:lnTo>
                      <a:pt x="1"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14" name="Freeform 1726"/>
              <p:cNvSpPr>
                <a:spLocks/>
              </p:cNvSpPr>
              <p:nvPr userDrawn="1"/>
            </p:nvSpPr>
            <p:spPr bwMode="gray">
              <a:xfrm>
                <a:off x="3669" y="1609"/>
                <a:ext cx="14" cy="14"/>
              </a:xfrm>
              <a:custGeom>
                <a:avLst/>
                <a:gdLst>
                  <a:gd name="T0" fmla="*/ 0 w 14"/>
                  <a:gd name="T1" fmla="*/ 14 h 14"/>
                  <a:gd name="T2" fmla="*/ 5 w 14"/>
                  <a:gd name="T3" fmla="*/ 12 h 14"/>
                  <a:gd name="T4" fmla="*/ 11 w 14"/>
                  <a:gd name="T5" fmla="*/ 11 h 14"/>
                  <a:gd name="T6" fmla="*/ 12 w 14"/>
                  <a:gd name="T7" fmla="*/ 5 h 14"/>
                  <a:gd name="T8" fmla="*/ 14 w 14"/>
                  <a:gd name="T9" fmla="*/ 0 h 14"/>
                </a:gdLst>
                <a:ahLst/>
                <a:cxnLst>
                  <a:cxn ang="0">
                    <a:pos x="T0" y="T1"/>
                  </a:cxn>
                  <a:cxn ang="0">
                    <a:pos x="T2" y="T3"/>
                  </a:cxn>
                  <a:cxn ang="0">
                    <a:pos x="T4" y="T5"/>
                  </a:cxn>
                  <a:cxn ang="0">
                    <a:pos x="T6" y="T7"/>
                  </a:cxn>
                  <a:cxn ang="0">
                    <a:pos x="T8" y="T9"/>
                  </a:cxn>
                </a:cxnLst>
                <a:rect l="0" t="0" r="r" b="b"/>
                <a:pathLst>
                  <a:path w="14" h="14">
                    <a:moveTo>
                      <a:pt x="0" y="14"/>
                    </a:moveTo>
                    <a:lnTo>
                      <a:pt x="5" y="12"/>
                    </a:lnTo>
                    <a:lnTo>
                      <a:pt x="11" y="11"/>
                    </a:lnTo>
                    <a:lnTo>
                      <a:pt x="12" y="5"/>
                    </a:lnTo>
                    <a:lnTo>
                      <a:pt x="14"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15" name="Freeform 1727"/>
              <p:cNvSpPr>
                <a:spLocks/>
              </p:cNvSpPr>
              <p:nvPr userDrawn="1"/>
            </p:nvSpPr>
            <p:spPr bwMode="gray">
              <a:xfrm>
                <a:off x="3676" y="1611"/>
                <a:ext cx="5" cy="9"/>
              </a:xfrm>
              <a:custGeom>
                <a:avLst/>
                <a:gdLst>
                  <a:gd name="T0" fmla="*/ 0 w 5"/>
                  <a:gd name="T1" fmla="*/ 0 h 9"/>
                  <a:gd name="T2" fmla="*/ 4 w 5"/>
                  <a:gd name="T3" fmla="*/ 3 h 9"/>
                  <a:gd name="T4" fmla="*/ 5 w 5"/>
                  <a:gd name="T5" fmla="*/ 7 h 9"/>
                  <a:gd name="T6" fmla="*/ 5 w 5"/>
                  <a:gd name="T7" fmla="*/ 7 h 9"/>
                  <a:gd name="T8" fmla="*/ 5 w 5"/>
                  <a:gd name="T9" fmla="*/ 9 h 9"/>
                  <a:gd name="T10" fmla="*/ 4 w 5"/>
                  <a:gd name="T11" fmla="*/ 9 h 9"/>
                </a:gdLst>
                <a:ahLst/>
                <a:cxnLst>
                  <a:cxn ang="0">
                    <a:pos x="T0" y="T1"/>
                  </a:cxn>
                  <a:cxn ang="0">
                    <a:pos x="T2" y="T3"/>
                  </a:cxn>
                  <a:cxn ang="0">
                    <a:pos x="T4" y="T5"/>
                  </a:cxn>
                  <a:cxn ang="0">
                    <a:pos x="T6" y="T7"/>
                  </a:cxn>
                  <a:cxn ang="0">
                    <a:pos x="T8" y="T9"/>
                  </a:cxn>
                  <a:cxn ang="0">
                    <a:pos x="T10" y="T11"/>
                  </a:cxn>
                </a:cxnLst>
                <a:rect l="0" t="0" r="r" b="b"/>
                <a:pathLst>
                  <a:path w="5" h="9">
                    <a:moveTo>
                      <a:pt x="0" y="0"/>
                    </a:moveTo>
                    <a:lnTo>
                      <a:pt x="4" y="3"/>
                    </a:lnTo>
                    <a:lnTo>
                      <a:pt x="5" y="7"/>
                    </a:lnTo>
                    <a:lnTo>
                      <a:pt x="5" y="7"/>
                    </a:lnTo>
                    <a:lnTo>
                      <a:pt x="5" y="9"/>
                    </a:lnTo>
                    <a:lnTo>
                      <a:pt x="4"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5216" name="Freeform 1728"/>
            <p:cNvSpPr>
              <a:spLocks/>
            </p:cNvSpPr>
            <p:nvPr userDrawn="1"/>
          </p:nvSpPr>
          <p:spPr bwMode="gray">
            <a:xfrm>
              <a:off x="5145" y="3604"/>
              <a:ext cx="2" cy="19"/>
            </a:xfrm>
            <a:custGeom>
              <a:avLst/>
              <a:gdLst>
                <a:gd name="T0" fmla="*/ 2 w 2"/>
                <a:gd name="T1" fmla="*/ 19 h 19"/>
                <a:gd name="T2" fmla="*/ 2 w 2"/>
                <a:gd name="T3" fmla="*/ 16 h 19"/>
                <a:gd name="T4" fmla="*/ 2 w 2"/>
                <a:gd name="T5" fmla="*/ 10 h 19"/>
                <a:gd name="T6" fmla="*/ 2 w 2"/>
                <a:gd name="T7" fmla="*/ 5 h 19"/>
                <a:gd name="T8" fmla="*/ 0 w 2"/>
                <a:gd name="T9" fmla="*/ 0 h 19"/>
              </a:gdLst>
              <a:ahLst/>
              <a:cxnLst>
                <a:cxn ang="0">
                  <a:pos x="T0" y="T1"/>
                </a:cxn>
                <a:cxn ang="0">
                  <a:pos x="T2" y="T3"/>
                </a:cxn>
                <a:cxn ang="0">
                  <a:pos x="T4" y="T5"/>
                </a:cxn>
                <a:cxn ang="0">
                  <a:pos x="T6" y="T7"/>
                </a:cxn>
                <a:cxn ang="0">
                  <a:pos x="T8" y="T9"/>
                </a:cxn>
              </a:cxnLst>
              <a:rect l="0" t="0" r="r" b="b"/>
              <a:pathLst>
                <a:path w="2" h="19">
                  <a:moveTo>
                    <a:pt x="2" y="19"/>
                  </a:moveTo>
                  <a:lnTo>
                    <a:pt x="2" y="16"/>
                  </a:lnTo>
                  <a:lnTo>
                    <a:pt x="2" y="10"/>
                  </a:lnTo>
                  <a:lnTo>
                    <a:pt x="2"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17" name="Freeform 1729"/>
            <p:cNvSpPr>
              <a:spLocks/>
            </p:cNvSpPr>
            <p:nvPr userDrawn="1"/>
          </p:nvSpPr>
          <p:spPr bwMode="gray">
            <a:xfrm>
              <a:off x="5138" y="3614"/>
              <a:ext cx="17" cy="2"/>
            </a:xfrm>
            <a:custGeom>
              <a:avLst/>
              <a:gdLst>
                <a:gd name="T0" fmla="*/ 17 w 17"/>
                <a:gd name="T1" fmla="*/ 0 h 2"/>
                <a:gd name="T2" fmla="*/ 14 w 17"/>
                <a:gd name="T3" fmla="*/ 0 h 2"/>
                <a:gd name="T4" fmla="*/ 9 w 17"/>
                <a:gd name="T5" fmla="*/ 0 h 2"/>
                <a:gd name="T6" fmla="*/ 5 w 17"/>
                <a:gd name="T7" fmla="*/ 2 h 2"/>
                <a:gd name="T8" fmla="*/ 0 w 17"/>
                <a:gd name="T9" fmla="*/ 2 h 2"/>
              </a:gdLst>
              <a:ahLst/>
              <a:cxnLst>
                <a:cxn ang="0">
                  <a:pos x="T0" y="T1"/>
                </a:cxn>
                <a:cxn ang="0">
                  <a:pos x="T2" y="T3"/>
                </a:cxn>
                <a:cxn ang="0">
                  <a:pos x="T4" y="T5"/>
                </a:cxn>
                <a:cxn ang="0">
                  <a:pos x="T6" y="T7"/>
                </a:cxn>
                <a:cxn ang="0">
                  <a:pos x="T8" y="T9"/>
                </a:cxn>
              </a:cxnLst>
              <a:rect l="0" t="0" r="r" b="b"/>
              <a:pathLst>
                <a:path w="17" h="2">
                  <a:moveTo>
                    <a:pt x="17" y="0"/>
                  </a:moveTo>
                  <a:lnTo>
                    <a:pt x="14" y="0"/>
                  </a:lnTo>
                  <a:lnTo>
                    <a:pt x="9" y="0"/>
                  </a:lnTo>
                  <a:lnTo>
                    <a:pt x="5" y="2"/>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18" name="Freeform 1730"/>
            <p:cNvSpPr>
              <a:spLocks/>
            </p:cNvSpPr>
            <p:nvPr userDrawn="1"/>
          </p:nvSpPr>
          <p:spPr bwMode="gray">
            <a:xfrm>
              <a:off x="5635" y="3324"/>
              <a:ext cx="3" cy="2"/>
            </a:xfrm>
            <a:custGeom>
              <a:avLst/>
              <a:gdLst>
                <a:gd name="T0" fmla="*/ 0 w 3"/>
                <a:gd name="T1" fmla="*/ 2 h 2"/>
                <a:gd name="T2" fmla="*/ 1 w 3"/>
                <a:gd name="T3" fmla="*/ 0 h 2"/>
                <a:gd name="T4" fmla="*/ 3 w 3"/>
                <a:gd name="T5" fmla="*/ 0 h 2"/>
                <a:gd name="T6" fmla="*/ 3 w 3"/>
                <a:gd name="T7" fmla="*/ 0 h 2"/>
                <a:gd name="T8" fmla="*/ 3 w 3"/>
                <a:gd name="T9" fmla="*/ 0 h 2"/>
                <a:gd name="T10" fmla="*/ 1 w 3"/>
                <a:gd name="T11" fmla="*/ 0 h 2"/>
                <a:gd name="T12" fmla="*/ 1 w 3"/>
                <a:gd name="T13" fmla="*/ 2 h 2"/>
                <a:gd name="T14" fmla="*/ 0 w 3"/>
                <a:gd name="T15" fmla="*/ 2 h 2"/>
                <a:gd name="T16" fmla="*/ 0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0" y="2"/>
                  </a:moveTo>
                  <a:lnTo>
                    <a:pt x="1" y="0"/>
                  </a:lnTo>
                  <a:lnTo>
                    <a:pt x="3" y="0"/>
                  </a:lnTo>
                  <a:lnTo>
                    <a:pt x="3" y="0"/>
                  </a:lnTo>
                  <a:lnTo>
                    <a:pt x="3" y="0"/>
                  </a:lnTo>
                  <a:lnTo>
                    <a:pt x="1" y="0"/>
                  </a:lnTo>
                  <a:lnTo>
                    <a:pt x="1" y="2"/>
                  </a:lnTo>
                  <a:lnTo>
                    <a:pt x="0" y="2"/>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19" name="Freeform 1731"/>
            <p:cNvSpPr>
              <a:spLocks/>
            </p:cNvSpPr>
            <p:nvPr userDrawn="1"/>
          </p:nvSpPr>
          <p:spPr bwMode="gray">
            <a:xfrm>
              <a:off x="5629" y="3319"/>
              <a:ext cx="11" cy="14"/>
            </a:xfrm>
            <a:custGeom>
              <a:avLst/>
              <a:gdLst>
                <a:gd name="T0" fmla="*/ 11 w 11"/>
                <a:gd name="T1" fmla="*/ 14 h 14"/>
                <a:gd name="T2" fmla="*/ 11 w 11"/>
                <a:gd name="T3" fmla="*/ 9 h 14"/>
                <a:gd name="T4" fmla="*/ 9 w 11"/>
                <a:gd name="T5" fmla="*/ 5 h 14"/>
                <a:gd name="T6" fmla="*/ 6 w 11"/>
                <a:gd name="T7" fmla="*/ 2 h 14"/>
                <a:gd name="T8" fmla="*/ 0 w 11"/>
                <a:gd name="T9" fmla="*/ 0 h 14"/>
              </a:gdLst>
              <a:ahLst/>
              <a:cxnLst>
                <a:cxn ang="0">
                  <a:pos x="T0" y="T1"/>
                </a:cxn>
                <a:cxn ang="0">
                  <a:pos x="T2" y="T3"/>
                </a:cxn>
                <a:cxn ang="0">
                  <a:pos x="T4" y="T5"/>
                </a:cxn>
                <a:cxn ang="0">
                  <a:pos x="T6" y="T7"/>
                </a:cxn>
                <a:cxn ang="0">
                  <a:pos x="T8" y="T9"/>
                </a:cxn>
              </a:cxnLst>
              <a:rect l="0" t="0" r="r" b="b"/>
              <a:pathLst>
                <a:path w="11" h="14">
                  <a:moveTo>
                    <a:pt x="11" y="14"/>
                  </a:moveTo>
                  <a:lnTo>
                    <a:pt x="11" y="9"/>
                  </a:lnTo>
                  <a:lnTo>
                    <a:pt x="9" y="5"/>
                  </a:lnTo>
                  <a:lnTo>
                    <a:pt x="6"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20" name="Freeform 1732"/>
            <p:cNvSpPr>
              <a:spLocks/>
            </p:cNvSpPr>
            <p:nvPr userDrawn="1"/>
          </p:nvSpPr>
          <p:spPr bwMode="gray">
            <a:xfrm>
              <a:off x="5297" y="3999"/>
              <a:ext cx="16" cy="7"/>
            </a:xfrm>
            <a:custGeom>
              <a:avLst/>
              <a:gdLst>
                <a:gd name="T0" fmla="*/ 0 w 16"/>
                <a:gd name="T1" fmla="*/ 0 h 7"/>
                <a:gd name="T2" fmla="*/ 2 w 16"/>
                <a:gd name="T3" fmla="*/ 4 h 7"/>
                <a:gd name="T4" fmla="*/ 5 w 16"/>
                <a:gd name="T5" fmla="*/ 5 h 7"/>
                <a:gd name="T6" fmla="*/ 10 w 16"/>
                <a:gd name="T7" fmla="*/ 7 h 7"/>
                <a:gd name="T8" fmla="*/ 12 w 16"/>
                <a:gd name="T9" fmla="*/ 7 h 7"/>
                <a:gd name="T10" fmla="*/ 16 w 16"/>
                <a:gd name="T11" fmla="*/ 5 h 7"/>
              </a:gdLst>
              <a:ahLst/>
              <a:cxnLst>
                <a:cxn ang="0">
                  <a:pos x="T0" y="T1"/>
                </a:cxn>
                <a:cxn ang="0">
                  <a:pos x="T2" y="T3"/>
                </a:cxn>
                <a:cxn ang="0">
                  <a:pos x="T4" y="T5"/>
                </a:cxn>
                <a:cxn ang="0">
                  <a:pos x="T6" y="T7"/>
                </a:cxn>
                <a:cxn ang="0">
                  <a:pos x="T8" y="T9"/>
                </a:cxn>
                <a:cxn ang="0">
                  <a:pos x="T10" y="T11"/>
                </a:cxn>
              </a:cxnLst>
              <a:rect l="0" t="0" r="r" b="b"/>
              <a:pathLst>
                <a:path w="16" h="7">
                  <a:moveTo>
                    <a:pt x="0" y="0"/>
                  </a:moveTo>
                  <a:lnTo>
                    <a:pt x="2" y="4"/>
                  </a:lnTo>
                  <a:lnTo>
                    <a:pt x="5" y="5"/>
                  </a:lnTo>
                  <a:lnTo>
                    <a:pt x="10" y="7"/>
                  </a:lnTo>
                  <a:lnTo>
                    <a:pt x="12" y="7"/>
                  </a:lnTo>
                  <a:lnTo>
                    <a:pt x="16" y="5"/>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21" name="Freeform 1733"/>
            <p:cNvSpPr>
              <a:spLocks/>
            </p:cNvSpPr>
            <p:nvPr userDrawn="1"/>
          </p:nvSpPr>
          <p:spPr bwMode="gray">
            <a:xfrm>
              <a:off x="5300" y="3999"/>
              <a:ext cx="11" cy="9"/>
            </a:xfrm>
            <a:custGeom>
              <a:avLst/>
              <a:gdLst>
                <a:gd name="T0" fmla="*/ 0 w 11"/>
                <a:gd name="T1" fmla="*/ 7 h 9"/>
                <a:gd name="T2" fmla="*/ 4 w 11"/>
                <a:gd name="T3" fmla="*/ 9 h 9"/>
                <a:gd name="T4" fmla="*/ 7 w 11"/>
                <a:gd name="T5" fmla="*/ 7 h 9"/>
                <a:gd name="T6" fmla="*/ 9 w 11"/>
                <a:gd name="T7" fmla="*/ 4 h 9"/>
                <a:gd name="T8" fmla="*/ 11 w 11"/>
                <a:gd name="T9" fmla="*/ 0 h 9"/>
              </a:gdLst>
              <a:ahLst/>
              <a:cxnLst>
                <a:cxn ang="0">
                  <a:pos x="T0" y="T1"/>
                </a:cxn>
                <a:cxn ang="0">
                  <a:pos x="T2" y="T3"/>
                </a:cxn>
                <a:cxn ang="0">
                  <a:pos x="T4" y="T5"/>
                </a:cxn>
                <a:cxn ang="0">
                  <a:pos x="T6" y="T7"/>
                </a:cxn>
                <a:cxn ang="0">
                  <a:pos x="T8" y="T9"/>
                </a:cxn>
              </a:cxnLst>
              <a:rect l="0" t="0" r="r" b="b"/>
              <a:pathLst>
                <a:path w="11" h="9">
                  <a:moveTo>
                    <a:pt x="0" y="7"/>
                  </a:moveTo>
                  <a:lnTo>
                    <a:pt x="4" y="9"/>
                  </a:lnTo>
                  <a:lnTo>
                    <a:pt x="7" y="7"/>
                  </a:lnTo>
                  <a:lnTo>
                    <a:pt x="9" y="4"/>
                  </a:lnTo>
                  <a:lnTo>
                    <a:pt x="1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22" name="Freeform 1734"/>
            <p:cNvSpPr>
              <a:spLocks/>
            </p:cNvSpPr>
            <p:nvPr userDrawn="1"/>
          </p:nvSpPr>
          <p:spPr bwMode="gray">
            <a:xfrm>
              <a:off x="5314" y="3249"/>
              <a:ext cx="18" cy="12"/>
            </a:xfrm>
            <a:custGeom>
              <a:avLst/>
              <a:gdLst>
                <a:gd name="T0" fmla="*/ 0 w 18"/>
                <a:gd name="T1" fmla="*/ 12 h 12"/>
                <a:gd name="T2" fmla="*/ 9 w 18"/>
                <a:gd name="T3" fmla="*/ 5 h 12"/>
                <a:gd name="T4" fmla="*/ 18 w 18"/>
                <a:gd name="T5" fmla="*/ 0 h 12"/>
              </a:gdLst>
              <a:ahLst/>
              <a:cxnLst>
                <a:cxn ang="0">
                  <a:pos x="T0" y="T1"/>
                </a:cxn>
                <a:cxn ang="0">
                  <a:pos x="T2" y="T3"/>
                </a:cxn>
                <a:cxn ang="0">
                  <a:pos x="T4" y="T5"/>
                </a:cxn>
              </a:cxnLst>
              <a:rect l="0" t="0" r="r" b="b"/>
              <a:pathLst>
                <a:path w="18" h="12">
                  <a:moveTo>
                    <a:pt x="0" y="12"/>
                  </a:moveTo>
                  <a:lnTo>
                    <a:pt x="9" y="5"/>
                  </a:lnTo>
                  <a:lnTo>
                    <a:pt x="18"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23" name="Freeform 1735"/>
            <p:cNvSpPr>
              <a:spLocks/>
            </p:cNvSpPr>
            <p:nvPr userDrawn="1"/>
          </p:nvSpPr>
          <p:spPr bwMode="gray">
            <a:xfrm>
              <a:off x="5320" y="3247"/>
              <a:ext cx="10" cy="14"/>
            </a:xfrm>
            <a:custGeom>
              <a:avLst/>
              <a:gdLst>
                <a:gd name="T0" fmla="*/ 10 w 10"/>
                <a:gd name="T1" fmla="*/ 14 h 14"/>
                <a:gd name="T2" fmla="*/ 7 w 10"/>
                <a:gd name="T3" fmla="*/ 11 h 14"/>
                <a:gd name="T4" fmla="*/ 5 w 10"/>
                <a:gd name="T5" fmla="*/ 7 h 14"/>
                <a:gd name="T6" fmla="*/ 1 w 10"/>
                <a:gd name="T7" fmla="*/ 4 h 14"/>
                <a:gd name="T8" fmla="*/ 0 w 10"/>
                <a:gd name="T9" fmla="*/ 0 h 14"/>
              </a:gdLst>
              <a:ahLst/>
              <a:cxnLst>
                <a:cxn ang="0">
                  <a:pos x="T0" y="T1"/>
                </a:cxn>
                <a:cxn ang="0">
                  <a:pos x="T2" y="T3"/>
                </a:cxn>
                <a:cxn ang="0">
                  <a:pos x="T4" y="T5"/>
                </a:cxn>
                <a:cxn ang="0">
                  <a:pos x="T6" y="T7"/>
                </a:cxn>
                <a:cxn ang="0">
                  <a:pos x="T8" y="T9"/>
                </a:cxn>
              </a:cxnLst>
              <a:rect l="0" t="0" r="r" b="b"/>
              <a:pathLst>
                <a:path w="10" h="14">
                  <a:moveTo>
                    <a:pt x="10" y="14"/>
                  </a:moveTo>
                  <a:lnTo>
                    <a:pt x="7" y="11"/>
                  </a:lnTo>
                  <a:lnTo>
                    <a:pt x="5" y="7"/>
                  </a:lnTo>
                  <a:lnTo>
                    <a:pt x="1"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24" name="Freeform 1736"/>
            <p:cNvSpPr>
              <a:spLocks/>
            </p:cNvSpPr>
            <p:nvPr userDrawn="1"/>
          </p:nvSpPr>
          <p:spPr bwMode="gray">
            <a:xfrm>
              <a:off x="5451" y="3898"/>
              <a:ext cx="14" cy="14"/>
            </a:xfrm>
            <a:custGeom>
              <a:avLst/>
              <a:gdLst>
                <a:gd name="T0" fmla="*/ 0 w 14"/>
                <a:gd name="T1" fmla="*/ 14 h 14"/>
                <a:gd name="T2" fmla="*/ 5 w 14"/>
                <a:gd name="T3" fmla="*/ 12 h 14"/>
                <a:gd name="T4" fmla="*/ 10 w 14"/>
                <a:gd name="T5" fmla="*/ 10 h 14"/>
                <a:gd name="T6" fmla="*/ 12 w 14"/>
                <a:gd name="T7" fmla="*/ 5 h 14"/>
                <a:gd name="T8" fmla="*/ 14 w 14"/>
                <a:gd name="T9" fmla="*/ 0 h 14"/>
              </a:gdLst>
              <a:ahLst/>
              <a:cxnLst>
                <a:cxn ang="0">
                  <a:pos x="T0" y="T1"/>
                </a:cxn>
                <a:cxn ang="0">
                  <a:pos x="T2" y="T3"/>
                </a:cxn>
                <a:cxn ang="0">
                  <a:pos x="T4" y="T5"/>
                </a:cxn>
                <a:cxn ang="0">
                  <a:pos x="T6" y="T7"/>
                </a:cxn>
                <a:cxn ang="0">
                  <a:pos x="T8" y="T9"/>
                </a:cxn>
              </a:cxnLst>
              <a:rect l="0" t="0" r="r" b="b"/>
              <a:pathLst>
                <a:path w="14" h="14">
                  <a:moveTo>
                    <a:pt x="0" y="14"/>
                  </a:moveTo>
                  <a:lnTo>
                    <a:pt x="5" y="12"/>
                  </a:lnTo>
                  <a:lnTo>
                    <a:pt x="10" y="10"/>
                  </a:lnTo>
                  <a:lnTo>
                    <a:pt x="12" y="5"/>
                  </a:lnTo>
                  <a:lnTo>
                    <a:pt x="14"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25" name="Freeform 1737"/>
            <p:cNvSpPr>
              <a:spLocks/>
            </p:cNvSpPr>
            <p:nvPr userDrawn="1"/>
          </p:nvSpPr>
          <p:spPr bwMode="gray">
            <a:xfrm>
              <a:off x="5458" y="3899"/>
              <a:ext cx="5" cy="9"/>
            </a:xfrm>
            <a:custGeom>
              <a:avLst/>
              <a:gdLst>
                <a:gd name="T0" fmla="*/ 0 w 5"/>
                <a:gd name="T1" fmla="*/ 0 h 9"/>
                <a:gd name="T2" fmla="*/ 3 w 5"/>
                <a:gd name="T3" fmla="*/ 4 h 9"/>
                <a:gd name="T4" fmla="*/ 5 w 5"/>
                <a:gd name="T5" fmla="*/ 7 h 9"/>
                <a:gd name="T6" fmla="*/ 5 w 5"/>
                <a:gd name="T7" fmla="*/ 7 h 9"/>
                <a:gd name="T8" fmla="*/ 5 w 5"/>
                <a:gd name="T9" fmla="*/ 9 h 9"/>
                <a:gd name="T10" fmla="*/ 3 w 5"/>
                <a:gd name="T11" fmla="*/ 9 h 9"/>
              </a:gdLst>
              <a:ahLst/>
              <a:cxnLst>
                <a:cxn ang="0">
                  <a:pos x="T0" y="T1"/>
                </a:cxn>
                <a:cxn ang="0">
                  <a:pos x="T2" y="T3"/>
                </a:cxn>
                <a:cxn ang="0">
                  <a:pos x="T4" y="T5"/>
                </a:cxn>
                <a:cxn ang="0">
                  <a:pos x="T6" y="T7"/>
                </a:cxn>
                <a:cxn ang="0">
                  <a:pos x="T8" y="T9"/>
                </a:cxn>
                <a:cxn ang="0">
                  <a:pos x="T10" y="T11"/>
                </a:cxn>
              </a:cxnLst>
              <a:rect l="0" t="0" r="r" b="b"/>
              <a:pathLst>
                <a:path w="5" h="9">
                  <a:moveTo>
                    <a:pt x="0" y="0"/>
                  </a:moveTo>
                  <a:lnTo>
                    <a:pt x="3" y="4"/>
                  </a:lnTo>
                  <a:lnTo>
                    <a:pt x="5" y="7"/>
                  </a:lnTo>
                  <a:lnTo>
                    <a:pt x="5" y="7"/>
                  </a:lnTo>
                  <a:lnTo>
                    <a:pt x="5" y="9"/>
                  </a:lnTo>
                  <a:lnTo>
                    <a:pt x="3"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26" name="Freeform 1738"/>
            <p:cNvSpPr>
              <a:spLocks/>
            </p:cNvSpPr>
            <p:nvPr userDrawn="1"/>
          </p:nvSpPr>
          <p:spPr bwMode="gray">
            <a:xfrm>
              <a:off x="4232" y="2894"/>
              <a:ext cx="5" cy="16"/>
            </a:xfrm>
            <a:custGeom>
              <a:avLst/>
              <a:gdLst>
                <a:gd name="T0" fmla="*/ 3 w 5"/>
                <a:gd name="T1" fmla="*/ 16 h 16"/>
                <a:gd name="T2" fmla="*/ 2 w 5"/>
                <a:gd name="T3" fmla="*/ 12 h 16"/>
                <a:gd name="T4" fmla="*/ 0 w 5"/>
                <a:gd name="T5" fmla="*/ 9 h 16"/>
                <a:gd name="T6" fmla="*/ 2 w 5"/>
                <a:gd name="T7" fmla="*/ 3 h 16"/>
                <a:gd name="T8" fmla="*/ 2 w 5"/>
                <a:gd name="T9" fmla="*/ 2 h 16"/>
                <a:gd name="T10" fmla="*/ 5 w 5"/>
                <a:gd name="T11" fmla="*/ 0 h 16"/>
              </a:gdLst>
              <a:ahLst/>
              <a:cxnLst>
                <a:cxn ang="0">
                  <a:pos x="T0" y="T1"/>
                </a:cxn>
                <a:cxn ang="0">
                  <a:pos x="T2" y="T3"/>
                </a:cxn>
                <a:cxn ang="0">
                  <a:pos x="T4" y="T5"/>
                </a:cxn>
                <a:cxn ang="0">
                  <a:pos x="T6" y="T7"/>
                </a:cxn>
                <a:cxn ang="0">
                  <a:pos x="T8" y="T9"/>
                </a:cxn>
                <a:cxn ang="0">
                  <a:pos x="T10" y="T11"/>
                </a:cxn>
              </a:cxnLst>
              <a:rect l="0" t="0" r="r" b="b"/>
              <a:pathLst>
                <a:path w="5" h="16">
                  <a:moveTo>
                    <a:pt x="3" y="16"/>
                  </a:moveTo>
                  <a:lnTo>
                    <a:pt x="2" y="12"/>
                  </a:lnTo>
                  <a:lnTo>
                    <a:pt x="0" y="9"/>
                  </a:lnTo>
                  <a:lnTo>
                    <a:pt x="2" y="3"/>
                  </a:lnTo>
                  <a:lnTo>
                    <a:pt x="2" y="2"/>
                  </a:lnTo>
                  <a:lnTo>
                    <a:pt x="5"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27" name="Freeform 1739"/>
            <p:cNvSpPr>
              <a:spLocks/>
            </p:cNvSpPr>
            <p:nvPr userDrawn="1"/>
          </p:nvSpPr>
          <p:spPr bwMode="gray">
            <a:xfrm>
              <a:off x="4232" y="2896"/>
              <a:ext cx="9" cy="8"/>
            </a:xfrm>
            <a:custGeom>
              <a:avLst/>
              <a:gdLst>
                <a:gd name="T0" fmla="*/ 9 w 9"/>
                <a:gd name="T1" fmla="*/ 0 h 8"/>
                <a:gd name="T2" fmla="*/ 5 w 9"/>
                <a:gd name="T3" fmla="*/ 0 h 8"/>
                <a:gd name="T4" fmla="*/ 2 w 9"/>
                <a:gd name="T5" fmla="*/ 1 h 8"/>
                <a:gd name="T6" fmla="*/ 0 w 9"/>
                <a:gd name="T7" fmla="*/ 5 h 8"/>
                <a:gd name="T8" fmla="*/ 0 w 9"/>
                <a:gd name="T9" fmla="*/ 8 h 8"/>
              </a:gdLst>
              <a:ahLst/>
              <a:cxnLst>
                <a:cxn ang="0">
                  <a:pos x="T0" y="T1"/>
                </a:cxn>
                <a:cxn ang="0">
                  <a:pos x="T2" y="T3"/>
                </a:cxn>
                <a:cxn ang="0">
                  <a:pos x="T4" y="T5"/>
                </a:cxn>
                <a:cxn ang="0">
                  <a:pos x="T6" y="T7"/>
                </a:cxn>
                <a:cxn ang="0">
                  <a:pos x="T8" y="T9"/>
                </a:cxn>
              </a:cxnLst>
              <a:rect l="0" t="0" r="r" b="b"/>
              <a:pathLst>
                <a:path w="9" h="8">
                  <a:moveTo>
                    <a:pt x="9" y="0"/>
                  </a:moveTo>
                  <a:lnTo>
                    <a:pt x="5" y="0"/>
                  </a:lnTo>
                  <a:lnTo>
                    <a:pt x="2" y="1"/>
                  </a:lnTo>
                  <a:lnTo>
                    <a:pt x="0" y="5"/>
                  </a:lnTo>
                  <a:lnTo>
                    <a:pt x="0" y="8"/>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28" name="Freeform 1740"/>
            <p:cNvSpPr>
              <a:spLocks/>
            </p:cNvSpPr>
            <p:nvPr userDrawn="1"/>
          </p:nvSpPr>
          <p:spPr bwMode="gray">
            <a:xfrm>
              <a:off x="4400" y="2817"/>
              <a:ext cx="2" cy="7"/>
            </a:xfrm>
            <a:custGeom>
              <a:avLst/>
              <a:gdLst>
                <a:gd name="T0" fmla="*/ 0 w 2"/>
                <a:gd name="T1" fmla="*/ 7 h 7"/>
                <a:gd name="T2" fmla="*/ 0 w 2"/>
                <a:gd name="T3" fmla="*/ 3 h 7"/>
                <a:gd name="T4" fmla="*/ 0 w 2"/>
                <a:gd name="T5" fmla="*/ 2 h 7"/>
                <a:gd name="T6" fmla="*/ 0 w 2"/>
                <a:gd name="T7" fmla="*/ 0 h 7"/>
                <a:gd name="T8" fmla="*/ 0 w 2"/>
                <a:gd name="T9" fmla="*/ 0 h 7"/>
                <a:gd name="T10" fmla="*/ 0 w 2"/>
                <a:gd name="T11" fmla="*/ 0 h 7"/>
                <a:gd name="T12" fmla="*/ 2 w 2"/>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 h="7">
                  <a:moveTo>
                    <a:pt x="0" y="7"/>
                  </a:moveTo>
                  <a:lnTo>
                    <a:pt x="0" y="3"/>
                  </a:lnTo>
                  <a:lnTo>
                    <a:pt x="0" y="2"/>
                  </a:lnTo>
                  <a:lnTo>
                    <a:pt x="0" y="0"/>
                  </a:lnTo>
                  <a:lnTo>
                    <a:pt x="0" y="0"/>
                  </a:lnTo>
                  <a:lnTo>
                    <a:pt x="0" y="0"/>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29" name="Freeform 1741"/>
            <p:cNvSpPr>
              <a:spLocks/>
            </p:cNvSpPr>
            <p:nvPr userDrawn="1"/>
          </p:nvSpPr>
          <p:spPr bwMode="gray">
            <a:xfrm>
              <a:off x="4391" y="2819"/>
              <a:ext cx="18" cy="1"/>
            </a:xfrm>
            <a:custGeom>
              <a:avLst/>
              <a:gdLst>
                <a:gd name="T0" fmla="*/ 0 w 18"/>
                <a:gd name="T1" fmla="*/ 1 h 1"/>
                <a:gd name="T2" fmla="*/ 5 w 18"/>
                <a:gd name="T3" fmla="*/ 0 h 1"/>
                <a:gd name="T4" fmla="*/ 9 w 18"/>
                <a:gd name="T5" fmla="*/ 0 h 1"/>
                <a:gd name="T6" fmla="*/ 14 w 18"/>
                <a:gd name="T7" fmla="*/ 0 h 1"/>
                <a:gd name="T8" fmla="*/ 18 w 18"/>
                <a:gd name="T9" fmla="*/ 1 h 1"/>
              </a:gdLst>
              <a:ahLst/>
              <a:cxnLst>
                <a:cxn ang="0">
                  <a:pos x="T0" y="T1"/>
                </a:cxn>
                <a:cxn ang="0">
                  <a:pos x="T2" y="T3"/>
                </a:cxn>
                <a:cxn ang="0">
                  <a:pos x="T4" y="T5"/>
                </a:cxn>
                <a:cxn ang="0">
                  <a:pos x="T6" y="T7"/>
                </a:cxn>
                <a:cxn ang="0">
                  <a:pos x="T8" y="T9"/>
                </a:cxn>
              </a:cxnLst>
              <a:rect l="0" t="0" r="r" b="b"/>
              <a:pathLst>
                <a:path w="18" h="1">
                  <a:moveTo>
                    <a:pt x="0" y="1"/>
                  </a:moveTo>
                  <a:lnTo>
                    <a:pt x="5" y="0"/>
                  </a:lnTo>
                  <a:lnTo>
                    <a:pt x="9" y="0"/>
                  </a:lnTo>
                  <a:lnTo>
                    <a:pt x="14" y="0"/>
                  </a:lnTo>
                  <a:lnTo>
                    <a:pt x="18" y="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30" name="Freeform 1742"/>
            <p:cNvSpPr>
              <a:spLocks/>
            </p:cNvSpPr>
            <p:nvPr userDrawn="1"/>
          </p:nvSpPr>
          <p:spPr bwMode="gray">
            <a:xfrm>
              <a:off x="5071" y="4157"/>
              <a:ext cx="18" cy="8"/>
            </a:xfrm>
            <a:custGeom>
              <a:avLst/>
              <a:gdLst>
                <a:gd name="T0" fmla="*/ 0 w 18"/>
                <a:gd name="T1" fmla="*/ 7 h 8"/>
                <a:gd name="T2" fmla="*/ 6 w 18"/>
                <a:gd name="T3" fmla="*/ 8 h 8"/>
                <a:gd name="T4" fmla="*/ 11 w 18"/>
                <a:gd name="T5" fmla="*/ 7 h 8"/>
                <a:gd name="T6" fmla="*/ 14 w 18"/>
                <a:gd name="T7" fmla="*/ 3 h 8"/>
                <a:gd name="T8" fmla="*/ 18 w 18"/>
                <a:gd name="T9" fmla="*/ 0 h 8"/>
              </a:gdLst>
              <a:ahLst/>
              <a:cxnLst>
                <a:cxn ang="0">
                  <a:pos x="T0" y="T1"/>
                </a:cxn>
                <a:cxn ang="0">
                  <a:pos x="T2" y="T3"/>
                </a:cxn>
                <a:cxn ang="0">
                  <a:pos x="T4" y="T5"/>
                </a:cxn>
                <a:cxn ang="0">
                  <a:pos x="T6" y="T7"/>
                </a:cxn>
                <a:cxn ang="0">
                  <a:pos x="T8" y="T9"/>
                </a:cxn>
              </a:cxnLst>
              <a:rect l="0" t="0" r="r" b="b"/>
              <a:pathLst>
                <a:path w="18" h="8">
                  <a:moveTo>
                    <a:pt x="0" y="7"/>
                  </a:moveTo>
                  <a:lnTo>
                    <a:pt x="6" y="8"/>
                  </a:lnTo>
                  <a:lnTo>
                    <a:pt x="11" y="7"/>
                  </a:lnTo>
                  <a:lnTo>
                    <a:pt x="14" y="3"/>
                  </a:lnTo>
                  <a:lnTo>
                    <a:pt x="18"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31" name="Freeform 1743"/>
            <p:cNvSpPr>
              <a:spLocks/>
            </p:cNvSpPr>
            <p:nvPr userDrawn="1"/>
          </p:nvSpPr>
          <p:spPr bwMode="gray">
            <a:xfrm>
              <a:off x="5075" y="4158"/>
              <a:ext cx="7" cy="7"/>
            </a:xfrm>
            <a:custGeom>
              <a:avLst/>
              <a:gdLst>
                <a:gd name="T0" fmla="*/ 7 w 7"/>
                <a:gd name="T1" fmla="*/ 6 h 7"/>
                <a:gd name="T2" fmla="*/ 5 w 7"/>
                <a:gd name="T3" fmla="*/ 7 h 7"/>
                <a:gd name="T4" fmla="*/ 3 w 7"/>
                <a:gd name="T5" fmla="*/ 6 h 7"/>
                <a:gd name="T6" fmla="*/ 2 w 7"/>
                <a:gd name="T7" fmla="*/ 4 h 7"/>
                <a:gd name="T8" fmla="*/ 0 w 7"/>
                <a:gd name="T9" fmla="*/ 0 h 7"/>
              </a:gdLst>
              <a:ahLst/>
              <a:cxnLst>
                <a:cxn ang="0">
                  <a:pos x="T0" y="T1"/>
                </a:cxn>
                <a:cxn ang="0">
                  <a:pos x="T2" y="T3"/>
                </a:cxn>
                <a:cxn ang="0">
                  <a:pos x="T4" y="T5"/>
                </a:cxn>
                <a:cxn ang="0">
                  <a:pos x="T6" y="T7"/>
                </a:cxn>
                <a:cxn ang="0">
                  <a:pos x="T8" y="T9"/>
                </a:cxn>
              </a:cxnLst>
              <a:rect l="0" t="0" r="r" b="b"/>
              <a:pathLst>
                <a:path w="7" h="7">
                  <a:moveTo>
                    <a:pt x="7" y="6"/>
                  </a:moveTo>
                  <a:lnTo>
                    <a:pt x="5" y="7"/>
                  </a:lnTo>
                  <a:lnTo>
                    <a:pt x="3" y="6"/>
                  </a:lnTo>
                  <a:lnTo>
                    <a:pt x="2" y="4"/>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32" name="Freeform 1744"/>
            <p:cNvSpPr>
              <a:spLocks/>
            </p:cNvSpPr>
            <p:nvPr userDrawn="1"/>
          </p:nvSpPr>
          <p:spPr bwMode="gray">
            <a:xfrm>
              <a:off x="5231" y="4052"/>
              <a:ext cx="3" cy="17"/>
            </a:xfrm>
            <a:custGeom>
              <a:avLst/>
              <a:gdLst>
                <a:gd name="T0" fmla="*/ 0 w 3"/>
                <a:gd name="T1" fmla="*/ 17 h 17"/>
                <a:gd name="T2" fmla="*/ 3 w 3"/>
                <a:gd name="T3" fmla="*/ 15 h 17"/>
                <a:gd name="T4" fmla="*/ 3 w 3"/>
                <a:gd name="T5" fmla="*/ 12 h 17"/>
                <a:gd name="T6" fmla="*/ 3 w 3"/>
                <a:gd name="T7" fmla="*/ 8 h 17"/>
                <a:gd name="T8" fmla="*/ 3 w 3"/>
                <a:gd name="T9" fmla="*/ 3 h 17"/>
                <a:gd name="T10" fmla="*/ 1 w 3"/>
                <a:gd name="T11" fmla="*/ 0 h 17"/>
              </a:gdLst>
              <a:ahLst/>
              <a:cxnLst>
                <a:cxn ang="0">
                  <a:pos x="T0" y="T1"/>
                </a:cxn>
                <a:cxn ang="0">
                  <a:pos x="T2" y="T3"/>
                </a:cxn>
                <a:cxn ang="0">
                  <a:pos x="T4" y="T5"/>
                </a:cxn>
                <a:cxn ang="0">
                  <a:pos x="T6" y="T7"/>
                </a:cxn>
                <a:cxn ang="0">
                  <a:pos x="T8" y="T9"/>
                </a:cxn>
                <a:cxn ang="0">
                  <a:pos x="T10" y="T11"/>
                </a:cxn>
              </a:cxnLst>
              <a:rect l="0" t="0" r="r" b="b"/>
              <a:pathLst>
                <a:path w="3" h="17">
                  <a:moveTo>
                    <a:pt x="0" y="17"/>
                  </a:moveTo>
                  <a:lnTo>
                    <a:pt x="3" y="15"/>
                  </a:lnTo>
                  <a:lnTo>
                    <a:pt x="3" y="12"/>
                  </a:lnTo>
                  <a:lnTo>
                    <a:pt x="3" y="8"/>
                  </a:lnTo>
                  <a:lnTo>
                    <a:pt x="3" y="3"/>
                  </a:lnTo>
                  <a:lnTo>
                    <a:pt x="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33" name="Freeform 1745"/>
            <p:cNvSpPr>
              <a:spLocks/>
            </p:cNvSpPr>
            <p:nvPr userDrawn="1"/>
          </p:nvSpPr>
          <p:spPr bwMode="gray">
            <a:xfrm>
              <a:off x="5227" y="4059"/>
              <a:ext cx="11" cy="7"/>
            </a:xfrm>
            <a:custGeom>
              <a:avLst/>
              <a:gdLst>
                <a:gd name="T0" fmla="*/ 0 w 11"/>
                <a:gd name="T1" fmla="*/ 7 h 7"/>
                <a:gd name="T2" fmla="*/ 4 w 11"/>
                <a:gd name="T3" fmla="*/ 7 h 7"/>
                <a:gd name="T4" fmla="*/ 7 w 11"/>
                <a:gd name="T5" fmla="*/ 5 h 7"/>
                <a:gd name="T6" fmla="*/ 9 w 11"/>
                <a:gd name="T7" fmla="*/ 3 h 7"/>
                <a:gd name="T8" fmla="*/ 11 w 11"/>
                <a:gd name="T9" fmla="*/ 0 h 7"/>
              </a:gdLst>
              <a:ahLst/>
              <a:cxnLst>
                <a:cxn ang="0">
                  <a:pos x="T0" y="T1"/>
                </a:cxn>
                <a:cxn ang="0">
                  <a:pos x="T2" y="T3"/>
                </a:cxn>
                <a:cxn ang="0">
                  <a:pos x="T4" y="T5"/>
                </a:cxn>
                <a:cxn ang="0">
                  <a:pos x="T6" y="T7"/>
                </a:cxn>
                <a:cxn ang="0">
                  <a:pos x="T8" y="T9"/>
                </a:cxn>
              </a:cxnLst>
              <a:rect l="0" t="0" r="r" b="b"/>
              <a:pathLst>
                <a:path w="11" h="7">
                  <a:moveTo>
                    <a:pt x="0" y="7"/>
                  </a:moveTo>
                  <a:lnTo>
                    <a:pt x="4" y="7"/>
                  </a:lnTo>
                  <a:lnTo>
                    <a:pt x="7" y="5"/>
                  </a:lnTo>
                  <a:lnTo>
                    <a:pt x="9" y="3"/>
                  </a:lnTo>
                  <a:lnTo>
                    <a:pt x="11"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34" name="Freeform 1746"/>
            <p:cNvSpPr>
              <a:spLocks/>
            </p:cNvSpPr>
            <p:nvPr userDrawn="1"/>
          </p:nvSpPr>
          <p:spPr bwMode="gray">
            <a:xfrm>
              <a:off x="4489" y="4094"/>
              <a:ext cx="5" cy="17"/>
            </a:xfrm>
            <a:custGeom>
              <a:avLst/>
              <a:gdLst>
                <a:gd name="T0" fmla="*/ 0 w 5"/>
                <a:gd name="T1" fmla="*/ 0 h 17"/>
                <a:gd name="T2" fmla="*/ 0 w 5"/>
                <a:gd name="T3" fmla="*/ 5 h 17"/>
                <a:gd name="T4" fmla="*/ 0 w 5"/>
                <a:gd name="T5" fmla="*/ 8 h 17"/>
                <a:gd name="T6" fmla="*/ 0 w 5"/>
                <a:gd name="T7" fmla="*/ 12 h 17"/>
                <a:gd name="T8" fmla="*/ 2 w 5"/>
                <a:gd name="T9" fmla="*/ 15 h 17"/>
                <a:gd name="T10" fmla="*/ 5 w 5"/>
                <a:gd name="T11" fmla="*/ 17 h 17"/>
              </a:gdLst>
              <a:ahLst/>
              <a:cxnLst>
                <a:cxn ang="0">
                  <a:pos x="T0" y="T1"/>
                </a:cxn>
                <a:cxn ang="0">
                  <a:pos x="T2" y="T3"/>
                </a:cxn>
                <a:cxn ang="0">
                  <a:pos x="T4" y="T5"/>
                </a:cxn>
                <a:cxn ang="0">
                  <a:pos x="T6" y="T7"/>
                </a:cxn>
                <a:cxn ang="0">
                  <a:pos x="T8" y="T9"/>
                </a:cxn>
                <a:cxn ang="0">
                  <a:pos x="T10" y="T11"/>
                </a:cxn>
              </a:cxnLst>
              <a:rect l="0" t="0" r="r" b="b"/>
              <a:pathLst>
                <a:path w="5" h="17">
                  <a:moveTo>
                    <a:pt x="0" y="0"/>
                  </a:moveTo>
                  <a:lnTo>
                    <a:pt x="0" y="5"/>
                  </a:lnTo>
                  <a:lnTo>
                    <a:pt x="0" y="8"/>
                  </a:lnTo>
                  <a:lnTo>
                    <a:pt x="0" y="12"/>
                  </a:lnTo>
                  <a:lnTo>
                    <a:pt x="2" y="15"/>
                  </a:lnTo>
                  <a:lnTo>
                    <a:pt x="5" y="1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35" name="Freeform 1747"/>
            <p:cNvSpPr>
              <a:spLocks/>
            </p:cNvSpPr>
            <p:nvPr userDrawn="1"/>
          </p:nvSpPr>
          <p:spPr bwMode="gray">
            <a:xfrm>
              <a:off x="4487" y="4101"/>
              <a:ext cx="9" cy="7"/>
            </a:xfrm>
            <a:custGeom>
              <a:avLst/>
              <a:gdLst>
                <a:gd name="T0" fmla="*/ 9 w 9"/>
                <a:gd name="T1" fmla="*/ 7 h 7"/>
                <a:gd name="T2" fmla="*/ 5 w 9"/>
                <a:gd name="T3" fmla="*/ 7 h 7"/>
                <a:gd name="T4" fmla="*/ 2 w 9"/>
                <a:gd name="T5" fmla="*/ 5 h 7"/>
                <a:gd name="T6" fmla="*/ 0 w 9"/>
                <a:gd name="T7" fmla="*/ 3 h 7"/>
                <a:gd name="T8" fmla="*/ 0 w 9"/>
                <a:gd name="T9" fmla="*/ 0 h 7"/>
              </a:gdLst>
              <a:ahLst/>
              <a:cxnLst>
                <a:cxn ang="0">
                  <a:pos x="T0" y="T1"/>
                </a:cxn>
                <a:cxn ang="0">
                  <a:pos x="T2" y="T3"/>
                </a:cxn>
                <a:cxn ang="0">
                  <a:pos x="T4" y="T5"/>
                </a:cxn>
                <a:cxn ang="0">
                  <a:pos x="T6" y="T7"/>
                </a:cxn>
                <a:cxn ang="0">
                  <a:pos x="T8" y="T9"/>
                </a:cxn>
              </a:cxnLst>
              <a:rect l="0" t="0" r="r" b="b"/>
              <a:pathLst>
                <a:path w="9" h="7">
                  <a:moveTo>
                    <a:pt x="9" y="7"/>
                  </a:moveTo>
                  <a:lnTo>
                    <a:pt x="5" y="7"/>
                  </a:lnTo>
                  <a:lnTo>
                    <a:pt x="2" y="5"/>
                  </a:lnTo>
                  <a:lnTo>
                    <a:pt x="0" y="3"/>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36" name="Freeform 1748"/>
            <p:cNvSpPr>
              <a:spLocks/>
            </p:cNvSpPr>
            <p:nvPr userDrawn="1"/>
          </p:nvSpPr>
          <p:spPr bwMode="gray">
            <a:xfrm>
              <a:off x="4692" y="4181"/>
              <a:ext cx="2" cy="7"/>
            </a:xfrm>
            <a:custGeom>
              <a:avLst/>
              <a:gdLst>
                <a:gd name="T0" fmla="*/ 0 w 2"/>
                <a:gd name="T1" fmla="*/ 5 h 7"/>
                <a:gd name="T2" fmla="*/ 0 w 2"/>
                <a:gd name="T3" fmla="*/ 5 h 7"/>
                <a:gd name="T4" fmla="*/ 0 w 2"/>
                <a:gd name="T5" fmla="*/ 7 h 7"/>
                <a:gd name="T6" fmla="*/ 0 w 2"/>
                <a:gd name="T7" fmla="*/ 7 h 7"/>
                <a:gd name="T8" fmla="*/ 0 w 2"/>
                <a:gd name="T9" fmla="*/ 5 h 7"/>
                <a:gd name="T10" fmla="*/ 2 w 2"/>
                <a:gd name="T11" fmla="*/ 5 h 7"/>
                <a:gd name="T12" fmla="*/ 2 w 2"/>
                <a:gd name="T13" fmla="*/ 2 h 7"/>
                <a:gd name="T14" fmla="*/ 2 w 2"/>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5"/>
                  </a:moveTo>
                  <a:lnTo>
                    <a:pt x="0" y="5"/>
                  </a:lnTo>
                  <a:lnTo>
                    <a:pt x="0" y="7"/>
                  </a:lnTo>
                  <a:lnTo>
                    <a:pt x="0" y="7"/>
                  </a:lnTo>
                  <a:lnTo>
                    <a:pt x="0" y="5"/>
                  </a:lnTo>
                  <a:lnTo>
                    <a:pt x="2" y="5"/>
                  </a:lnTo>
                  <a:lnTo>
                    <a:pt x="2" y="2"/>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37" name="Freeform 1749"/>
            <p:cNvSpPr>
              <a:spLocks/>
            </p:cNvSpPr>
            <p:nvPr userDrawn="1"/>
          </p:nvSpPr>
          <p:spPr bwMode="gray">
            <a:xfrm>
              <a:off x="4683" y="4183"/>
              <a:ext cx="18" cy="3"/>
            </a:xfrm>
            <a:custGeom>
              <a:avLst/>
              <a:gdLst>
                <a:gd name="T0" fmla="*/ 18 w 18"/>
                <a:gd name="T1" fmla="*/ 0 h 3"/>
                <a:gd name="T2" fmla="*/ 14 w 18"/>
                <a:gd name="T3" fmla="*/ 3 h 3"/>
                <a:gd name="T4" fmla="*/ 11 w 18"/>
                <a:gd name="T5" fmla="*/ 3 h 3"/>
                <a:gd name="T6" fmla="*/ 5 w 18"/>
                <a:gd name="T7" fmla="*/ 3 h 3"/>
                <a:gd name="T8" fmla="*/ 0 w 18"/>
                <a:gd name="T9" fmla="*/ 2 h 3"/>
              </a:gdLst>
              <a:ahLst/>
              <a:cxnLst>
                <a:cxn ang="0">
                  <a:pos x="T0" y="T1"/>
                </a:cxn>
                <a:cxn ang="0">
                  <a:pos x="T2" y="T3"/>
                </a:cxn>
                <a:cxn ang="0">
                  <a:pos x="T4" y="T5"/>
                </a:cxn>
                <a:cxn ang="0">
                  <a:pos x="T6" y="T7"/>
                </a:cxn>
                <a:cxn ang="0">
                  <a:pos x="T8" y="T9"/>
                </a:cxn>
              </a:cxnLst>
              <a:rect l="0" t="0" r="r" b="b"/>
              <a:pathLst>
                <a:path w="18" h="3">
                  <a:moveTo>
                    <a:pt x="18" y="0"/>
                  </a:moveTo>
                  <a:lnTo>
                    <a:pt x="14" y="3"/>
                  </a:lnTo>
                  <a:lnTo>
                    <a:pt x="11" y="3"/>
                  </a:lnTo>
                  <a:lnTo>
                    <a:pt x="5" y="3"/>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38" name="Freeform 1750"/>
            <p:cNvSpPr>
              <a:spLocks/>
            </p:cNvSpPr>
            <p:nvPr userDrawn="1"/>
          </p:nvSpPr>
          <p:spPr bwMode="gray">
            <a:xfrm>
              <a:off x="4475" y="2866"/>
              <a:ext cx="5" cy="3"/>
            </a:xfrm>
            <a:custGeom>
              <a:avLst/>
              <a:gdLst>
                <a:gd name="T0" fmla="*/ 2 w 5"/>
                <a:gd name="T1" fmla="*/ 3 h 3"/>
                <a:gd name="T2" fmla="*/ 0 w 5"/>
                <a:gd name="T3" fmla="*/ 2 h 3"/>
                <a:gd name="T4" fmla="*/ 0 w 5"/>
                <a:gd name="T5" fmla="*/ 2 h 3"/>
                <a:gd name="T6" fmla="*/ 0 w 5"/>
                <a:gd name="T7" fmla="*/ 0 h 3"/>
                <a:gd name="T8" fmla="*/ 0 w 5"/>
                <a:gd name="T9" fmla="*/ 0 h 3"/>
                <a:gd name="T10" fmla="*/ 3 w 5"/>
                <a:gd name="T11" fmla="*/ 0 h 3"/>
                <a:gd name="T12" fmla="*/ 5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3"/>
                  </a:moveTo>
                  <a:lnTo>
                    <a:pt x="0" y="2"/>
                  </a:lnTo>
                  <a:lnTo>
                    <a:pt x="0" y="2"/>
                  </a:lnTo>
                  <a:lnTo>
                    <a:pt x="0" y="0"/>
                  </a:lnTo>
                  <a:lnTo>
                    <a:pt x="0" y="0"/>
                  </a:lnTo>
                  <a:lnTo>
                    <a:pt x="3" y="0"/>
                  </a:lnTo>
                  <a:lnTo>
                    <a:pt x="5"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39" name="Freeform 1751"/>
            <p:cNvSpPr>
              <a:spLocks/>
            </p:cNvSpPr>
            <p:nvPr userDrawn="1"/>
          </p:nvSpPr>
          <p:spPr bwMode="gray">
            <a:xfrm>
              <a:off x="4473" y="2859"/>
              <a:ext cx="9" cy="16"/>
            </a:xfrm>
            <a:custGeom>
              <a:avLst/>
              <a:gdLst>
                <a:gd name="T0" fmla="*/ 2 w 9"/>
                <a:gd name="T1" fmla="*/ 16 h 16"/>
                <a:gd name="T2" fmla="*/ 0 w 9"/>
                <a:gd name="T3" fmla="*/ 12 h 16"/>
                <a:gd name="T4" fmla="*/ 2 w 9"/>
                <a:gd name="T5" fmla="*/ 7 h 16"/>
                <a:gd name="T6" fmla="*/ 5 w 9"/>
                <a:gd name="T7" fmla="*/ 3 h 16"/>
                <a:gd name="T8" fmla="*/ 9 w 9"/>
                <a:gd name="T9" fmla="*/ 0 h 16"/>
              </a:gdLst>
              <a:ahLst/>
              <a:cxnLst>
                <a:cxn ang="0">
                  <a:pos x="T0" y="T1"/>
                </a:cxn>
                <a:cxn ang="0">
                  <a:pos x="T2" y="T3"/>
                </a:cxn>
                <a:cxn ang="0">
                  <a:pos x="T4" y="T5"/>
                </a:cxn>
                <a:cxn ang="0">
                  <a:pos x="T6" y="T7"/>
                </a:cxn>
                <a:cxn ang="0">
                  <a:pos x="T8" y="T9"/>
                </a:cxn>
              </a:cxnLst>
              <a:rect l="0" t="0" r="r" b="b"/>
              <a:pathLst>
                <a:path w="9" h="16">
                  <a:moveTo>
                    <a:pt x="2" y="16"/>
                  </a:moveTo>
                  <a:lnTo>
                    <a:pt x="0" y="12"/>
                  </a:lnTo>
                  <a:lnTo>
                    <a:pt x="2" y="7"/>
                  </a:lnTo>
                  <a:lnTo>
                    <a:pt x="5" y="3"/>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40" name="Freeform 1752"/>
            <p:cNvSpPr>
              <a:spLocks/>
            </p:cNvSpPr>
            <p:nvPr userDrawn="1"/>
          </p:nvSpPr>
          <p:spPr bwMode="gray">
            <a:xfrm>
              <a:off x="4989" y="2614"/>
              <a:ext cx="2" cy="9"/>
            </a:xfrm>
            <a:custGeom>
              <a:avLst/>
              <a:gdLst>
                <a:gd name="T0" fmla="*/ 0 w 2"/>
                <a:gd name="T1" fmla="*/ 9 h 9"/>
                <a:gd name="T2" fmla="*/ 0 w 2"/>
                <a:gd name="T3" fmla="*/ 5 h 9"/>
                <a:gd name="T4" fmla="*/ 0 w 2"/>
                <a:gd name="T5" fmla="*/ 2 h 9"/>
                <a:gd name="T6" fmla="*/ 0 w 2"/>
                <a:gd name="T7" fmla="*/ 0 h 9"/>
                <a:gd name="T8" fmla="*/ 2 w 2"/>
                <a:gd name="T9" fmla="*/ 0 h 9"/>
                <a:gd name="T10" fmla="*/ 2 w 2"/>
                <a:gd name="T11" fmla="*/ 0 h 9"/>
              </a:gdLst>
              <a:ahLst/>
              <a:cxnLst>
                <a:cxn ang="0">
                  <a:pos x="T0" y="T1"/>
                </a:cxn>
                <a:cxn ang="0">
                  <a:pos x="T2" y="T3"/>
                </a:cxn>
                <a:cxn ang="0">
                  <a:pos x="T4" y="T5"/>
                </a:cxn>
                <a:cxn ang="0">
                  <a:pos x="T6" y="T7"/>
                </a:cxn>
                <a:cxn ang="0">
                  <a:pos x="T8" y="T9"/>
                </a:cxn>
                <a:cxn ang="0">
                  <a:pos x="T10" y="T11"/>
                </a:cxn>
              </a:cxnLst>
              <a:rect l="0" t="0" r="r" b="b"/>
              <a:pathLst>
                <a:path w="2" h="9">
                  <a:moveTo>
                    <a:pt x="0" y="9"/>
                  </a:moveTo>
                  <a:lnTo>
                    <a:pt x="0" y="5"/>
                  </a:lnTo>
                  <a:lnTo>
                    <a:pt x="0" y="2"/>
                  </a:lnTo>
                  <a:lnTo>
                    <a:pt x="0" y="0"/>
                  </a:lnTo>
                  <a:lnTo>
                    <a:pt x="2" y="0"/>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41" name="Freeform 1753"/>
            <p:cNvSpPr>
              <a:spLocks/>
            </p:cNvSpPr>
            <p:nvPr userDrawn="1"/>
          </p:nvSpPr>
          <p:spPr bwMode="gray">
            <a:xfrm>
              <a:off x="4982" y="2616"/>
              <a:ext cx="16" cy="3"/>
            </a:xfrm>
            <a:custGeom>
              <a:avLst/>
              <a:gdLst>
                <a:gd name="T0" fmla="*/ 0 w 16"/>
                <a:gd name="T1" fmla="*/ 3 h 3"/>
                <a:gd name="T2" fmla="*/ 4 w 16"/>
                <a:gd name="T3" fmla="*/ 1 h 3"/>
                <a:gd name="T4" fmla="*/ 7 w 16"/>
                <a:gd name="T5" fmla="*/ 0 h 3"/>
                <a:gd name="T6" fmla="*/ 12 w 16"/>
                <a:gd name="T7" fmla="*/ 0 h 3"/>
                <a:gd name="T8" fmla="*/ 16 w 16"/>
                <a:gd name="T9" fmla="*/ 1 h 3"/>
              </a:gdLst>
              <a:ahLst/>
              <a:cxnLst>
                <a:cxn ang="0">
                  <a:pos x="T0" y="T1"/>
                </a:cxn>
                <a:cxn ang="0">
                  <a:pos x="T2" y="T3"/>
                </a:cxn>
                <a:cxn ang="0">
                  <a:pos x="T4" y="T5"/>
                </a:cxn>
                <a:cxn ang="0">
                  <a:pos x="T6" y="T7"/>
                </a:cxn>
                <a:cxn ang="0">
                  <a:pos x="T8" y="T9"/>
                </a:cxn>
              </a:cxnLst>
              <a:rect l="0" t="0" r="r" b="b"/>
              <a:pathLst>
                <a:path w="16" h="3">
                  <a:moveTo>
                    <a:pt x="0" y="3"/>
                  </a:moveTo>
                  <a:lnTo>
                    <a:pt x="4" y="1"/>
                  </a:lnTo>
                  <a:lnTo>
                    <a:pt x="7" y="0"/>
                  </a:lnTo>
                  <a:lnTo>
                    <a:pt x="12" y="0"/>
                  </a:lnTo>
                  <a:lnTo>
                    <a:pt x="16" y="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42" name="Freeform 1754"/>
            <p:cNvSpPr>
              <a:spLocks/>
            </p:cNvSpPr>
            <p:nvPr userDrawn="1"/>
          </p:nvSpPr>
          <p:spPr bwMode="gray">
            <a:xfrm>
              <a:off x="4688" y="2924"/>
              <a:ext cx="2" cy="19"/>
            </a:xfrm>
            <a:custGeom>
              <a:avLst/>
              <a:gdLst>
                <a:gd name="T0" fmla="*/ 2 w 2"/>
                <a:gd name="T1" fmla="*/ 19 h 19"/>
                <a:gd name="T2" fmla="*/ 2 w 2"/>
                <a:gd name="T3" fmla="*/ 15 h 19"/>
                <a:gd name="T4" fmla="*/ 2 w 2"/>
                <a:gd name="T5" fmla="*/ 10 h 19"/>
                <a:gd name="T6" fmla="*/ 2 w 2"/>
                <a:gd name="T7" fmla="*/ 5 h 19"/>
                <a:gd name="T8" fmla="*/ 0 w 2"/>
                <a:gd name="T9" fmla="*/ 0 h 19"/>
              </a:gdLst>
              <a:ahLst/>
              <a:cxnLst>
                <a:cxn ang="0">
                  <a:pos x="T0" y="T1"/>
                </a:cxn>
                <a:cxn ang="0">
                  <a:pos x="T2" y="T3"/>
                </a:cxn>
                <a:cxn ang="0">
                  <a:pos x="T4" y="T5"/>
                </a:cxn>
                <a:cxn ang="0">
                  <a:pos x="T6" y="T7"/>
                </a:cxn>
                <a:cxn ang="0">
                  <a:pos x="T8" y="T9"/>
                </a:cxn>
              </a:cxnLst>
              <a:rect l="0" t="0" r="r" b="b"/>
              <a:pathLst>
                <a:path w="2" h="19">
                  <a:moveTo>
                    <a:pt x="2" y="19"/>
                  </a:moveTo>
                  <a:lnTo>
                    <a:pt x="2" y="15"/>
                  </a:lnTo>
                  <a:lnTo>
                    <a:pt x="2" y="10"/>
                  </a:lnTo>
                  <a:lnTo>
                    <a:pt x="2" y="5"/>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43" name="Freeform 1755"/>
            <p:cNvSpPr>
              <a:spLocks/>
            </p:cNvSpPr>
            <p:nvPr userDrawn="1"/>
          </p:nvSpPr>
          <p:spPr bwMode="gray">
            <a:xfrm>
              <a:off x="4680" y="2934"/>
              <a:ext cx="19" cy="2"/>
            </a:xfrm>
            <a:custGeom>
              <a:avLst/>
              <a:gdLst>
                <a:gd name="T0" fmla="*/ 19 w 19"/>
                <a:gd name="T1" fmla="*/ 0 h 2"/>
                <a:gd name="T2" fmla="*/ 14 w 19"/>
                <a:gd name="T3" fmla="*/ 0 h 2"/>
                <a:gd name="T4" fmla="*/ 10 w 19"/>
                <a:gd name="T5" fmla="*/ 0 h 2"/>
                <a:gd name="T6" fmla="*/ 5 w 19"/>
                <a:gd name="T7" fmla="*/ 0 h 2"/>
                <a:gd name="T8" fmla="*/ 0 w 19"/>
                <a:gd name="T9" fmla="*/ 2 h 2"/>
              </a:gdLst>
              <a:ahLst/>
              <a:cxnLst>
                <a:cxn ang="0">
                  <a:pos x="T0" y="T1"/>
                </a:cxn>
                <a:cxn ang="0">
                  <a:pos x="T2" y="T3"/>
                </a:cxn>
                <a:cxn ang="0">
                  <a:pos x="T4" y="T5"/>
                </a:cxn>
                <a:cxn ang="0">
                  <a:pos x="T6" y="T7"/>
                </a:cxn>
                <a:cxn ang="0">
                  <a:pos x="T8" y="T9"/>
                </a:cxn>
              </a:cxnLst>
              <a:rect l="0" t="0" r="r" b="b"/>
              <a:pathLst>
                <a:path w="19" h="2">
                  <a:moveTo>
                    <a:pt x="19" y="0"/>
                  </a:moveTo>
                  <a:lnTo>
                    <a:pt x="14" y="0"/>
                  </a:lnTo>
                  <a:lnTo>
                    <a:pt x="10" y="0"/>
                  </a:lnTo>
                  <a:lnTo>
                    <a:pt x="5"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44" name="Freeform 1756"/>
            <p:cNvSpPr>
              <a:spLocks/>
            </p:cNvSpPr>
            <p:nvPr userDrawn="1"/>
          </p:nvSpPr>
          <p:spPr bwMode="gray">
            <a:xfrm>
              <a:off x="5197" y="2677"/>
              <a:ext cx="4" cy="5"/>
            </a:xfrm>
            <a:custGeom>
              <a:avLst/>
              <a:gdLst>
                <a:gd name="T0" fmla="*/ 0 w 4"/>
                <a:gd name="T1" fmla="*/ 2 h 5"/>
                <a:gd name="T2" fmla="*/ 0 w 4"/>
                <a:gd name="T3" fmla="*/ 2 h 5"/>
                <a:gd name="T4" fmla="*/ 2 w 4"/>
                <a:gd name="T5" fmla="*/ 0 h 5"/>
                <a:gd name="T6" fmla="*/ 4 w 4"/>
                <a:gd name="T7" fmla="*/ 2 h 5"/>
                <a:gd name="T8" fmla="*/ 2 w 4"/>
                <a:gd name="T9" fmla="*/ 2 h 5"/>
                <a:gd name="T10" fmla="*/ 2 w 4"/>
                <a:gd name="T11" fmla="*/ 3 h 5"/>
                <a:gd name="T12" fmla="*/ 0 w 4"/>
                <a:gd name="T13" fmla="*/ 3 h 5"/>
                <a:gd name="T14" fmla="*/ 0 w 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2"/>
                  </a:moveTo>
                  <a:lnTo>
                    <a:pt x="0" y="2"/>
                  </a:lnTo>
                  <a:lnTo>
                    <a:pt x="2" y="0"/>
                  </a:lnTo>
                  <a:lnTo>
                    <a:pt x="4" y="2"/>
                  </a:lnTo>
                  <a:lnTo>
                    <a:pt x="2" y="2"/>
                  </a:lnTo>
                  <a:lnTo>
                    <a:pt x="2" y="3"/>
                  </a:lnTo>
                  <a:lnTo>
                    <a:pt x="0" y="3"/>
                  </a:lnTo>
                  <a:lnTo>
                    <a:pt x="0" y="5"/>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45" name="Freeform 1757"/>
            <p:cNvSpPr>
              <a:spLocks/>
            </p:cNvSpPr>
            <p:nvPr userDrawn="1"/>
          </p:nvSpPr>
          <p:spPr bwMode="gray">
            <a:xfrm>
              <a:off x="5192" y="2672"/>
              <a:ext cx="11" cy="15"/>
            </a:xfrm>
            <a:custGeom>
              <a:avLst/>
              <a:gdLst>
                <a:gd name="T0" fmla="*/ 11 w 11"/>
                <a:gd name="T1" fmla="*/ 15 h 15"/>
                <a:gd name="T2" fmla="*/ 11 w 11"/>
                <a:gd name="T3" fmla="*/ 10 h 15"/>
                <a:gd name="T4" fmla="*/ 7 w 11"/>
                <a:gd name="T5" fmla="*/ 5 h 15"/>
                <a:gd name="T6" fmla="*/ 5 w 11"/>
                <a:gd name="T7" fmla="*/ 1 h 15"/>
                <a:gd name="T8" fmla="*/ 0 w 11"/>
                <a:gd name="T9" fmla="*/ 0 h 15"/>
              </a:gdLst>
              <a:ahLst/>
              <a:cxnLst>
                <a:cxn ang="0">
                  <a:pos x="T0" y="T1"/>
                </a:cxn>
                <a:cxn ang="0">
                  <a:pos x="T2" y="T3"/>
                </a:cxn>
                <a:cxn ang="0">
                  <a:pos x="T4" y="T5"/>
                </a:cxn>
                <a:cxn ang="0">
                  <a:pos x="T6" y="T7"/>
                </a:cxn>
                <a:cxn ang="0">
                  <a:pos x="T8" y="T9"/>
                </a:cxn>
              </a:cxnLst>
              <a:rect l="0" t="0" r="r" b="b"/>
              <a:pathLst>
                <a:path w="11" h="15">
                  <a:moveTo>
                    <a:pt x="11" y="15"/>
                  </a:moveTo>
                  <a:lnTo>
                    <a:pt x="11" y="10"/>
                  </a:lnTo>
                  <a:lnTo>
                    <a:pt x="7" y="5"/>
                  </a:lnTo>
                  <a:lnTo>
                    <a:pt x="5" y="1"/>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46" name="Freeform 1758"/>
            <p:cNvSpPr>
              <a:spLocks/>
            </p:cNvSpPr>
            <p:nvPr userDrawn="1"/>
          </p:nvSpPr>
          <p:spPr bwMode="gray">
            <a:xfrm>
              <a:off x="4438" y="2707"/>
              <a:ext cx="4" cy="15"/>
            </a:xfrm>
            <a:custGeom>
              <a:avLst/>
              <a:gdLst>
                <a:gd name="T0" fmla="*/ 4 w 4"/>
                <a:gd name="T1" fmla="*/ 15 h 15"/>
                <a:gd name="T2" fmla="*/ 0 w 4"/>
                <a:gd name="T3" fmla="*/ 12 h 15"/>
                <a:gd name="T4" fmla="*/ 0 w 4"/>
                <a:gd name="T5" fmla="*/ 8 h 15"/>
                <a:gd name="T6" fmla="*/ 0 w 4"/>
                <a:gd name="T7" fmla="*/ 5 h 15"/>
                <a:gd name="T8" fmla="*/ 2 w 4"/>
                <a:gd name="T9" fmla="*/ 1 h 15"/>
                <a:gd name="T10" fmla="*/ 4 w 4"/>
                <a:gd name="T11" fmla="*/ 0 h 15"/>
              </a:gdLst>
              <a:ahLst/>
              <a:cxnLst>
                <a:cxn ang="0">
                  <a:pos x="T0" y="T1"/>
                </a:cxn>
                <a:cxn ang="0">
                  <a:pos x="T2" y="T3"/>
                </a:cxn>
                <a:cxn ang="0">
                  <a:pos x="T4" y="T5"/>
                </a:cxn>
                <a:cxn ang="0">
                  <a:pos x="T6" y="T7"/>
                </a:cxn>
                <a:cxn ang="0">
                  <a:pos x="T8" y="T9"/>
                </a:cxn>
                <a:cxn ang="0">
                  <a:pos x="T10" y="T11"/>
                </a:cxn>
              </a:cxnLst>
              <a:rect l="0" t="0" r="r" b="b"/>
              <a:pathLst>
                <a:path w="4" h="15">
                  <a:moveTo>
                    <a:pt x="4" y="15"/>
                  </a:moveTo>
                  <a:lnTo>
                    <a:pt x="0" y="12"/>
                  </a:lnTo>
                  <a:lnTo>
                    <a:pt x="0" y="8"/>
                  </a:lnTo>
                  <a:lnTo>
                    <a:pt x="0" y="5"/>
                  </a:lnTo>
                  <a:lnTo>
                    <a:pt x="2" y="1"/>
                  </a:lnTo>
                  <a:lnTo>
                    <a:pt x="4"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47" name="Freeform 1759"/>
            <p:cNvSpPr>
              <a:spLocks/>
            </p:cNvSpPr>
            <p:nvPr userDrawn="1"/>
          </p:nvSpPr>
          <p:spPr bwMode="gray">
            <a:xfrm>
              <a:off x="4437" y="2708"/>
              <a:ext cx="8" cy="9"/>
            </a:xfrm>
            <a:custGeom>
              <a:avLst/>
              <a:gdLst>
                <a:gd name="T0" fmla="*/ 8 w 8"/>
                <a:gd name="T1" fmla="*/ 0 h 9"/>
                <a:gd name="T2" fmla="*/ 5 w 8"/>
                <a:gd name="T3" fmla="*/ 2 h 9"/>
                <a:gd name="T4" fmla="*/ 1 w 8"/>
                <a:gd name="T5" fmla="*/ 4 h 9"/>
                <a:gd name="T6" fmla="*/ 0 w 8"/>
                <a:gd name="T7" fmla="*/ 6 h 9"/>
                <a:gd name="T8" fmla="*/ 0 w 8"/>
                <a:gd name="T9" fmla="*/ 9 h 9"/>
              </a:gdLst>
              <a:ahLst/>
              <a:cxnLst>
                <a:cxn ang="0">
                  <a:pos x="T0" y="T1"/>
                </a:cxn>
                <a:cxn ang="0">
                  <a:pos x="T2" y="T3"/>
                </a:cxn>
                <a:cxn ang="0">
                  <a:pos x="T4" y="T5"/>
                </a:cxn>
                <a:cxn ang="0">
                  <a:pos x="T6" y="T7"/>
                </a:cxn>
                <a:cxn ang="0">
                  <a:pos x="T8" y="T9"/>
                </a:cxn>
              </a:cxnLst>
              <a:rect l="0" t="0" r="r" b="b"/>
              <a:pathLst>
                <a:path w="8" h="9">
                  <a:moveTo>
                    <a:pt x="8" y="0"/>
                  </a:moveTo>
                  <a:lnTo>
                    <a:pt x="5" y="2"/>
                  </a:lnTo>
                  <a:lnTo>
                    <a:pt x="1" y="4"/>
                  </a:lnTo>
                  <a:lnTo>
                    <a:pt x="0" y="6"/>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48" name="Freeform 1760"/>
            <p:cNvSpPr>
              <a:spLocks/>
            </p:cNvSpPr>
            <p:nvPr userDrawn="1"/>
          </p:nvSpPr>
          <p:spPr bwMode="gray">
            <a:xfrm>
              <a:off x="5094" y="2904"/>
              <a:ext cx="2" cy="20"/>
            </a:xfrm>
            <a:custGeom>
              <a:avLst/>
              <a:gdLst>
                <a:gd name="T0" fmla="*/ 2 w 2"/>
                <a:gd name="T1" fmla="*/ 20 h 20"/>
                <a:gd name="T2" fmla="*/ 2 w 2"/>
                <a:gd name="T3" fmla="*/ 16 h 20"/>
                <a:gd name="T4" fmla="*/ 2 w 2"/>
                <a:gd name="T5" fmla="*/ 11 h 20"/>
                <a:gd name="T6" fmla="*/ 2 w 2"/>
                <a:gd name="T7" fmla="*/ 6 h 20"/>
                <a:gd name="T8" fmla="*/ 0 w 2"/>
                <a:gd name="T9" fmla="*/ 0 h 20"/>
              </a:gdLst>
              <a:ahLst/>
              <a:cxnLst>
                <a:cxn ang="0">
                  <a:pos x="T0" y="T1"/>
                </a:cxn>
                <a:cxn ang="0">
                  <a:pos x="T2" y="T3"/>
                </a:cxn>
                <a:cxn ang="0">
                  <a:pos x="T4" y="T5"/>
                </a:cxn>
                <a:cxn ang="0">
                  <a:pos x="T6" y="T7"/>
                </a:cxn>
                <a:cxn ang="0">
                  <a:pos x="T8" y="T9"/>
                </a:cxn>
              </a:cxnLst>
              <a:rect l="0" t="0" r="r" b="b"/>
              <a:pathLst>
                <a:path w="2" h="20">
                  <a:moveTo>
                    <a:pt x="2" y="20"/>
                  </a:moveTo>
                  <a:lnTo>
                    <a:pt x="2" y="16"/>
                  </a:lnTo>
                  <a:lnTo>
                    <a:pt x="2" y="11"/>
                  </a:lnTo>
                  <a:lnTo>
                    <a:pt x="2" y="6"/>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49" name="Freeform 1761"/>
            <p:cNvSpPr>
              <a:spLocks/>
            </p:cNvSpPr>
            <p:nvPr userDrawn="1"/>
          </p:nvSpPr>
          <p:spPr bwMode="gray">
            <a:xfrm>
              <a:off x="5087" y="2915"/>
              <a:ext cx="18" cy="2"/>
            </a:xfrm>
            <a:custGeom>
              <a:avLst/>
              <a:gdLst>
                <a:gd name="T0" fmla="*/ 18 w 18"/>
                <a:gd name="T1" fmla="*/ 0 h 2"/>
                <a:gd name="T2" fmla="*/ 14 w 18"/>
                <a:gd name="T3" fmla="*/ 0 h 2"/>
                <a:gd name="T4" fmla="*/ 9 w 18"/>
                <a:gd name="T5" fmla="*/ 0 h 2"/>
                <a:gd name="T6" fmla="*/ 5 w 18"/>
                <a:gd name="T7" fmla="*/ 0 h 2"/>
                <a:gd name="T8" fmla="*/ 0 w 18"/>
                <a:gd name="T9" fmla="*/ 2 h 2"/>
              </a:gdLst>
              <a:ahLst/>
              <a:cxnLst>
                <a:cxn ang="0">
                  <a:pos x="T0" y="T1"/>
                </a:cxn>
                <a:cxn ang="0">
                  <a:pos x="T2" y="T3"/>
                </a:cxn>
                <a:cxn ang="0">
                  <a:pos x="T4" y="T5"/>
                </a:cxn>
                <a:cxn ang="0">
                  <a:pos x="T6" y="T7"/>
                </a:cxn>
                <a:cxn ang="0">
                  <a:pos x="T8" y="T9"/>
                </a:cxn>
              </a:cxnLst>
              <a:rect l="0" t="0" r="r" b="b"/>
              <a:pathLst>
                <a:path w="18" h="2">
                  <a:moveTo>
                    <a:pt x="18" y="0"/>
                  </a:moveTo>
                  <a:lnTo>
                    <a:pt x="14" y="0"/>
                  </a:lnTo>
                  <a:lnTo>
                    <a:pt x="9" y="0"/>
                  </a:lnTo>
                  <a:lnTo>
                    <a:pt x="5" y="0"/>
                  </a:lnTo>
                  <a:lnTo>
                    <a:pt x="0" y="2"/>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50" name="Freeform 1762"/>
            <p:cNvSpPr>
              <a:spLocks/>
            </p:cNvSpPr>
            <p:nvPr userDrawn="1"/>
          </p:nvSpPr>
          <p:spPr bwMode="gray">
            <a:xfrm>
              <a:off x="4599" y="2631"/>
              <a:ext cx="18" cy="9"/>
            </a:xfrm>
            <a:custGeom>
              <a:avLst/>
              <a:gdLst>
                <a:gd name="T0" fmla="*/ 0 w 18"/>
                <a:gd name="T1" fmla="*/ 2 h 9"/>
                <a:gd name="T2" fmla="*/ 5 w 18"/>
                <a:gd name="T3" fmla="*/ 0 h 9"/>
                <a:gd name="T4" fmla="*/ 11 w 18"/>
                <a:gd name="T5" fmla="*/ 2 h 9"/>
                <a:gd name="T6" fmla="*/ 14 w 18"/>
                <a:gd name="T7" fmla="*/ 6 h 9"/>
                <a:gd name="T8" fmla="*/ 18 w 18"/>
                <a:gd name="T9" fmla="*/ 9 h 9"/>
              </a:gdLst>
              <a:ahLst/>
              <a:cxnLst>
                <a:cxn ang="0">
                  <a:pos x="T0" y="T1"/>
                </a:cxn>
                <a:cxn ang="0">
                  <a:pos x="T2" y="T3"/>
                </a:cxn>
                <a:cxn ang="0">
                  <a:pos x="T4" y="T5"/>
                </a:cxn>
                <a:cxn ang="0">
                  <a:pos x="T6" y="T7"/>
                </a:cxn>
                <a:cxn ang="0">
                  <a:pos x="T8" y="T9"/>
                </a:cxn>
              </a:cxnLst>
              <a:rect l="0" t="0" r="r" b="b"/>
              <a:pathLst>
                <a:path w="18" h="9">
                  <a:moveTo>
                    <a:pt x="0" y="2"/>
                  </a:moveTo>
                  <a:lnTo>
                    <a:pt x="5" y="0"/>
                  </a:lnTo>
                  <a:lnTo>
                    <a:pt x="11" y="2"/>
                  </a:lnTo>
                  <a:lnTo>
                    <a:pt x="14" y="6"/>
                  </a:lnTo>
                  <a:lnTo>
                    <a:pt x="18"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51" name="Freeform 1763"/>
            <p:cNvSpPr>
              <a:spLocks/>
            </p:cNvSpPr>
            <p:nvPr userDrawn="1"/>
          </p:nvSpPr>
          <p:spPr bwMode="gray">
            <a:xfrm>
              <a:off x="4601" y="2631"/>
              <a:ext cx="10" cy="9"/>
            </a:xfrm>
            <a:custGeom>
              <a:avLst/>
              <a:gdLst>
                <a:gd name="T0" fmla="*/ 10 w 10"/>
                <a:gd name="T1" fmla="*/ 0 h 9"/>
                <a:gd name="T2" fmla="*/ 7 w 10"/>
                <a:gd name="T3" fmla="*/ 0 h 9"/>
                <a:gd name="T4" fmla="*/ 5 w 10"/>
                <a:gd name="T5" fmla="*/ 2 h 9"/>
                <a:gd name="T6" fmla="*/ 3 w 10"/>
                <a:gd name="T7" fmla="*/ 4 h 9"/>
                <a:gd name="T8" fmla="*/ 0 w 10"/>
                <a:gd name="T9" fmla="*/ 9 h 9"/>
              </a:gdLst>
              <a:ahLst/>
              <a:cxnLst>
                <a:cxn ang="0">
                  <a:pos x="T0" y="T1"/>
                </a:cxn>
                <a:cxn ang="0">
                  <a:pos x="T2" y="T3"/>
                </a:cxn>
                <a:cxn ang="0">
                  <a:pos x="T4" y="T5"/>
                </a:cxn>
                <a:cxn ang="0">
                  <a:pos x="T6" y="T7"/>
                </a:cxn>
                <a:cxn ang="0">
                  <a:pos x="T8" y="T9"/>
                </a:cxn>
              </a:cxnLst>
              <a:rect l="0" t="0" r="r" b="b"/>
              <a:pathLst>
                <a:path w="10" h="9">
                  <a:moveTo>
                    <a:pt x="10" y="0"/>
                  </a:moveTo>
                  <a:lnTo>
                    <a:pt x="7" y="0"/>
                  </a:lnTo>
                  <a:lnTo>
                    <a:pt x="5" y="2"/>
                  </a:lnTo>
                  <a:lnTo>
                    <a:pt x="3" y="4"/>
                  </a:lnTo>
                  <a:lnTo>
                    <a:pt x="0" y="9"/>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52" name="Freeform 1764"/>
            <p:cNvSpPr>
              <a:spLocks/>
            </p:cNvSpPr>
            <p:nvPr userDrawn="1"/>
          </p:nvSpPr>
          <p:spPr bwMode="gray">
            <a:xfrm>
              <a:off x="5248" y="2826"/>
              <a:ext cx="14" cy="12"/>
            </a:xfrm>
            <a:custGeom>
              <a:avLst/>
              <a:gdLst>
                <a:gd name="T0" fmla="*/ 14 w 14"/>
                <a:gd name="T1" fmla="*/ 12 h 12"/>
                <a:gd name="T2" fmla="*/ 14 w 14"/>
                <a:gd name="T3" fmla="*/ 7 h 12"/>
                <a:gd name="T4" fmla="*/ 12 w 14"/>
                <a:gd name="T5" fmla="*/ 3 h 12"/>
                <a:gd name="T6" fmla="*/ 9 w 14"/>
                <a:gd name="T7" fmla="*/ 1 h 12"/>
                <a:gd name="T8" fmla="*/ 5 w 14"/>
                <a:gd name="T9" fmla="*/ 0 h 12"/>
                <a:gd name="T10" fmla="*/ 0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14" y="12"/>
                  </a:moveTo>
                  <a:lnTo>
                    <a:pt x="14" y="7"/>
                  </a:lnTo>
                  <a:lnTo>
                    <a:pt x="12" y="3"/>
                  </a:lnTo>
                  <a:lnTo>
                    <a:pt x="9" y="1"/>
                  </a:lnTo>
                  <a:lnTo>
                    <a:pt x="5" y="0"/>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53" name="Freeform 1765"/>
            <p:cNvSpPr>
              <a:spLocks/>
            </p:cNvSpPr>
            <p:nvPr userDrawn="1"/>
          </p:nvSpPr>
          <p:spPr bwMode="gray">
            <a:xfrm>
              <a:off x="5255" y="2829"/>
              <a:ext cx="5" cy="7"/>
            </a:xfrm>
            <a:custGeom>
              <a:avLst/>
              <a:gdLst>
                <a:gd name="T0" fmla="*/ 0 w 5"/>
                <a:gd name="T1" fmla="*/ 0 h 7"/>
                <a:gd name="T2" fmla="*/ 3 w 5"/>
                <a:gd name="T3" fmla="*/ 0 h 7"/>
                <a:gd name="T4" fmla="*/ 5 w 5"/>
                <a:gd name="T5" fmla="*/ 2 h 7"/>
                <a:gd name="T6" fmla="*/ 5 w 5"/>
                <a:gd name="T7" fmla="*/ 4 h 7"/>
                <a:gd name="T8" fmla="*/ 3 w 5"/>
                <a:gd name="T9" fmla="*/ 7 h 7"/>
              </a:gdLst>
              <a:ahLst/>
              <a:cxnLst>
                <a:cxn ang="0">
                  <a:pos x="T0" y="T1"/>
                </a:cxn>
                <a:cxn ang="0">
                  <a:pos x="T2" y="T3"/>
                </a:cxn>
                <a:cxn ang="0">
                  <a:pos x="T4" y="T5"/>
                </a:cxn>
                <a:cxn ang="0">
                  <a:pos x="T6" y="T7"/>
                </a:cxn>
                <a:cxn ang="0">
                  <a:pos x="T8" y="T9"/>
                </a:cxn>
              </a:cxnLst>
              <a:rect l="0" t="0" r="r" b="b"/>
              <a:pathLst>
                <a:path w="5" h="7">
                  <a:moveTo>
                    <a:pt x="0" y="0"/>
                  </a:moveTo>
                  <a:lnTo>
                    <a:pt x="3" y="0"/>
                  </a:lnTo>
                  <a:lnTo>
                    <a:pt x="5" y="2"/>
                  </a:lnTo>
                  <a:lnTo>
                    <a:pt x="5" y="4"/>
                  </a:lnTo>
                  <a:lnTo>
                    <a:pt x="3"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54" name="Freeform 1766"/>
            <p:cNvSpPr>
              <a:spLocks/>
            </p:cNvSpPr>
            <p:nvPr userDrawn="1"/>
          </p:nvSpPr>
          <p:spPr bwMode="gray">
            <a:xfrm>
              <a:off x="4066" y="3457"/>
              <a:ext cx="5" cy="16"/>
            </a:xfrm>
            <a:custGeom>
              <a:avLst/>
              <a:gdLst>
                <a:gd name="T0" fmla="*/ 1 w 5"/>
                <a:gd name="T1" fmla="*/ 0 h 16"/>
                <a:gd name="T2" fmla="*/ 0 w 5"/>
                <a:gd name="T3" fmla="*/ 3 h 16"/>
                <a:gd name="T4" fmla="*/ 0 w 5"/>
                <a:gd name="T5" fmla="*/ 7 h 16"/>
                <a:gd name="T6" fmla="*/ 1 w 5"/>
                <a:gd name="T7" fmla="*/ 12 h 16"/>
                <a:gd name="T8" fmla="*/ 3 w 5"/>
                <a:gd name="T9" fmla="*/ 14 h 16"/>
                <a:gd name="T10" fmla="*/ 5 w 5"/>
                <a:gd name="T11" fmla="*/ 16 h 16"/>
              </a:gdLst>
              <a:ahLst/>
              <a:cxnLst>
                <a:cxn ang="0">
                  <a:pos x="T0" y="T1"/>
                </a:cxn>
                <a:cxn ang="0">
                  <a:pos x="T2" y="T3"/>
                </a:cxn>
                <a:cxn ang="0">
                  <a:pos x="T4" y="T5"/>
                </a:cxn>
                <a:cxn ang="0">
                  <a:pos x="T6" y="T7"/>
                </a:cxn>
                <a:cxn ang="0">
                  <a:pos x="T8" y="T9"/>
                </a:cxn>
                <a:cxn ang="0">
                  <a:pos x="T10" y="T11"/>
                </a:cxn>
              </a:cxnLst>
              <a:rect l="0" t="0" r="r" b="b"/>
              <a:pathLst>
                <a:path w="5" h="16">
                  <a:moveTo>
                    <a:pt x="1" y="0"/>
                  </a:moveTo>
                  <a:lnTo>
                    <a:pt x="0" y="3"/>
                  </a:lnTo>
                  <a:lnTo>
                    <a:pt x="0" y="7"/>
                  </a:lnTo>
                  <a:lnTo>
                    <a:pt x="1" y="12"/>
                  </a:lnTo>
                  <a:lnTo>
                    <a:pt x="3" y="14"/>
                  </a:lnTo>
                  <a:lnTo>
                    <a:pt x="5" y="16"/>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55" name="Freeform 1767"/>
            <p:cNvSpPr>
              <a:spLocks/>
            </p:cNvSpPr>
            <p:nvPr userDrawn="1"/>
          </p:nvSpPr>
          <p:spPr bwMode="gray">
            <a:xfrm>
              <a:off x="4066" y="3464"/>
              <a:ext cx="7" cy="7"/>
            </a:xfrm>
            <a:custGeom>
              <a:avLst/>
              <a:gdLst>
                <a:gd name="T0" fmla="*/ 7 w 7"/>
                <a:gd name="T1" fmla="*/ 7 h 7"/>
                <a:gd name="T2" fmla="*/ 3 w 7"/>
                <a:gd name="T3" fmla="*/ 5 h 7"/>
                <a:gd name="T4" fmla="*/ 1 w 7"/>
                <a:gd name="T5" fmla="*/ 5 h 7"/>
                <a:gd name="T6" fmla="*/ 0 w 7"/>
                <a:gd name="T7" fmla="*/ 2 h 7"/>
                <a:gd name="T8" fmla="*/ 0 w 7"/>
                <a:gd name="T9" fmla="*/ 0 h 7"/>
              </a:gdLst>
              <a:ahLst/>
              <a:cxnLst>
                <a:cxn ang="0">
                  <a:pos x="T0" y="T1"/>
                </a:cxn>
                <a:cxn ang="0">
                  <a:pos x="T2" y="T3"/>
                </a:cxn>
                <a:cxn ang="0">
                  <a:pos x="T4" y="T5"/>
                </a:cxn>
                <a:cxn ang="0">
                  <a:pos x="T6" y="T7"/>
                </a:cxn>
                <a:cxn ang="0">
                  <a:pos x="T8" y="T9"/>
                </a:cxn>
              </a:cxnLst>
              <a:rect l="0" t="0" r="r" b="b"/>
              <a:pathLst>
                <a:path w="7" h="7">
                  <a:moveTo>
                    <a:pt x="7" y="7"/>
                  </a:moveTo>
                  <a:lnTo>
                    <a:pt x="3" y="5"/>
                  </a:lnTo>
                  <a:lnTo>
                    <a:pt x="1" y="5"/>
                  </a:lnTo>
                  <a:lnTo>
                    <a:pt x="0" y="2"/>
                  </a:lnTo>
                  <a:lnTo>
                    <a:pt x="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56" name="Freeform 1768"/>
            <p:cNvSpPr>
              <a:spLocks/>
            </p:cNvSpPr>
            <p:nvPr userDrawn="1"/>
          </p:nvSpPr>
          <p:spPr bwMode="gray">
            <a:xfrm>
              <a:off x="4059" y="3228"/>
              <a:ext cx="12" cy="14"/>
            </a:xfrm>
            <a:custGeom>
              <a:avLst/>
              <a:gdLst>
                <a:gd name="T0" fmla="*/ 0 w 12"/>
                <a:gd name="T1" fmla="*/ 14 h 14"/>
                <a:gd name="T2" fmla="*/ 0 w 12"/>
                <a:gd name="T3" fmla="*/ 9 h 14"/>
                <a:gd name="T4" fmla="*/ 3 w 12"/>
                <a:gd name="T5" fmla="*/ 3 h 14"/>
                <a:gd name="T6" fmla="*/ 7 w 12"/>
                <a:gd name="T7" fmla="*/ 2 h 14"/>
                <a:gd name="T8" fmla="*/ 12 w 12"/>
                <a:gd name="T9" fmla="*/ 0 h 14"/>
              </a:gdLst>
              <a:ahLst/>
              <a:cxnLst>
                <a:cxn ang="0">
                  <a:pos x="T0" y="T1"/>
                </a:cxn>
                <a:cxn ang="0">
                  <a:pos x="T2" y="T3"/>
                </a:cxn>
                <a:cxn ang="0">
                  <a:pos x="T4" y="T5"/>
                </a:cxn>
                <a:cxn ang="0">
                  <a:pos x="T6" y="T7"/>
                </a:cxn>
                <a:cxn ang="0">
                  <a:pos x="T8" y="T9"/>
                </a:cxn>
              </a:cxnLst>
              <a:rect l="0" t="0" r="r" b="b"/>
              <a:pathLst>
                <a:path w="12" h="14">
                  <a:moveTo>
                    <a:pt x="0" y="14"/>
                  </a:moveTo>
                  <a:lnTo>
                    <a:pt x="0" y="9"/>
                  </a:lnTo>
                  <a:lnTo>
                    <a:pt x="3" y="3"/>
                  </a:lnTo>
                  <a:lnTo>
                    <a:pt x="7" y="2"/>
                  </a:lnTo>
                  <a:lnTo>
                    <a:pt x="1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57" name="Freeform 1769"/>
            <p:cNvSpPr>
              <a:spLocks/>
            </p:cNvSpPr>
            <p:nvPr userDrawn="1"/>
          </p:nvSpPr>
          <p:spPr bwMode="gray">
            <a:xfrm>
              <a:off x="4060" y="3231"/>
              <a:ext cx="4" cy="7"/>
            </a:xfrm>
            <a:custGeom>
              <a:avLst/>
              <a:gdLst>
                <a:gd name="T0" fmla="*/ 4 w 4"/>
                <a:gd name="T1" fmla="*/ 7 h 7"/>
                <a:gd name="T2" fmla="*/ 2 w 4"/>
                <a:gd name="T3" fmla="*/ 6 h 7"/>
                <a:gd name="T4" fmla="*/ 0 w 4"/>
                <a:gd name="T5" fmla="*/ 2 h 7"/>
                <a:gd name="T6" fmla="*/ 0 w 4"/>
                <a:gd name="T7" fmla="*/ 2 h 7"/>
                <a:gd name="T8" fmla="*/ 2 w 4"/>
                <a:gd name="T9" fmla="*/ 0 h 7"/>
              </a:gdLst>
              <a:ahLst/>
              <a:cxnLst>
                <a:cxn ang="0">
                  <a:pos x="T0" y="T1"/>
                </a:cxn>
                <a:cxn ang="0">
                  <a:pos x="T2" y="T3"/>
                </a:cxn>
                <a:cxn ang="0">
                  <a:pos x="T4" y="T5"/>
                </a:cxn>
                <a:cxn ang="0">
                  <a:pos x="T6" y="T7"/>
                </a:cxn>
                <a:cxn ang="0">
                  <a:pos x="T8" y="T9"/>
                </a:cxn>
              </a:cxnLst>
              <a:rect l="0" t="0" r="r" b="b"/>
              <a:pathLst>
                <a:path w="4" h="7">
                  <a:moveTo>
                    <a:pt x="4" y="7"/>
                  </a:moveTo>
                  <a:lnTo>
                    <a:pt x="2" y="6"/>
                  </a:lnTo>
                  <a:lnTo>
                    <a:pt x="0" y="2"/>
                  </a:lnTo>
                  <a:lnTo>
                    <a:pt x="0" y="2"/>
                  </a:lnTo>
                  <a:lnTo>
                    <a:pt x="2"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58" name="Line 1770"/>
            <p:cNvSpPr>
              <a:spLocks noChangeShapeType="1"/>
            </p:cNvSpPr>
            <p:nvPr userDrawn="1"/>
          </p:nvSpPr>
          <p:spPr bwMode="gray">
            <a:xfrm flipH="1" flipV="1">
              <a:off x="5262" y="2875"/>
              <a:ext cx="10" cy="5"/>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259" name="Line 1771"/>
            <p:cNvSpPr>
              <a:spLocks noChangeShapeType="1"/>
            </p:cNvSpPr>
            <p:nvPr userDrawn="1"/>
          </p:nvSpPr>
          <p:spPr bwMode="gray">
            <a:xfrm flipV="1">
              <a:off x="5196" y="3831"/>
              <a:ext cx="1" cy="130"/>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260" name="Freeform 1772"/>
            <p:cNvSpPr>
              <a:spLocks/>
            </p:cNvSpPr>
            <p:nvPr userDrawn="1"/>
          </p:nvSpPr>
          <p:spPr bwMode="gray">
            <a:xfrm>
              <a:off x="5094" y="3924"/>
              <a:ext cx="9" cy="9"/>
            </a:xfrm>
            <a:custGeom>
              <a:avLst/>
              <a:gdLst>
                <a:gd name="T0" fmla="*/ 0 w 9"/>
                <a:gd name="T1" fmla="*/ 0 h 9"/>
                <a:gd name="T2" fmla="*/ 0 w 9"/>
                <a:gd name="T3" fmla="*/ 3 h 9"/>
                <a:gd name="T4" fmla="*/ 2 w 9"/>
                <a:gd name="T5" fmla="*/ 5 h 9"/>
                <a:gd name="T6" fmla="*/ 4 w 9"/>
                <a:gd name="T7" fmla="*/ 7 h 9"/>
                <a:gd name="T8" fmla="*/ 5 w 9"/>
                <a:gd name="T9" fmla="*/ 9 h 9"/>
                <a:gd name="T10" fmla="*/ 9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0" y="0"/>
                  </a:moveTo>
                  <a:lnTo>
                    <a:pt x="0" y="3"/>
                  </a:lnTo>
                  <a:lnTo>
                    <a:pt x="2" y="5"/>
                  </a:lnTo>
                  <a:lnTo>
                    <a:pt x="4" y="7"/>
                  </a:lnTo>
                  <a:lnTo>
                    <a:pt x="5" y="9"/>
                  </a:lnTo>
                  <a:lnTo>
                    <a:pt x="9"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61" name="Line 1773"/>
            <p:cNvSpPr>
              <a:spLocks noChangeShapeType="1"/>
            </p:cNvSpPr>
            <p:nvPr userDrawn="1"/>
          </p:nvSpPr>
          <p:spPr bwMode="gray">
            <a:xfrm flipV="1">
              <a:off x="5089" y="3845"/>
              <a:ext cx="2" cy="74"/>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262" name="Line 1774"/>
            <p:cNvSpPr>
              <a:spLocks noChangeShapeType="1"/>
            </p:cNvSpPr>
            <p:nvPr userDrawn="1"/>
          </p:nvSpPr>
          <p:spPr bwMode="gray">
            <a:xfrm flipV="1">
              <a:off x="5094" y="3847"/>
              <a:ext cx="2" cy="77"/>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263" name="Line 1775"/>
            <p:cNvSpPr>
              <a:spLocks noChangeShapeType="1"/>
            </p:cNvSpPr>
            <p:nvPr userDrawn="1"/>
          </p:nvSpPr>
          <p:spPr bwMode="gray">
            <a:xfrm>
              <a:off x="5092" y="3847"/>
              <a:ext cx="1" cy="68"/>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264" name="Freeform 1776"/>
            <p:cNvSpPr>
              <a:spLocks/>
            </p:cNvSpPr>
            <p:nvPr userDrawn="1"/>
          </p:nvSpPr>
          <p:spPr bwMode="gray">
            <a:xfrm>
              <a:off x="5089" y="3915"/>
              <a:ext cx="5" cy="9"/>
            </a:xfrm>
            <a:custGeom>
              <a:avLst/>
              <a:gdLst>
                <a:gd name="T0" fmla="*/ 5 w 5"/>
                <a:gd name="T1" fmla="*/ 9 h 9"/>
                <a:gd name="T2" fmla="*/ 2 w 5"/>
                <a:gd name="T3" fmla="*/ 7 h 9"/>
                <a:gd name="T4" fmla="*/ 0 w 5"/>
                <a:gd name="T5" fmla="*/ 5 h 9"/>
                <a:gd name="T6" fmla="*/ 0 w 5"/>
                <a:gd name="T7" fmla="*/ 2 h 9"/>
                <a:gd name="T8" fmla="*/ 3 w 5"/>
                <a:gd name="T9" fmla="*/ 0 h 9"/>
              </a:gdLst>
              <a:ahLst/>
              <a:cxnLst>
                <a:cxn ang="0">
                  <a:pos x="T0" y="T1"/>
                </a:cxn>
                <a:cxn ang="0">
                  <a:pos x="T2" y="T3"/>
                </a:cxn>
                <a:cxn ang="0">
                  <a:pos x="T4" y="T5"/>
                </a:cxn>
                <a:cxn ang="0">
                  <a:pos x="T6" y="T7"/>
                </a:cxn>
                <a:cxn ang="0">
                  <a:pos x="T8" y="T9"/>
                </a:cxn>
              </a:cxnLst>
              <a:rect l="0" t="0" r="r" b="b"/>
              <a:pathLst>
                <a:path w="5" h="9">
                  <a:moveTo>
                    <a:pt x="5" y="9"/>
                  </a:moveTo>
                  <a:lnTo>
                    <a:pt x="2" y="7"/>
                  </a:lnTo>
                  <a:lnTo>
                    <a:pt x="0" y="5"/>
                  </a:lnTo>
                  <a:lnTo>
                    <a:pt x="0" y="2"/>
                  </a:lnTo>
                  <a:lnTo>
                    <a:pt x="3"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65" name="Freeform 1777"/>
            <p:cNvSpPr>
              <a:spLocks/>
            </p:cNvSpPr>
            <p:nvPr userDrawn="1"/>
          </p:nvSpPr>
          <p:spPr bwMode="gray">
            <a:xfrm>
              <a:off x="5091" y="3929"/>
              <a:ext cx="12" cy="11"/>
            </a:xfrm>
            <a:custGeom>
              <a:avLst/>
              <a:gdLst>
                <a:gd name="T0" fmla="*/ 12 w 12"/>
                <a:gd name="T1" fmla="*/ 2 h 11"/>
                <a:gd name="T2" fmla="*/ 8 w 12"/>
                <a:gd name="T3" fmla="*/ 0 h 11"/>
                <a:gd name="T4" fmla="*/ 5 w 12"/>
                <a:gd name="T5" fmla="*/ 2 h 11"/>
                <a:gd name="T6" fmla="*/ 1 w 12"/>
                <a:gd name="T7" fmla="*/ 4 h 11"/>
                <a:gd name="T8" fmla="*/ 1 w 12"/>
                <a:gd name="T9" fmla="*/ 5 h 11"/>
                <a:gd name="T10" fmla="*/ 0 w 12"/>
                <a:gd name="T11" fmla="*/ 11 h 11"/>
              </a:gdLst>
              <a:ahLst/>
              <a:cxnLst>
                <a:cxn ang="0">
                  <a:pos x="T0" y="T1"/>
                </a:cxn>
                <a:cxn ang="0">
                  <a:pos x="T2" y="T3"/>
                </a:cxn>
                <a:cxn ang="0">
                  <a:pos x="T4" y="T5"/>
                </a:cxn>
                <a:cxn ang="0">
                  <a:pos x="T6" y="T7"/>
                </a:cxn>
                <a:cxn ang="0">
                  <a:pos x="T8" y="T9"/>
                </a:cxn>
                <a:cxn ang="0">
                  <a:pos x="T10" y="T11"/>
                </a:cxn>
              </a:cxnLst>
              <a:rect l="0" t="0" r="r" b="b"/>
              <a:pathLst>
                <a:path w="12" h="11">
                  <a:moveTo>
                    <a:pt x="12" y="2"/>
                  </a:moveTo>
                  <a:lnTo>
                    <a:pt x="8" y="0"/>
                  </a:lnTo>
                  <a:lnTo>
                    <a:pt x="5" y="2"/>
                  </a:lnTo>
                  <a:lnTo>
                    <a:pt x="1" y="4"/>
                  </a:lnTo>
                  <a:lnTo>
                    <a:pt x="1" y="5"/>
                  </a:lnTo>
                  <a:lnTo>
                    <a:pt x="0" y="11"/>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66" name="Freeform 1778"/>
            <p:cNvSpPr>
              <a:spLocks/>
            </p:cNvSpPr>
            <p:nvPr userDrawn="1"/>
          </p:nvSpPr>
          <p:spPr bwMode="gray">
            <a:xfrm>
              <a:off x="5080" y="3915"/>
              <a:ext cx="12" cy="9"/>
            </a:xfrm>
            <a:custGeom>
              <a:avLst/>
              <a:gdLst>
                <a:gd name="T0" fmla="*/ 12 w 12"/>
                <a:gd name="T1" fmla="*/ 0 h 9"/>
                <a:gd name="T2" fmla="*/ 11 w 12"/>
                <a:gd name="T3" fmla="*/ 4 h 9"/>
                <a:gd name="T4" fmla="*/ 11 w 12"/>
                <a:gd name="T5" fmla="*/ 7 h 9"/>
                <a:gd name="T6" fmla="*/ 7 w 12"/>
                <a:gd name="T7" fmla="*/ 9 h 9"/>
                <a:gd name="T8" fmla="*/ 4 w 12"/>
                <a:gd name="T9" fmla="*/ 9 h 9"/>
                <a:gd name="T10" fmla="*/ 0 w 12"/>
                <a:gd name="T11" fmla="*/ 7 h 9"/>
              </a:gdLst>
              <a:ahLst/>
              <a:cxnLst>
                <a:cxn ang="0">
                  <a:pos x="T0" y="T1"/>
                </a:cxn>
                <a:cxn ang="0">
                  <a:pos x="T2" y="T3"/>
                </a:cxn>
                <a:cxn ang="0">
                  <a:pos x="T4" y="T5"/>
                </a:cxn>
                <a:cxn ang="0">
                  <a:pos x="T6" y="T7"/>
                </a:cxn>
                <a:cxn ang="0">
                  <a:pos x="T8" y="T9"/>
                </a:cxn>
                <a:cxn ang="0">
                  <a:pos x="T10" y="T11"/>
                </a:cxn>
              </a:cxnLst>
              <a:rect l="0" t="0" r="r" b="b"/>
              <a:pathLst>
                <a:path w="12" h="9">
                  <a:moveTo>
                    <a:pt x="12" y="0"/>
                  </a:moveTo>
                  <a:lnTo>
                    <a:pt x="11" y="4"/>
                  </a:lnTo>
                  <a:lnTo>
                    <a:pt x="11" y="7"/>
                  </a:lnTo>
                  <a:lnTo>
                    <a:pt x="7" y="9"/>
                  </a:lnTo>
                  <a:lnTo>
                    <a:pt x="4" y="9"/>
                  </a:lnTo>
                  <a:lnTo>
                    <a:pt x="0" y="7"/>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67" name="Freeform 1779"/>
            <p:cNvSpPr>
              <a:spLocks/>
            </p:cNvSpPr>
            <p:nvPr userDrawn="1"/>
          </p:nvSpPr>
          <p:spPr bwMode="gray">
            <a:xfrm>
              <a:off x="5071" y="3922"/>
              <a:ext cx="9" cy="18"/>
            </a:xfrm>
            <a:custGeom>
              <a:avLst/>
              <a:gdLst>
                <a:gd name="T0" fmla="*/ 0 w 9"/>
                <a:gd name="T1" fmla="*/ 18 h 18"/>
                <a:gd name="T2" fmla="*/ 2 w 9"/>
                <a:gd name="T3" fmla="*/ 14 h 18"/>
                <a:gd name="T4" fmla="*/ 4 w 9"/>
                <a:gd name="T5" fmla="*/ 9 h 18"/>
                <a:gd name="T6" fmla="*/ 6 w 9"/>
                <a:gd name="T7" fmla="*/ 4 h 18"/>
                <a:gd name="T8" fmla="*/ 9 w 9"/>
                <a:gd name="T9" fmla="*/ 0 h 18"/>
              </a:gdLst>
              <a:ahLst/>
              <a:cxnLst>
                <a:cxn ang="0">
                  <a:pos x="T0" y="T1"/>
                </a:cxn>
                <a:cxn ang="0">
                  <a:pos x="T2" y="T3"/>
                </a:cxn>
                <a:cxn ang="0">
                  <a:pos x="T4" y="T5"/>
                </a:cxn>
                <a:cxn ang="0">
                  <a:pos x="T6" y="T7"/>
                </a:cxn>
                <a:cxn ang="0">
                  <a:pos x="T8" y="T9"/>
                </a:cxn>
              </a:cxnLst>
              <a:rect l="0" t="0" r="r" b="b"/>
              <a:pathLst>
                <a:path w="9" h="18">
                  <a:moveTo>
                    <a:pt x="0" y="18"/>
                  </a:moveTo>
                  <a:lnTo>
                    <a:pt x="2" y="14"/>
                  </a:lnTo>
                  <a:lnTo>
                    <a:pt x="4" y="9"/>
                  </a:lnTo>
                  <a:lnTo>
                    <a:pt x="6" y="4"/>
                  </a:lnTo>
                  <a:lnTo>
                    <a:pt x="9"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68" name="Freeform 1780"/>
            <p:cNvSpPr>
              <a:spLocks/>
            </p:cNvSpPr>
            <p:nvPr userDrawn="1"/>
          </p:nvSpPr>
          <p:spPr bwMode="gray">
            <a:xfrm>
              <a:off x="5071" y="3940"/>
              <a:ext cx="20" cy="1"/>
            </a:xfrm>
            <a:custGeom>
              <a:avLst/>
              <a:gdLst>
                <a:gd name="T0" fmla="*/ 0 w 20"/>
                <a:gd name="T1" fmla="*/ 0 h 1"/>
                <a:gd name="T2" fmla="*/ 6 w 20"/>
                <a:gd name="T3" fmla="*/ 1 h 1"/>
                <a:gd name="T4" fmla="*/ 11 w 20"/>
                <a:gd name="T5" fmla="*/ 1 h 1"/>
                <a:gd name="T6" fmla="*/ 16 w 20"/>
                <a:gd name="T7" fmla="*/ 1 h 1"/>
                <a:gd name="T8" fmla="*/ 20 w 20"/>
                <a:gd name="T9" fmla="*/ 0 h 1"/>
              </a:gdLst>
              <a:ahLst/>
              <a:cxnLst>
                <a:cxn ang="0">
                  <a:pos x="T0" y="T1"/>
                </a:cxn>
                <a:cxn ang="0">
                  <a:pos x="T2" y="T3"/>
                </a:cxn>
                <a:cxn ang="0">
                  <a:pos x="T4" y="T5"/>
                </a:cxn>
                <a:cxn ang="0">
                  <a:pos x="T6" y="T7"/>
                </a:cxn>
                <a:cxn ang="0">
                  <a:pos x="T8" y="T9"/>
                </a:cxn>
              </a:cxnLst>
              <a:rect l="0" t="0" r="r" b="b"/>
              <a:pathLst>
                <a:path w="20" h="1">
                  <a:moveTo>
                    <a:pt x="0" y="0"/>
                  </a:moveTo>
                  <a:lnTo>
                    <a:pt x="6" y="1"/>
                  </a:lnTo>
                  <a:lnTo>
                    <a:pt x="11" y="1"/>
                  </a:lnTo>
                  <a:lnTo>
                    <a:pt x="16" y="1"/>
                  </a:lnTo>
                  <a:lnTo>
                    <a:pt x="20" y="0"/>
                  </a:lnTo>
                </a:path>
              </a:pathLst>
            </a:custGeom>
            <a:noFill/>
            <a:ln w="3175">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69" name="Line 1781"/>
            <p:cNvSpPr>
              <a:spLocks noChangeShapeType="1"/>
            </p:cNvSpPr>
            <p:nvPr userDrawn="1"/>
          </p:nvSpPr>
          <p:spPr bwMode="gray">
            <a:xfrm>
              <a:off x="4785" y="3160"/>
              <a:ext cx="314" cy="103"/>
            </a:xfrm>
            <a:prstGeom prst="line">
              <a:avLst/>
            </a:prstGeom>
            <a:noFill/>
            <a:ln w="31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5278" name="Freeform 1790"/>
          <p:cNvSpPr>
            <a:spLocks/>
          </p:cNvSpPr>
          <p:nvPr/>
        </p:nvSpPr>
        <p:spPr bwMode="gray">
          <a:xfrm>
            <a:off x="-26988" y="3017838"/>
            <a:ext cx="9175751" cy="579437"/>
          </a:xfrm>
          <a:custGeom>
            <a:avLst/>
            <a:gdLst>
              <a:gd name="T0" fmla="*/ 3001 w 5780"/>
              <a:gd name="T1" fmla="*/ 12 h 365"/>
              <a:gd name="T2" fmla="*/ 5777 w 5780"/>
              <a:gd name="T3" fmla="*/ 342 h 365"/>
              <a:gd name="T4" fmla="*/ 0 w 5780"/>
              <a:gd name="T5" fmla="*/ 365 h 365"/>
              <a:gd name="T6" fmla="*/ 3001 w 5780"/>
              <a:gd name="T7" fmla="*/ 12 h 365"/>
            </a:gdLst>
            <a:ahLst/>
            <a:cxnLst>
              <a:cxn ang="0">
                <a:pos x="T0" y="T1"/>
              </a:cxn>
              <a:cxn ang="0">
                <a:pos x="T2" y="T3"/>
              </a:cxn>
              <a:cxn ang="0">
                <a:pos x="T4" y="T5"/>
              </a:cxn>
              <a:cxn ang="0">
                <a:pos x="T6" y="T7"/>
              </a:cxn>
            </a:cxnLst>
            <a:rect l="0" t="0" r="r" b="b"/>
            <a:pathLst>
              <a:path w="5780" h="365">
                <a:moveTo>
                  <a:pt x="3001" y="12"/>
                </a:moveTo>
                <a:cubicBezTo>
                  <a:pt x="5072" y="24"/>
                  <a:pt x="5780" y="322"/>
                  <a:pt x="5777" y="342"/>
                </a:cubicBezTo>
                <a:lnTo>
                  <a:pt x="0" y="365"/>
                </a:lnTo>
                <a:cubicBezTo>
                  <a:pt x="295" y="258"/>
                  <a:pt x="930" y="0"/>
                  <a:pt x="3001" y="12"/>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4" name="Rectangle 2"/>
          <p:cNvSpPr>
            <a:spLocks noGrp="1" noChangeArrowheads="1"/>
          </p:cNvSpPr>
          <p:nvPr>
            <p:ph type="ctrTitle" hasCustomPrompt="1"/>
          </p:nvPr>
        </p:nvSpPr>
        <p:spPr>
          <a:xfrm>
            <a:off x="762000" y="3573016"/>
            <a:ext cx="7467600" cy="762000"/>
          </a:xfrm>
          <a:extLst>
            <a:ext uri="{AF507438-7753-43E0-B8FC-AC1667EBCBE1}">
              <a14:hiddenEffects xmlns:a14="http://schemas.microsoft.com/office/drawing/2010/main">
                <a:effectLst>
                  <a:outerShdw dist="53882" dir="2700000" algn="ctr" rotWithShape="0">
                    <a:schemeClr val="tx1"/>
                  </a:outerShdw>
                </a:effectLst>
              </a14:hiddenEffects>
            </a:ext>
          </a:extLst>
        </p:spPr>
        <p:txBody>
          <a:bodyPr/>
          <a:lstStyle>
            <a:lvl1pPr>
              <a:defRPr sz="5600">
                <a:solidFill>
                  <a:srgbClr val="FF0000"/>
                </a:solidFill>
                <a:latin typeface="华文隶书" pitchFamily="2" charset="-122"/>
                <a:ea typeface="华文隶书" pitchFamily="2" charset="-122"/>
              </a:defRPr>
            </a:lvl1pPr>
          </a:lstStyle>
          <a:p>
            <a:pPr lvl="0"/>
            <a:r>
              <a:rPr lang="zh-CN" altLang="en-US" noProof="0" dirty="0"/>
              <a:t>网络安全</a:t>
            </a:r>
          </a:p>
        </p:txBody>
      </p:sp>
      <p:sp>
        <p:nvSpPr>
          <p:cNvPr id="3" name="TextBox 2"/>
          <p:cNvSpPr txBox="1"/>
          <p:nvPr userDrawn="1"/>
        </p:nvSpPr>
        <p:spPr>
          <a:xfrm>
            <a:off x="3011618" y="2492896"/>
            <a:ext cx="3205406" cy="646331"/>
          </a:xfrm>
          <a:prstGeom prst="rect">
            <a:avLst/>
          </a:prstGeom>
          <a:noFill/>
        </p:spPr>
        <p:txBody>
          <a:bodyPr wrap="square" rtlCol="0">
            <a:spAutoFit/>
          </a:bodyPr>
          <a:lstStyle/>
          <a:p>
            <a:pPr algn="ctr"/>
            <a:r>
              <a:rPr lang="en-US" altLang="zh-CN" sz="3600" dirty="0">
                <a:solidFill>
                  <a:srgbClr val="FFFF00"/>
                </a:solidFill>
                <a:latin typeface="Chiller" pitchFamily="82" charset="0"/>
              </a:rPr>
              <a:t>Network Security</a:t>
            </a:r>
            <a:endParaRPr lang="zh-CN" altLang="en-US" sz="3600" dirty="0">
              <a:solidFill>
                <a:srgbClr val="FFFF00"/>
              </a:solidFill>
              <a:latin typeface="Chiller" pitchFamily="82" charset="0"/>
            </a:endParaRPr>
          </a:p>
        </p:txBody>
      </p:sp>
      <p:sp>
        <p:nvSpPr>
          <p:cNvPr id="867" name="Rectangle 3"/>
          <p:cNvSpPr txBox="1">
            <a:spLocks noChangeArrowheads="1"/>
          </p:cNvSpPr>
          <p:nvPr userDrawn="1"/>
        </p:nvSpPr>
        <p:spPr bwMode="black">
          <a:xfrm>
            <a:off x="1279017" y="4695800"/>
            <a:ext cx="6705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chemeClr val="hlink"/>
              </a:buClr>
              <a:buFont typeface="Wingdings" pitchFamily="2" charset="2"/>
              <a:buNone/>
              <a:defRPr sz="18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zh-CN" altLang="en-US" sz="3200" b="1" dirty="0">
              <a:solidFill>
                <a:srgbClr val="C00000"/>
              </a:solidFill>
              <a:latin typeface="华文中宋" pitchFamily="2" charset="-122"/>
              <a:ea typeface="华文中宋" pitchFamily="2" charset="-122"/>
              <a:cs typeface="+mn-cs"/>
            </a:endParaRPr>
          </a:p>
        </p:txBody>
      </p:sp>
      <p:sp>
        <p:nvSpPr>
          <p:cNvPr id="3075" name="Rectangle 3"/>
          <p:cNvSpPr>
            <a:spLocks noGrp="1" noChangeArrowheads="1"/>
          </p:cNvSpPr>
          <p:nvPr>
            <p:ph type="subTitle" idx="1"/>
          </p:nvPr>
        </p:nvSpPr>
        <p:spPr bwMode="black">
          <a:xfrm>
            <a:off x="1219200" y="5559896"/>
            <a:ext cx="6705600" cy="866844"/>
          </a:xfrm>
        </p:spPr>
        <p:txBody>
          <a:bodyPr/>
          <a:lstStyle>
            <a:lvl1pPr marL="0" indent="0" algn="ctr">
              <a:buFont typeface="Wingdings" pitchFamily="2" charset="2"/>
              <a:buNone/>
              <a:defRPr sz="1800" b="1"/>
            </a:lvl1pPr>
          </a:lstStyle>
          <a:p>
            <a:endParaRPr lang="en-US" altLang="zh-CN" sz="2400" dirty="0">
              <a:ea typeface="宋体" charset="-122"/>
            </a:endParaRPr>
          </a:p>
        </p:txBody>
      </p:sp>
      <p:pic>
        <p:nvPicPr>
          <p:cNvPr id="4" name="图片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029946" y="-27384"/>
            <a:ext cx="3180882" cy="252301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atin typeface="隶书" pitchFamily="49" charset="-122"/>
                <a:ea typeface="隶书"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6" name="Picture 17" descr="校徽"/>
          <p:cNvPicPr>
            <a:picLocks noChangeAspect="1" noChangeArrowheads="1"/>
          </p:cNvPicPr>
          <p:nvPr userDrawn="1"/>
        </p:nvPicPr>
        <p:blipFill>
          <a:blip r:embed="rId2"/>
          <a:srcRect/>
          <a:stretch>
            <a:fillRect/>
          </a:stretch>
        </p:blipFill>
        <p:spPr bwMode="auto">
          <a:xfrm>
            <a:off x="0" y="0"/>
            <a:ext cx="908720" cy="908720"/>
          </a:xfrm>
          <a:prstGeom prst="rect">
            <a:avLst/>
          </a:prstGeom>
          <a:noFill/>
        </p:spPr>
      </p:pic>
      <p:sp>
        <p:nvSpPr>
          <p:cNvPr id="7" name="Rectangle 5"/>
          <p:cNvSpPr>
            <a:spLocks noGrp="1" noChangeArrowheads="1"/>
          </p:cNvSpPr>
          <p:nvPr>
            <p:ph type="ftr" sz="quarter" idx="3"/>
          </p:nvPr>
        </p:nvSpPr>
        <p:spPr bwMode="auto">
          <a:xfrm>
            <a:off x="3563888" y="6453336"/>
            <a:ext cx="2819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600" b="1">
                <a:solidFill>
                  <a:srgbClr val="FF0000"/>
                </a:solidFill>
                <a:latin typeface="华文隶书" pitchFamily="2" charset="-122"/>
                <a:ea typeface="华文隶书" pitchFamily="2" charset="-122"/>
              </a:defRPr>
            </a:lvl1pPr>
          </a:lstStyle>
          <a:p>
            <a:r>
              <a:rPr lang="en-US" altLang="zh-CN"/>
              <a:t>is.cumt.edu.cn</a:t>
            </a:r>
            <a:endParaRPr lang="en-US" altLang="zh-CN" dirty="0"/>
          </a:p>
        </p:txBody>
      </p:sp>
      <p:sp>
        <p:nvSpPr>
          <p:cNvPr id="8" name="日期占位符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C87790-3553-447D-9283-7C6DC718E48B}" type="datetime1">
              <a:rPr lang="zh-CN" altLang="en-US" smtClean="0"/>
              <a:t>2022/11/4</a:t>
            </a:fld>
            <a:endParaRPr lang="zh-CN" altLang="en-US"/>
          </a:p>
        </p:txBody>
      </p:sp>
      <p:sp>
        <p:nvSpPr>
          <p:cNvPr id="9"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773FA-04BE-4575-9625-A7596617E1A2}" type="slidenum">
              <a:rPr lang="zh-CN" altLang="en-US" smtClean="0"/>
              <a:t>‹#›</a:t>
            </a:fld>
            <a:endParaRPr lang="zh-CN" altLang="en-US"/>
          </a:p>
        </p:txBody>
      </p:sp>
    </p:spTree>
    <p:extLst>
      <p:ext uri="{BB962C8B-B14F-4D97-AF65-F5344CB8AC3E}">
        <p14:creationId xmlns:p14="http://schemas.microsoft.com/office/powerpoint/2010/main" val="20686374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oleObject" Target="../embeddings/oleObject2.bin"/><Relationship Id="rId5" Type="http://schemas.openxmlformats.org/officeDocument/2006/relationships/image" Target="../media/image1.png"/><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6" name="Rectangle 72"/>
          <p:cNvSpPr>
            <a:spLocks noChangeArrowheads="1"/>
          </p:cNvSpPr>
          <p:nvPr/>
        </p:nvSpPr>
        <p:spPr bwMode="ltGray">
          <a:xfrm>
            <a:off x="838200" y="0"/>
            <a:ext cx="7426325" cy="882650"/>
          </a:xfrm>
          <a:prstGeom prst="rect">
            <a:avLst/>
          </a:prstGeom>
          <a:gradFill rotWithShape="1">
            <a:gsLst>
              <a:gs pos="0">
                <a:schemeClr val="accent2"/>
              </a:gs>
              <a:gs pos="100000">
                <a:schemeClr val="accent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91" name="Object 67"/>
          <p:cNvGraphicFramePr>
            <a:graphicFrameLocks noChangeAspect="1"/>
          </p:cNvGraphicFramePr>
          <p:nvPr/>
        </p:nvGraphicFramePr>
        <p:xfrm>
          <a:off x="8261350" y="0"/>
          <a:ext cx="882650" cy="893763"/>
        </p:xfrm>
        <a:graphic>
          <a:graphicData uri="http://schemas.openxmlformats.org/presentationml/2006/ole">
            <mc:AlternateContent xmlns:mc="http://schemas.openxmlformats.org/markup-compatibility/2006">
              <mc:Choice xmlns:v="urn:schemas-microsoft-com:vml" Requires="v">
                <p:oleObj name="Image" r:id="rId4" imgW="3809524" imgH="4673016" progId="Photoshop.Image.6">
                  <p:embed/>
                </p:oleObj>
              </mc:Choice>
              <mc:Fallback>
                <p:oleObj name="Image" r:id="rId4" imgW="3809524" imgH="4673016" progId="Photoshop.Image.6">
                  <p:embed/>
                  <p:pic>
                    <p:nvPicPr>
                      <p:cNvPr id="0" name="Object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8261350" y="0"/>
                        <a:ext cx="882650"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2" name="Object 68"/>
          <p:cNvGraphicFramePr>
            <a:graphicFrameLocks noChangeAspect="1"/>
          </p:cNvGraphicFramePr>
          <p:nvPr/>
        </p:nvGraphicFramePr>
        <p:xfrm>
          <a:off x="3175" y="0"/>
          <a:ext cx="885825" cy="884238"/>
        </p:xfrm>
        <a:graphic>
          <a:graphicData uri="http://schemas.openxmlformats.org/presentationml/2006/ole">
            <mc:AlternateContent xmlns:mc="http://schemas.openxmlformats.org/markup-compatibility/2006">
              <mc:Choice xmlns:v="urn:schemas-microsoft-com:vml" Requires="v">
                <p:oleObj name="Image" r:id="rId6" imgW="3809524" imgH="4507937" progId="Photoshop.Image.6">
                  <p:embed/>
                </p:oleObj>
              </mc:Choice>
              <mc:Fallback>
                <p:oleObj name="Image" r:id="rId6" imgW="3809524" imgH="4507937" progId="Photoshop.Image.6">
                  <p:embed/>
                  <p:pic>
                    <p:nvPicPr>
                      <p:cNvPr id="0" name="Object 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3175" y="0"/>
                        <a:ext cx="885825"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6" name="Rectangle 2"/>
          <p:cNvSpPr>
            <a:spLocks noGrp="1" noChangeArrowheads="1"/>
          </p:cNvSpPr>
          <p:nvPr>
            <p:ph type="title"/>
          </p:nvPr>
        </p:nvSpPr>
        <p:spPr bwMode="black">
          <a:xfrm>
            <a:off x="304800" y="46038"/>
            <a:ext cx="83820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97" name="Freeform 73"/>
          <p:cNvSpPr>
            <a:spLocks/>
          </p:cNvSpPr>
          <p:nvPr/>
        </p:nvSpPr>
        <p:spPr bwMode="gray">
          <a:xfrm>
            <a:off x="611188" y="609600"/>
            <a:ext cx="7793037" cy="339725"/>
          </a:xfrm>
          <a:custGeom>
            <a:avLst/>
            <a:gdLst>
              <a:gd name="T0" fmla="*/ 3001 w 5780"/>
              <a:gd name="T1" fmla="*/ 12 h 365"/>
              <a:gd name="T2" fmla="*/ 5777 w 5780"/>
              <a:gd name="T3" fmla="*/ 342 h 365"/>
              <a:gd name="T4" fmla="*/ 0 w 5780"/>
              <a:gd name="T5" fmla="*/ 365 h 365"/>
              <a:gd name="T6" fmla="*/ 3001 w 5780"/>
              <a:gd name="T7" fmla="*/ 12 h 365"/>
            </a:gdLst>
            <a:ahLst/>
            <a:cxnLst>
              <a:cxn ang="0">
                <a:pos x="T0" y="T1"/>
              </a:cxn>
              <a:cxn ang="0">
                <a:pos x="T2" y="T3"/>
              </a:cxn>
              <a:cxn ang="0">
                <a:pos x="T4" y="T5"/>
              </a:cxn>
              <a:cxn ang="0">
                <a:pos x="T6" y="T7"/>
              </a:cxn>
            </a:cxnLst>
            <a:rect l="0" t="0" r="r" b="b"/>
            <a:pathLst>
              <a:path w="5780" h="365">
                <a:moveTo>
                  <a:pt x="3001" y="12"/>
                </a:moveTo>
                <a:cubicBezTo>
                  <a:pt x="5072" y="24"/>
                  <a:pt x="5780" y="322"/>
                  <a:pt x="5777" y="342"/>
                </a:cubicBezTo>
                <a:lnTo>
                  <a:pt x="0" y="365"/>
                </a:lnTo>
                <a:cubicBezTo>
                  <a:pt x="295" y="258"/>
                  <a:pt x="930" y="0"/>
                  <a:pt x="3001" y="12"/>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7" name="Rectangle 3"/>
          <p:cNvSpPr>
            <a:spLocks noGrp="1" noChangeArrowheads="1"/>
          </p:cNvSpPr>
          <p:nvPr>
            <p:ph type="body" idx="1"/>
          </p:nvPr>
        </p:nvSpPr>
        <p:spPr bwMode="auto">
          <a:xfrm>
            <a:off x="457200" y="990600"/>
            <a:ext cx="8229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Rectangle 5"/>
          <p:cNvSpPr>
            <a:spLocks noGrp="1" noChangeArrowheads="1"/>
          </p:cNvSpPr>
          <p:nvPr>
            <p:ph type="ftr" sz="quarter" idx="3"/>
          </p:nvPr>
        </p:nvSpPr>
        <p:spPr bwMode="auto">
          <a:xfrm>
            <a:off x="3563888" y="6453336"/>
            <a:ext cx="2819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600" b="1">
                <a:solidFill>
                  <a:srgbClr val="FF0000"/>
                </a:solidFill>
                <a:latin typeface="华文隶书" pitchFamily="2" charset="-122"/>
                <a:ea typeface="华文隶书" pitchFamily="2" charset="-122"/>
              </a:defRPr>
            </a:lvl1pPr>
          </a:lstStyle>
          <a:p>
            <a:r>
              <a:rPr lang="en-US" altLang="zh-CN"/>
              <a:t>is.cumt.edu.cn</a:t>
            </a:r>
            <a:endParaRPr lang="en-US" altLang="zh-CN" dirty="0"/>
          </a:p>
        </p:txBody>
      </p:sp>
      <p:sp>
        <p:nvSpPr>
          <p:cNvPr id="11" name="日期占位符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3D1E05-643E-4DFF-9089-D88B5A06860D}" type="datetime1">
              <a:rPr lang="zh-CN" altLang="en-US" smtClean="0"/>
              <a:t>2022/11/4</a:t>
            </a:fld>
            <a:endParaRPr lang="zh-CN" altLang="en-US"/>
          </a:p>
        </p:txBody>
      </p:sp>
      <p:sp>
        <p:nvSpPr>
          <p:cNvPr id="12"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773FA-04BE-4575-9625-A7596617E1A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p:txStyles>
    <p:titleStyle>
      <a:lvl1pPr algn="ctr" rtl="0" fontAlgn="base">
        <a:spcBef>
          <a:spcPct val="0"/>
        </a:spcBef>
        <a:spcAft>
          <a:spcPct val="0"/>
        </a:spcAft>
        <a:defRPr sz="2800" b="1">
          <a:solidFill>
            <a:schemeClr val="bg1"/>
          </a:solidFill>
          <a:latin typeface="+mj-lt"/>
          <a:ea typeface="+mj-ea"/>
          <a:cs typeface="+mj-cs"/>
        </a:defRPr>
      </a:lvl1pPr>
      <a:lvl2pPr algn="ctr" rtl="0" fontAlgn="base">
        <a:spcBef>
          <a:spcPct val="0"/>
        </a:spcBef>
        <a:spcAft>
          <a:spcPct val="0"/>
        </a:spcAft>
        <a:defRPr sz="2800" b="1">
          <a:solidFill>
            <a:schemeClr val="bg1"/>
          </a:solidFill>
          <a:latin typeface="Arial" charset="0"/>
        </a:defRPr>
      </a:lvl2pPr>
      <a:lvl3pPr algn="ctr" rtl="0" fontAlgn="base">
        <a:spcBef>
          <a:spcPct val="0"/>
        </a:spcBef>
        <a:spcAft>
          <a:spcPct val="0"/>
        </a:spcAft>
        <a:defRPr sz="2800" b="1">
          <a:solidFill>
            <a:schemeClr val="bg1"/>
          </a:solidFill>
          <a:latin typeface="Arial" charset="0"/>
        </a:defRPr>
      </a:lvl3pPr>
      <a:lvl4pPr algn="ctr" rtl="0" fontAlgn="base">
        <a:spcBef>
          <a:spcPct val="0"/>
        </a:spcBef>
        <a:spcAft>
          <a:spcPct val="0"/>
        </a:spcAft>
        <a:defRPr sz="2800" b="1">
          <a:solidFill>
            <a:schemeClr val="bg1"/>
          </a:solidFill>
          <a:latin typeface="Arial" charset="0"/>
        </a:defRPr>
      </a:lvl4pPr>
      <a:lvl5pPr algn="ctr" rtl="0" fontAlgn="base">
        <a:spcBef>
          <a:spcPct val="0"/>
        </a:spcBef>
        <a:spcAft>
          <a:spcPct val="0"/>
        </a:spcAft>
        <a:defRPr sz="2800" b="1">
          <a:solidFill>
            <a:schemeClr val="bg1"/>
          </a:solidFill>
          <a:latin typeface="Arial" charset="0"/>
        </a:defRPr>
      </a:lvl5pPr>
      <a:lvl6pPr marL="457200" algn="ctr" rtl="0" fontAlgn="base">
        <a:spcBef>
          <a:spcPct val="0"/>
        </a:spcBef>
        <a:spcAft>
          <a:spcPct val="0"/>
        </a:spcAft>
        <a:defRPr sz="2800" b="1">
          <a:solidFill>
            <a:schemeClr val="bg1"/>
          </a:solidFill>
          <a:latin typeface="Arial" charset="0"/>
        </a:defRPr>
      </a:lvl6pPr>
      <a:lvl7pPr marL="914400" algn="ctr" rtl="0" fontAlgn="base">
        <a:spcBef>
          <a:spcPct val="0"/>
        </a:spcBef>
        <a:spcAft>
          <a:spcPct val="0"/>
        </a:spcAft>
        <a:defRPr sz="2800" b="1">
          <a:solidFill>
            <a:schemeClr val="bg1"/>
          </a:solidFill>
          <a:latin typeface="Arial" charset="0"/>
        </a:defRPr>
      </a:lvl7pPr>
      <a:lvl8pPr marL="1371600" algn="ctr" rtl="0" fontAlgn="base">
        <a:spcBef>
          <a:spcPct val="0"/>
        </a:spcBef>
        <a:spcAft>
          <a:spcPct val="0"/>
        </a:spcAft>
        <a:defRPr sz="2800" b="1">
          <a:solidFill>
            <a:schemeClr val="bg1"/>
          </a:solidFill>
          <a:latin typeface="Arial" charset="0"/>
        </a:defRPr>
      </a:lvl8pPr>
      <a:lvl9pPr marL="1828800" algn="ctr" rtl="0" fontAlgn="base">
        <a:spcBef>
          <a:spcPct val="0"/>
        </a:spcBef>
        <a:spcAft>
          <a:spcPct val="0"/>
        </a:spcAft>
        <a:defRPr sz="2800" b="1">
          <a:solidFill>
            <a:schemeClr val="bg1"/>
          </a:solidFill>
          <a:latin typeface="Arial" charset="0"/>
        </a:defRPr>
      </a:lvl9pPr>
    </p:titleStyle>
    <p:bodyStyle>
      <a:lvl1pPr marL="342900" indent="-342900" algn="l" rtl="0" fontAlgn="base">
        <a:spcBef>
          <a:spcPct val="20000"/>
        </a:spcBef>
        <a:spcAft>
          <a:spcPct val="0"/>
        </a:spcAft>
        <a:buClr>
          <a:schemeClr val="hlink"/>
        </a:buClr>
        <a:buFont typeface="Wingdings" pitchFamily="2" charset="2"/>
        <a:buChar char="v"/>
        <a:defRPr sz="26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overflow.c"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overflow.c"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overflow2.c"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overflow2.c"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overflow3.c"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755576" y="3573016"/>
            <a:ext cx="7920880" cy="2782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5600" b="1">
                <a:solidFill>
                  <a:srgbClr val="FF0000"/>
                </a:solidFill>
                <a:latin typeface="华文隶书" pitchFamily="2" charset="-122"/>
                <a:ea typeface="华文隶书" pitchFamily="2" charset="-122"/>
                <a:cs typeface="+mj-cs"/>
              </a:defRPr>
            </a:lvl1pPr>
            <a:lvl2pPr algn="ctr" rtl="0" fontAlgn="base">
              <a:spcBef>
                <a:spcPct val="0"/>
              </a:spcBef>
              <a:spcAft>
                <a:spcPct val="0"/>
              </a:spcAft>
              <a:defRPr sz="2800" b="1">
                <a:solidFill>
                  <a:schemeClr val="bg1"/>
                </a:solidFill>
                <a:latin typeface="Arial" charset="0"/>
              </a:defRPr>
            </a:lvl2pPr>
            <a:lvl3pPr algn="ctr" rtl="0" fontAlgn="base">
              <a:spcBef>
                <a:spcPct val="0"/>
              </a:spcBef>
              <a:spcAft>
                <a:spcPct val="0"/>
              </a:spcAft>
              <a:defRPr sz="2800" b="1">
                <a:solidFill>
                  <a:schemeClr val="bg1"/>
                </a:solidFill>
                <a:latin typeface="Arial" charset="0"/>
              </a:defRPr>
            </a:lvl3pPr>
            <a:lvl4pPr algn="ctr" rtl="0" fontAlgn="base">
              <a:spcBef>
                <a:spcPct val="0"/>
              </a:spcBef>
              <a:spcAft>
                <a:spcPct val="0"/>
              </a:spcAft>
              <a:defRPr sz="2800" b="1">
                <a:solidFill>
                  <a:schemeClr val="bg1"/>
                </a:solidFill>
                <a:latin typeface="Arial" charset="0"/>
              </a:defRPr>
            </a:lvl4pPr>
            <a:lvl5pPr algn="ctr" rtl="0" fontAlgn="base">
              <a:spcBef>
                <a:spcPct val="0"/>
              </a:spcBef>
              <a:spcAft>
                <a:spcPct val="0"/>
              </a:spcAft>
              <a:defRPr sz="2800" b="1">
                <a:solidFill>
                  <a:schemeClr val="bg1"/>
                </a:solidFill>
                <a:latin typeface="Arial" charset="0"/>
              </a:defRPr>
            </a:lvl5pPr>
            <a:lvl6pPr marL="457200" algn="ctr" rtl="0" fontAlgn="base">
              <a:spcBef>
                <a:spcPct val="0"/>
              </a:spcBef>
              <a:spcAft>
                <a:spcPct val="0"/>
              </a:spcAft>
              <a:defRPr sz="2800" b="1">
                <a:solidFill>
                  <a:schemeClr val="bg1"/>
                </a:solidFill>
                <a:latin typeface="Arial" charset="0"/>
              </a:defRPr>
            </a:lvl6pPr>
            <a:lvl7pPr marL="914400" algn="ctr" rtl="0" fontAlgn="base">
              <a:spcBef>
                <a:spcPct val="0"/>
              </a:spcBef>
              <a:spcAft>
                <a:spcPct val="0"/>
              </a:spcAft>
              <a:defRPr sz="2800" b="1">
                <a:solidFill>
                  <a:schemeClr val="bg1"/>
                </a:solidFill>
                <a:latin typeface="Arial" charset="0"/>
              </a:defRPr>
            </a:lvl7pPr>
            <a:lvl8pPr marL="1371600" algn="ctr" rtl="0" fontAlgn="base">
              <a:spcBef>
                <a:spcPct val="0"/>
              </a:spcBef>
              <a:spcAft>
                <a:spcPct val="0"/>
              </a:spcAft>
              <a:defRPr sz="2800" b="1">
                <a:solidFill>
                  <a:schemeClr val="bg1"/>
                </a:solidFill>
                <a:latin typeface="Arial" charset="0"/>
              </a:defRPr>
            </a:lvl8pPr>
            <a:lvl9pPr marL="1828800" algn="ctr" rtl="0" fontAlgn="base">
              <a:spcBef>
                <a:spcPct val="0"/>
              </a:spcBef>
              <a:spcAft>
                <a:spcPct val="0"/>
              </a:spcAft>
              <a:defRPr sz="2800" b="1">
                <a:solidFill>
                  <a:schemeClr val="bg1"/>
                </a:solidFill>
                <a:latin typeface="Arial" charset="0"/>
              </a:defRPr>
            </a:lvl9pPr>
          </a:lstStyle>
          <a:p>
            <a:pPr algn="l"/>
            <a:r>
              <a:rPr lang="en-US" altLang="zh-CN" sz="2400" kern="0" dirty="0">
                <a:solidFill>
                  <a:schemeClr val="bg2">
                    <a:lumMod val="25000"/>
                  </a:schemeClr>
                </a:solidFill>
                <a:latin typeface="隶书" pitchFamily="49" charset="-122"/>
                <a:ea typeface="隶书" pitchFamily="49" charset="-122"/>
              </a:rPr>
              <a:t>/**</a:t>
            </a:r>
            <a:br>
              <a:rPr lang="en-US" altLang="zh-CN" sz="2400" kern="0" dirty="0">
                <a:solidFill>
                  <a:schemeClr val="bg2">
                    <a:lumMod val="25000"/>
                  </a:schemeClr>
                </a:solidFill>
                <a:latin typeface="隶书" pitchFamily="49" charset="-122"/>
                <a:ea typeface="隶书" pitchFamily="49" charset="-122"/>
              </a:rPr>
            </a:br>
            <a:r>
              <a:rPr lang="en-US" altLang="zh-CN" sz="2400" kern="0" dirty="0">
                <a:solidFill>
                  <a:schemeClr val="bg2">
                    <a:lumMod val="25000"/>
                  </a:schemeClr>
                </a:solidFill>
                <a:latin typeface="隶书" pitchFamily="49" charset="-122"/>
                <a:ea typeface="隶书" pitchFamily="49" charset="-122"/>
              </a:rPr>
              <a:t> * @author  </a:t>
            </a:r>
            <a:r>
              <a:rPr lang="zh-CN" altLang="en-US" sz="2400" kern="0" dirty="0">
                <a:solidFill>
                  <a:schemeClr val="bg2">
                    <a:lumMod val="25000"/>
                  </a:schemeClr>
                </a:solidFill>
                <a:latin typeface="隶书" pitchFamily="49" charset="-122"/>
                <a:ea typeface="隶书" pitchFamily="49" charset="-122"/>
              </a:rPr>
              <a:t>张立江</a:t>
            </a:r>
            <a:br>
              <a:rPr lang="en-US" altLang="zh-CN" sz="2400" kern="0" dirty="0">
                <a:solidFill>
                  <a:schemeClr val="bg2">
                    <a:lumMod val="25000"/>
                  </a:schemeClr>
                </a:solidFill>
                <a:latin typeface="隶书" pitchFamily="49" charset="-122"/>
                <a:ea typeface="隶书" pitchFamily="49" charset="-122"/>
              </a:rPr>
            </a:br>
            <a:r>
              <a:rPr lang="en-US" altLang="zh-CN" sz="2400" kern="0" dirty="0">
                <a:solidFill>
                  <a:schemeClr val="bg2">
                    <a:lumMod val="25000"/>
                  </a:schemeClr>
                </a:solidFill>
                <a:latin typeface="隶书" pitchFamily="49" charset="-122"/>
                <a:ea typeface="隶书" pitchFamily="49" charset="-122"/>
              </a:rPr>
              <a:t>  */</a:t>
            </a:r>
          </a:p>
          <a:p>
            <a:endParaRPr lang="en-US" altLang="zh-CN" sz="2400" kern="0" dirty="0">
              <a:solidFill>
                <a:schemeClr val="bg2">
                  <a:lumMod val="25000"/>
                </a:schemeClr>
              </a:solidFill>
              <a:latin typeface="隶书" pitchFamily="49" charset="-122"/>
              <a:ea typeface="隶书" pitchFamily="49" charset="-122"/>
            </a:endParaRPr>
          </a:p>
          <a:p>
            <a:pPr algn="l"/>
            <a:r>
              <a:rPr lang="en-US" altLang="zh-CN" sz="2400" kern="0" dirty="0">
                <a:solidFill>
                  <a:schemeClr val="bg2">
                    <a:lumMod val="25000"/>
                  </a:schemeClr>
                </a:solidFill>
                <a:latin typeface="华文中宋" pitchFamily="2" charset="-122"/>
                <a:ea typeface="华文中宋" pitchFamily="2" charset="-122"/>
              </a:rPr>
              <a:t>public class </a:t>
            </a:r>
            <a:r>
              <a:rPr lang="zh-CN" altLang="en-US" sz="2400" dirty="0">
                <a:solidFill>
                  <a:srgbClr val="7030A0"/>
                </a:solidFill>
                <a:latin typeface="华文中宋" pitchFamily="2" charset="-122"/>
                <a:ea typeface="华文中宋" pitchFamily="2" charset="-122"/>
              </a:rPr>
              <a:t>第</a:t>
            </a:r>
            <a:r>
              <a:rPr lang="en-US" altLang="zh-CN" sz="2400" dirty="0">
                <a:solidFill>
                  <a:srgbClr val="7030A0"/>
                </a:solidFill>
                <a:latin typeface="华文中宋" pitchFamily="2" charset="-122"/>
                <a:ea typeface="华文中宋" pitchFamily="2" charset="-122"/>
              </a:rPr>
              <a:t>0x08</a:t>
            </a:r>
            <a:r>
              <a:rPr lang="zh-CN" altLang="en-US" sz="2400" dirty="0">
                <a:solidFill>
                  <a:srgbClr val="7030A0"/>
                </a:solidFill>
                <a:latin typeface="华文中宋" pitchFamily="2" charset="-122"/>
                <a:ea typeface="华文中宋" pitchFamily="2" charset="-122"/>
              </a:rPr>
              <a:t>讲 网络攻击</a:t>
            </a:r>
            <a:r>
              <a:rPr lang="en-US" altLang="zh-CN" sz="2400" dirty="0">
                <a:solidFill>
                  <a:srgbClr val="7030A0"/>
                </a:solidFill>
                <a:latin typeface="华文中宋" pitchFamily="2" charset="-122"/>
                <a:ea typeface="华文中宋" pitchFamily="2" charset="-122"/>
              </a:rPr>
              <a:t>(VII)—</a:t>
            </a:r>
            <a:r>
              <a:rPr lang="zh-CN" altLang="en-US" sz="2400" dirty="0">
                <a:solidFill>
                  <a:srgbClr val="7030A0"/>
                </a:solidFill>
                <a:latin typeface="华文中宋" pitchFamily="2" charset="-122"/>
                <a:ea typeface="华文中宋" pitchFamily="2" charset="-122"/>
              </a:rPr>
              <a:t>缓冲区溢出</a:t>
            </a:r>
            <a:endParaRPr lang="en-US" altLang="zh-CN" sz="2400" dirty="0">
              <a:solidFill>
                <a:srgbClr val="7030A0"/>
              </a:solidFill>
              <a:latin typeface="华文中宋" pitchFamily="2" charset="-122"/>
              <a:ea typeface="华文中宋" pitchFamily="2" charset="-122"/>
            </a:endParaRPr>
          </a:p>
          <a:p>
            <a:pPr algn="l"/>
            <a:r>
              <a:rPr lang="en-US" altLang="zh-CN" sz="2400" kern="0" dirty="0">
                <a:solidFill>
                  <a:schemeClr val="bg2">
                    <a:lumMod val="25000"/>
                  </a:schemeClr>
                </a:solidFill>
                <a:latin typeface="华文中宋" pitchFamily="2" charset="-122"/>
                <a:ea typeface="华文中宋" pitchFamily="2" charset="-122"/>
              </a:rPr>
              <a:t>extends </a:t>
            </a:r>
            <a:r>
              <a:rPr lang="en-US" altLang="zh-CN" sz="3600" kern="0" dirty="0">
                <a:solidFill>
                  <a:srgbClr val="7030A0"/>
                </a:solidFill>
                <a:latin typeface="华文中宋" pitchFamily="2" charset="-122"/>
                <a:ea typeface="华文中宋" pitchFamily="2" charset="-122"/>
              </a:rPr>
              <a:t> </a:t>
            </a:r>
            <a:r>
              <a:rPr lang="zh-CN" altLang="en-US" sz="3600" kern="0" dirty="0">
                <a:latin typeface="隶书" pitchFamily="49" charset="-122"/>
                <a:ea typeface="隶书" pitchFamily="49" charset="-122"/>
              </a:rPr>
              <a:t>网 络 安 全</a:t>
            </a:r>
            <a:r>
              <a:rPr lang="en-US" altLang="zh-CN" sz="2400" kern="0" dirty="0">
                <a:solidFill>
                  <a:schemeClr val="bg2">
                    <a:lumMod val="25000"/>
                  </a:schemeClr>
                </a:solidFill>
                <a:latin typeface="华文中宋" pitchFamily="2" charset="-122"/>
                <a:ea typeface="华文中宋" pitchFamily="2" charset="-122"/>
              </a:rPr>
              <a:t>{ }</a:t>
            </a:r>
            <a:endParaRPr lang="en-US" altLang="zh-CN" sz="2400" kern="0" dirty="0">
              <a:latin typeface="隶书" pitchFamily="49" charset="-122"/>
              <a:ea typeface="隶书" pitchFamily="49" charset="-122"/>
            </a:endParaRPr>
          </a:p>
        </p:txBody>
      </p:sp>
    </p:spTree>
    <p:extLst>
      <p:ext uri="{BB962C8B-B14F-4D97-AF65-F5344CB8AC3E}">
        <p14:creationId xmlns:p14="http://schemas.microsoft.com/office/powerpoint/2010/main" val="3902159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pPr>
              <a:spcBef>
                <a:spcPts val="600"/>
              </a:spcBef>
            </a:pPr>
            <a:r>
              <a:rPr lang="zh-CN" altLang="en-US" sz="2800" b="1" dirty="0">
                <a:solidFill>
                  <a:srgbClr val="C00000"/>
                </a:solidFill>
              </a:rPr>
              <a:t>堆（</a:t>
            </a:r>
            <a:r>
              <a:rPr lang="en-US" altLang="zh-CN" sz="2800" b="1" dirty="0">
                <a:solidFill>
                  <a:srgbClr val="C00000"/>
                </a:solidFill>
              </a:rPr>
              <a:t>Heap</a:t>
            </a:r>
            <a:r>
              <a:rPr lang="zh-CN" altLang="en-US" sz="2800" b="1" dirty="0">
                <a:solidFill>
                  <a:srgbClr val="C00000"/>
                </a:solidFill>
              </a:rPr>
              <a:t>）</a:t>
            </a:r>
            <a:r>
              <a:rPr lang="zh-CN" altLang="en-US" sz="2800" dirty="0"/>
              <a:t>：位于</a:t>
            </a:r>
            <a:r>
              <a:rPr lang="en-US" altLang="zh-CN" sz="2800" dirty="0"/>
              <a:t>BSS</a:t>
            </a:r>
            <a:r>
              <a:rPr lang="zh-CN" altLang="en-US" sz="2800" dirty="0"/>
              <a:t>段以上，存储程序运行时分配的变量</a:t>
            </a:r>
          </a:p>
          <a:p>
            <a:pPr lvl="1">
              <a:spcBef>
                <a:spcPts val="600"/>
              </a:spcBef>
            </a:pPr>
            <a:r>
              <a:rPr lang="zh-CN" altLang="zh-CN" sz="2800" b="1" dirty="0">
                <a:solidFill>
                  <a:srgbClr val="692AA2"/>
                </a:solidFill>
              </a:rPr>
              <a:t>大小不固定，可动态扩张</a:t>
            </a:r>
            <a:r>
              <a:rPr lang="en-US" altLang="zh-CN" sz="2800" b="1" dirty="0">
                <a:solidFill>
                  <a:srgbClr val="692AA2"/>
                </a:solidFill>
              </a:rPr>
              <a:t>/</a:t>
            </a:r>
            <a:r>
              <a:rPr lang="zh-CN" altLang="zh-CN" sz="2800" b="1" dirty="0">
                <a:solidFill>
                  <a:srgbClr val="692AA2"/>
                </a:solidFill>
              </a:rPr>
              <a:t>缩减</a:t>
            </a:r>
            <a:r>
              <a:rPr lang="zh-CN" altLang="zh-CN" sz="2800" dirty="0"/>
              <a:t>。</a:t>
            </a:r>
            <a:r>
              <a:rPr lang="zh-CN" altLang="en-US" sz="2800" dirty="0"/>
              <a:t>由</a:t>
            </a:r>
            <a:r>
              <a:rPr lang="en-US" altLang="zh-CN" sz="2800" dirty="0" err="1"/>
              <a:t>malloc</a:t>
            </a:r>
            <a:r>
              <a:rPr lang="en-US" altLang="zh-CN" sz="2800" dirty="0"/>
              <a:t>(), new()</a:t>
            </a:r>
            <a:r>
              <a:rPr lang="zh-CN" altLang="en-US" sz="2800" dirty="0"/>
              <a:t>等内存分配函数实现。</a:t>
            </a:r>
            <a:r>
              <a:rPr lang="zh-CN" altLang="zh-CN" sz="2800" dirty="0"/>
              <a:t>当调用</a:t>
            </a:r>
            <a:r>
              <a:rPr lang="en-US" altLang="zh-CN" sz="2800" dirty="0"/>
              <a:t>new()</a:t>
            </a:r>
            <a:r>
              <a:rPr lang="zh-CN" altLang="zh-CN" sz="2800" dirty="0"/>
              <a:t>等函数时，新分配内存被动态添加到堆上（堆扩张）；当利用free</a:t>
            </a:r>
            <a:r>
              <a:rPr lang="en-US" altLang="zh-CN" sz="2800" dirty="0"/>
              <a:t>(), delete()</a:t>
            </a:r>
            <a:r>
              <a:rPr lang="zh-CN" altLang="zh-CN" sz="2800" dirty="0"/>
              <a:t>等函数释放内存时，内存从堆中被剔除（堆缩减）</a:t>
            </a:r>
            <a:endParaRPr lang="zh-CN" altLang="en-US" sz="2800" dirty="0"/>
          </a:p>
          <a:p>
            <a:pPr lvl="1">
              <a:spcBef>
                <a:spcPts val="600"/>
              </a:spcBef>
            </a:pPr>
            <a:r>
              <a:rPr lang="zh-CN" altLang="en-US" sz="2800" b="1" dirty="0">
                <a:solidFill>
                  <a:srgbClr val="692AA2"/>
                </a:solidFill>
              </a:rPr>
              <a:t>堆内存释放由应用程序控制</a:t>
            </a:r>
            <a:r>
              <a:rPr lang="zh-CN" altLang="en-US" sz="2800" dirty="0"/>
              <a:t>，通常一个</a:t>
            </a:r>
            <a:r>
              <a:rPr lang="en-US" altLang="zh-CN" sz="2800" dirty="0"/>
              <a:t>new</a:t>
            </a:r>
            <a:r>
              <a:rPr lang="zh-CN" altLang="en-US" sz="2800" dirty="0"/>
              <a:t>要对应一个</a:t>
            </a:r>
            <a:r>
              <a:rPr lang="en-US" altLang="zh-CN" sz="2800" dirty="0"/>
              <a:t>delete</a:t>
            </a:r>
            <a:r>
              <a:rPr lang="zh-CN" altLang="en-US" sz="2800" dirty="0"/>
              <a:t>，如果程序没有释放，程序结束后操作系统会自动回收</a:t>
            </a:r>
            <a:endParaRPr lang="en-US" altLang="zh-CN" sz="2800" dirty="0"/>
          </a:p>
          <a:p>
            <a:pPr lvl="1">
              <a:lnSpc>
                <a:spcPct val="80000"/>
              </a:lnSpc>
            </a:pPr>
            <a:endParaRPr lang="en-US" altLang="zh-CN" b="1" dirty="0">
              <a:solidFill>
                <a:srgbClr val="FF0000"/>
              </a:solidFill>
            </a:endParaRPr>
          </a:p>
          <a:p>
            <a:endParaRPr lang="zh-CN" altLang="en-US" dirty="0"/>
          </a:p>
        </p:txBody>
      </p:sp>
      <p:sp>
        <p:nvSpPr>
          <p:cNvPr id="6" name="日期占位符 5"/>
          <p:cNvSpPr>
            <a:spLocks noGrp="1"/>
          </p:cNvSpPr>
          <p:nvPr>
            <p:ph type="dt" sz="half" idx="2"/>
          </p:nvPr>
        </p:nvSpPr>
        <p:spPr/>
        <p:txBody>
          <a:bodyPr/>
          <a:lstStyle/>
          <a:p>
            <a:fld id="{F18B07A9-8EE3-457B-985A-ECD13FC80081}"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dirty="0"/>
              <a:t>is.cumt.edu.cn</a:t>
            </a:r>
          </a:p>
        </p:txBody>
      </p:sp>
      <p:sp>
        <p:nvSpPr>
          <p:cNvPr id="8" name="灯片编号占位符 7"/>
          <p:cNvSpPr>
            <a:spLocks noGrp="1"/>
          </p:cNvSpPr>
          <p:nvPr>
            <p:ph type="sldNum" sz="quarter" idx="4"/>
          </p:nvPr>
        </p:nvSpPr>
        <p:spPr/>
        <p:txBody>
          <a:bodyPr/>
          <a:lstStyle/>
          <a:p>
            <a:fld id="{793773FA-04BE-4575-9625-A7596617E1A2}" type="slidenum">
              <a:rPr lang="zh-CN" altLang="en-US" smtClean="0"/>
              <a:t>10</a:t>
            </a:fld>
            <a:endParaRPr lang="zh-CN" altLang="en-US"/>
          </a:p>
        </p:txBody>
      </p:sp>
    </p:spTree>
    <p:extLst>
      <p:ext uri="{BB962C8B-B14F-4D97-AF65-F5344CB8AC3E}">
        <p14:creationId xmlns:p14="http://schemas.microsoft.com/office/powerpoint/2010/main" val="2281431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缓冲区溢出的防御</a:t>
            </a:r>
          </a:p>
        </p:txBody>
      </p:sp>
      <p:sp>
        <p:nvSpPr>
          <p:cNvPr id="3" name="内容占位符 2"/>
          <p:cNvSpPr>
            <a:spLocks noGrp="1"/>
          </p:cNvSpPr>
          <p:nvPr>
            <p:ph idx="1"/>
          </p:nvPr>
        </p:nvSpPr>
        <p:spPr/>
        <p:txBody>
          <a:bodyPr/>
          <a:lstStyle/>
          <a:p>
            <a:r>
              <a:rPr lang="zh-CN" altLang="en-US" sz="3200" dirty="0"/>
              <a:t>缓冲区溢出的防御</a:t>
            </a:r>
            <a:r>
              <a:rPr lang="en-US" altLang="zh-CN" sz="3200" dirty="0"/>
              <a:t>——</a:t>
            </a:r>
            <a:r>
              <a:rPr lang="zh-CN" altLang="en-US" sz="3200" b="1" dirty="0">
                <a:solidFill>
                  <a:srgbClr val="FF0000"/>
                </a:solidFill>
              </a:rPr>
              <a:t>运行期保护方法</a:t>
            </a:r>
            <a:endParaRPr lang="en-US" altLang="zh-CN" sz="3200" b="1" dirty="0">
              <a:solidFill>
                <a:srgbClr val="FF0000"/>
              </a:solidFill>
            </a:endParaRPr>
          </a:p>
          <a:p>
            <a:pPr lvl="1"/>
            <a:r>
              <a:rPr lang="zh-CN" altLang="en-US" sz="2800" dirty="0"/>
              <a:t>程序运行过程中发现或阻止缓冲区溢出攻击</a:t>
            </a:r>
            <a:endParaRPr lang="en-US" altLang="zh-CN" sz="2800" dirty="0"/>
          </a:p>
          <a:p>
            <a:pPr lvl="1"/>
            <a:endParaRPr lang="zh-CN" altLang="en-US" sz="2800" dirty="0"/>
          </a:p>
          <a:p>
            <a:pPr lvl="1"/>
            <a:r>
              <a:rPr lang="zh-CN" altLang="en-US" sz="2800" dirty="0"/>
              <a:t>研究的主要方面</a:t>
            </a:r>
            <a:r>
              <a:rPr lang="en-US" altLang="zh-CN" sz="2800" dirty="0"/>
              <a:t>: </a:t>
            </a:r>
            <a:r>
              <a:rPr lang="zh-CN" altLang="en-US" sz="2800" b="1" dirty="0">
                <a:solidFill>
                  <a:srgbClr val="FF0000"/>
                </a:solidFill>
              </a:rPr>
              <a:t>数组边界检查</a:t>
            </a:r>
            <a:r>
              <a:rPr lang="zh-CN" altLang="en-US" sz="2800" dirty="0"/>
              <a:t>和</a:t>
            </a:r>
            <a:r>
              <a:rPr lang="zh-CN" altLang="en-US" sz="2800" b="1" dirty="0">
                <a:solidFill>
                  <a:srgbClr val="FF0000"/>
                </a:solidFill>
              </a:rPr>
              <a:t>保证返回指针的完整性</a:t>
            </a:r>
            <a:endParaRPr lang="en-US" altLang="zh-CN" sz="2800" b="1" dirty="0">
              <a:solidFill>
                <a:srgbClr val="FF0000"/>
              </a:solidFill>
            </a:endParaRPr>
          </a:p>
          <a:p>
            <a:pPr marL="1371600" lvl="2" indent="-457200">
              <a:buFont typeface="+mj-lt"/>
              <a:buAutoNum type="arabicPeriod"/>
            </a:pPr>
            <a:r>
              <a:rPr lang="zh-CN" altLang="en-US" sz="2400" b="1" dirty="0">
                <a:solidFill>
                  <a:srgbClr val="FF0000"/>
                </a:solidFill>
              </a:rPr>
              <a:t>插入代码进行数组边界检查</a:t>
            </a:r>
            <a:endParaRPr lang="en-US" altLang="zh-CN" sz="2400" dirty="0"/>
          </a:p>
          <a:p>
            <a:pPr lvl="3"/>
            <a:r>
              <a:rPr lang="zh-CN" altLang="en-US" sz="2400" b="1" dirty="0">
                <a:solidFill>
                  <a:srgbClr val="692AA2"/>
                </a:solidFill>
              </a:rPr>
              <a:t>数组边界检查：</a:t>
            </a:r>
            <a:r>
              <a:rPr lang="zh-CN" altLang="en-US" sz="2400" dirty="0"/>
              <a:t>检查数组实际长度是否超过了分配长度。如果超过，立即进行相应的处理，如</a:t>
            </a:r>
            <a:r>
              <a:rPr lang="zh-CN" altLang="en-US" sz="2400" b="1" dirty="0">
                <a:solidFill>
                  <a:srgbClr val="692AA2"/>
                </a:solidFill>
              </a:rPr>
              <a:t>舍去</a:t>
            </a:r>
            <a:r>
              <a:rPr lang="zh-CN" altLang="en-US" sz="2400" dirty="0"/>
              <a:t>超出分配长度部分</a:t>
            </a:r>
            <a:endParaRPr lang="en-US" altLang="zh-CN" sz="2400" dirty="0"/>
          </a:p>
          <a:p>
            <a:pPr lvl="1"/>
            <a:endParaRPr lang="zh-CN" altLang="en-US" sz="2800" b="1" dirty="0">
              <a:solidFill>
                <a:srgbClr val="FF0000"/>
              </a:solidFill>
            </a:endParaRPr>
          </a:p>
        </p:txBody>
      </p:sp>
      <p:sp>
        <p:nvSpPr>
          <p:cNvPr id="6" name="日期占位符 5"/>
          <p:cNvSpPr>
            <a:spLocks noGrp="1"/>
          </p:cNvSpPr>
          <p:nvPr>
            <p:ph type="dt" sz="half" idx="2"/>
          </p:nvPr>
        </p:nvSpPr>
        <p:spPr/>
        <p:txBody>
          <a:bodyPr/>
          <a:lstStyle/>
          <a:p>
            <a:fld id="{82EED705-7983-4A0A-ACFF-BF48FAEEF6F7}"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100</a:t>
            </a:fld>
            <a:endParaRPr lang="zh-CN" altLang="en-US"/>
          </a:p>
        </p:txBody>
      </p:sp>
    </p:spTree>
    <p:extLst>
      <p:ext uri="{BB962C8B-B14F-4D97-AF65-F5344CB8AC3E}">
        <p14:creationId xmlns:p14="http://schemas.microsoft.com/office/powerpoint/2010/main" val="30095523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缓冲区溢出的防御</a:t>
            </a:r>
          </a:p>
        </p:txBody>
      </p:sp>
      <p:sp>
        <p:nvSpPr>
          <p:cNvPr id="3" name="内容占位符 2"/>
          <p:cNvSpPr>
            <a:spLocks noGrp="1"/>
          </p:cNvSpPr>
          <p:nvPr>
            <p:ph idx="1"/>
          </p:nvPr>
        </p:nvSpPr>
        <p:spPr/>
        <p:txBody>
          <a:bodyPr/>
          <a:lstStyle/>
          <a:p>
            <a:pPr marL="514350" indent="-514350" eaLnBrk="1" hangingPunct="1">
              <a:buFont typeface="+mj-lt"/>
              <a:buAutoNum type="arabicPeriod" startAt="2"/>
            </a:pPr>
            <a:r>
              <a:rPr lang="zh-CN" altLang="en-US" sz="2800" b="1" dirty="0">
                <a:solidFill>
                  <a:srgbClr val="FF0000"/>
                </a:solidFill>
              </a:rPr>
              <a:t>返回指针完整性检查</a:t>
            </a:r>
            <a:r>
              <a:rPr lang="en-US" altLang="zh-CN" sz="2800" b="1" dirty="0">
                <a:solidFill>
                  <a:srgbClr val="FF0000"/>
                </a:solidFill>
              </a:rPr>
              <a:t>: </a:t>
            </a:r>
            <a:r>
              <a:rPr lang="zh-CN" altLang="en-US" sz="2800" dirty="0"/>
              <a:t>指针被引用前检测是否被改变</a:t>
            </a:r>
          </a:p>
          <a:p>
            <a:pPr lvl="1"/>
            <a:r>
              <a:rPr lang="zh-CN" altLang="en-US" dirty="0"/>
              <a:t>检测到攻击者对程序指针的改变，从而废弃该指针</a:t>
            </a:r>
            <a:endParaRPr lang="en-US" altLang="zh-CN" b="1" dirty="0">
              <a:solidFill>
                <a:srgbClr val="FF0000"/>
              </a:solidFill>
            </a:endParaRPr>
          </a:p>
          <a:p>
            <a:pPr lvl="1"/>
            <a:r>
              <a:rPr lang="zh-CN" altLang="en-US" dirty="0"/>
              <a:t>主要手段</a:t>
            </a:r>
            <a:r>
              <a:rPr lang="en-US" altLang="zh-CN" dirty="0"/>
              <a:t>——</a:t>
            </a:r>
            <a:r>
              <a:rPr lang="zh-CN" altLang="en-US" b="1" dirty="0">
                <a:solidFill>
                  <a:srgbClr val="FF0000"/>
                </a:solidFill>
              </a:rPr>
              <a:t>堆栈监测 ：</a:t>
            </a:r>
            <a:r>
              <a:rPr lang="zh-CN" altLang="en-US" dirty="0"/>
              <a:t>检查函数活动记录中的</a:t>
            </a:r>
            <a:r>
              <a:rPr lang="zh-CN" altLang="en-US" b="1" dirty="0">
                <a:solidFill>
                  <a:srgbClr val="692AA2"/>
                </a:solidFill>
              </a:rPr>
              <a:t>返回地址</a:t>
            </a:r>
            <a:r>
              <a:rPr lang="zh-CN" altLang="en-US" sz="2000" b="1" dirty="0">
                <a:solidFill>
                  <a:srgbClr val="692AA2"/>
                </a:solidFill>
              </a:rPr>
              <a:t>；</a:t>
            </a:r>
            <a:endParaRPr lang="en-US" altLang="zh-CN" sz="2000" b="1" dirty="0">
              <a:solidFill>
                <a:srgbClr val="692AA2"/>
              </a:solidFill>
            </a:endParaRPr>
          </a:p>
          <a:p>
            <a:pPr lvl="1"/>
            <a:r>
              <a:rPr lang="zh-CN" altLang="en-US" dirty="0"/>
              <a:t>在堆栈中的函数返回地址前面加了一些附加的字节，而在函数返回时，首先检查这个附加的字节是否被改动</a:t>
            </a:r>
          </a:p>
          <a:p>
            <a:pPr lvl="2"/>
            <a:r>
              <a:rPr lang="en-US" altLang="zh-CN" b="1" dirty="0" err="1">
                <a:solidFill>
                  <a:srgbClr val="FF0000"/>
                </a:solidFill>
              </a:rPr>
              <a:t>StackGuard</a:t>
            </a:r>
            <a:r>
              <a:rPr lang="zh-CN" altLang="en-US" b="1" dirty="0">
                <a:solidFill>
                  <a:srgbClr val="FF0000"/>
                </a:solidFill>
              </a:rPr>
              <a:t>（栈保护）</a:t>
            </a:r>
            <a:endParaRPr lang="en-US" altLang="zh-CN" b="1" dirty="0">
              <a:solidFill>
                <a:srgbClr val="FF0000"/>
              </a:solidFill>
            </a:endParaRPr>
          </a:p>
          <a:p>
            <a:pPr lvl="2"/>
            <a:r>
              <a:rPr lang="en-US" altLang="zh-CN" b="1" dirty="0" err="1">
                <a:solidFill>
                  <a:srgbClr val="FF0000"/>
                </a:solidFill>
              </a:rPr>
              <a:t>StackShield</a:t>
            </a:r>
            <a:endParaRPr lang="en-US" altLang="zh-CN" b="1" dirty="0">
              <a:solidFill>
                <a:srgbClr val="FF0000"/>
              </a:solidFill>
            </a:endParaRPr>
          </a:p>
          <a:p>
            <a:pPr eaLnBrk="1" hangingPunct="1"/>
            <a:endParaRPr lang="zh-CN" altLang="en-US" b="1" dirty="0">
              <a:solidFill>
                <a:srgbClr val="FF0000"/>
              </a:solidFill>
            </a:endParaRPr>
          </a:p>
        </p:txBody>
      </p:sp>
      <p:sp>
        <p:nvSpPr>
          <p:cNvPr id="6" name="日期占位符 5"/>
          <p:cNvSpPr>
            <a:spLocks noGrp="1"/>
          </p:cNvSpPr>
          <p:nvPr>
            <p:ph type="dt" sz="half" idx="2"/>
          </p:nvPr>
        </p:nvSpPr>
        <p:spPr/>
        <p:txBody>
          <a:bodyPr/>
          <a:lstStyle/>
          <a:p>
            <a:fld id="{9BB23E19-7049-4DF2-936B-C26B3C2332B4}"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101</a:t>
            </a:fld>
            <a:endParaRPr lang="zh-CN" altLang="en-US"/>
          </a:p>
        </p:txBody>
      </p:sp>
    </p:spTree>
    <p:extLst>
      <p:ext uri="{BB962C8B-B14F-4D97-AF65-F5344CB8AC3E}">
        <p14:creationId xmlns:p14="http://schemas.microsoft.com/office/powerpoint/2010/main" val="1357401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缓冲区溢出的防御</a:t>
            </a:r>
          </a:p>
        </p:txBody>
      </p:sp>
      <p:sp>
        <p:nvSpPr>
          <p:cNvPr id="3" name="内容占位符 2"/>
          <p:cNvSpPr>
            <a:spLocks noGrp="1"/>
          </p:cNvSpPr>
          <p:nvPr>
            <p:ph idx="1"/>
          </p:nvPr>
        </p:nvSpPr>
        <p:spPr/>
        <p:txBody>
          <a:bodyPr/>
          <a:lstStyle/>
          <a:p>
            <a:pPr eaLnBrk="1" hangingPunct="1"/>
            <a:r>
              <a:rPr lang="en-US" altLang="zh-CN" sz="2800" b="1" dirty="0" err="1">
                <a:solidFill>
                  <a:srgbClr val="FF0000"/>
                </a:solidFill>
              </a:rPr>
              <a:t>StackGuard</a:t>
            </a:r>
            <a:r>
              <a:rPr lang="en-US" altLang="zh-CN" dirty="0"/>
              <a:t>: </a:t>
            </a:r>
            <a:r>
              <a:rPr lang="zh-CN" altLang="en-US" dirty="0"/>
              <a:t>标准</a:t>
            </a:r>
            <a:r>
              <a:rPr lang="en-US" altLang="zh-CN" dirty="0"/>
              <a:t>GNU</a:t>
            </a:r>
            <a:r>
              <a:rPr lang="zh-CN" altLang="en-US" dirty="0"/>
              <a:t>的</a:t>
            </a:r>
            <a:r>
              <a:rPr lang="en-US" altLang="zh-CN" dirty="0"/>
              <a:t>C</a:t>
            </a:r>
            <a:r>
              <a:rPr lang="zh-CN" altLang="en-US" dirty="0"/>
              <a:t>编译器</a:t>
            </a:r>
            <a:r>
              <a:rPr lang="en-US" altLang="zh-CN" dirty="0" err="1"/>
              <a:t>gcc</a:t>
            </a:r>
            <a:r>
              <a:rPr lang="zh-CN" altLang="en-US" dirty="0"/>
              <a:t>的修改版。在函数返回地址之前插入“守卫”值（</a:t>
            </a:r>
            <a:r>
              <a:rPr lang="en-US" altLang="zh-CN" dirty="0"/>
              <a:t>canary</a:t>
            </a:r>
            <a:r>
              <a:rPr lang="zh-CN" altLang="en-US" dirty="0"/>
              <a:t>值），在函数返回前检查</a:t>
            </a:r>
            <a:r>
              <a:rPr lang="en-US" altLang="zh-CN" dirty="0"/>
              <a:t>canary</a:t>
            </a:r>
            <a:r>
              <a:rPr lang="zh-CN" altLang="en-US" dirty="0"/>
              <a:t>值是否被修改，来保证返回地址的完整性</a:t>
            </a:r>
            <a:endParaRPr lang="en-US" altLang="zh-CN" dirty="0"/>
          </a:p>
          <a:p>
            <a:pPr eaLnBrk="1" hangingPunct="1"/>
            <a:endParaRPr lang="en-US" altLang="zh-CN" dirty="0"/>
          </a:p>
          <a:p>
            <a:pPr eaLnBrk="1" hangingPunct="1"/>
            <a:endParaRPr lang="zh-CN" altLang="en-US" dirty="0"/>
          </a:p>
        </p:txBody>
      </p:sp>
      <p:sp>
        <p:nvSpPr>
          <p:cNvPr id="6" name="日期占位符 5"/>
          <p:cNvSpPr>
            <a:spLocks noGrp="1"/>
          </p:cNvSpPr>
          <p:nvPr>
            <p:ph type="dt" sz="half" idx="2"/>
          </p:nvPr>
        </p:nvSpPr>
        <p:spPr/>
        <p:txBody>
          <a:bodyPr/>
          <a:lstStyle/>
          <a:p>
            <a:fld id="{15A043D1-0A17-4D21-90C8-C647BF02BF48}"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102</a:t>
            </a:fld>
            <a:endParaRPr lang="zh-CN" altLang="en-US"/>
          </a:p>
        </p:txBody>
      </p:sp>
      <p:cxnSp>
        <p:nvCxnSpPr>
          <p:cNvPr id="5" name="直接箭头连接符 4"/>
          <p:cNvCxnSpPr/>
          <p:nvPr/>
        </p:nvCxnSpPr>
        <p:spPr bwMode="auto">
          <a:xfrm>
            <a:off x="1475656" y="2780928"/>
            <a:ext cx="0" cy="3528392"/>
          </a:xfrm>
          <a:prstGeom prst="straightConnector1">
            <a:avLst/>
          </a:prstGeom>
          <a:solidFill>
            <a:schemeClr val="accent1"/>
          </a:solidFill>
          <a:ln w="28575"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539552" y="2780928"/>
            <a:ext cx="936104" cy="369332"/>
          </a:xfrm>
          <a:prstGeom prst="rect">
            <a:avLst/>
          </a:prstGeom>
          <a:noFill/>
        </p:spPr>
        <p:txBody>
          <a:bodyPr wrap="square" rtlCol="0">
            <a:spAutoFit/>
          </a:bodyPr>
          <a:lstStyle/>
          <a:p>
            <a:pPr algn="r"/>
            <a:r>
              <a:rPr lang="zh-CN" altLang="en-US" dirty="0"/>
              <a:t>高址</a:t>
            </a:r>
          </a:p>
        </p:txBody>
      </p:sp>
      <p:sp>
        <p:nvSpPr>
          <p:cNvPr id="10" name="TextBox 9"/>
          <p:cNvSpPr txBox="1"/>
          <p:nvPr/>
        </p:nvSpPr>
        <p:spPr>
          <a:xfrm>
            <a:off x="478603" y="5939890"/>
            <a:ext cx="936104" cy="369332"/>
          </a:xfrm>
          <a:prstGeom prst="rect">
            <a:avLst/>
          </a:prstGeom>
          <a:noFill/>
        </p:spPr>
        <p:txBody>
          <a:bodyPr wrap="square" rtlCol="0">
            <a:spAutoFit/>
          </a:bodyPr>
          <a:lstStyle/>
          <a:p>
            <a:pPr algn="r"/>
            <a:r>
              <a:rPr lang="zh-CN" altLang="en-US" dirty="0"/>
              <a:t>低址</a:t>
            </a:r>
          </a:p>
        </p:txBody>
      </p:sp>
      <p:sp>
        <p:nvSpPr>
          <p:cNvPr id="11" name="立方体 10"/>
          <p:cNvSpPr/>
          <p:nvPr/>
        </p:nvSpPr>
        <p:spPr bwMode="auto">
          <a:xfrm>
            <a:off x="1835696" y="5652864"/>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a:t>
            </a:r>
            <a:endParaRPr kumimoji="0" lang="zh-CN" altLang="en-US" sz="1800" b="1" i="0" u="none" strike="noStrike" cap="none" normalizeH="0" baseline="0" dirty="0">
              <a:ln>
                <a:noFill/>
              </a:ln>
              <a:solidFill>
                <a:schemeClr val="tx1"/>
              </a:solidFill>
              <a:effectLst/>
              <a:latin typeface="Arial" charset="0"/>
            </a:endParaRPr>
          </a:p>
        </p:txBody>
      </p:sp>
      <p:sp>
        <p:nvSpPr>
          <p:cNvPr id="12" name="立方体 11"/>
          <p:cNvSpPr/>
          <p:nvPr/>
        </p:nvSpPr>
        <p:spPr bwMode="auto">
          <a:xfrm>
            <a:off x="1835696" y="5148808"/>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形参：</a:t>
            </a:r>
            <a:r>
              <a:rPr kumimoji="0" lang="en-US" altLang="zh-CN" sz="1800" b="1" i="0" u="none" strike="noStrike" cap="none" normalizeH="0" baseline="0" dirty="0">
                <a:ln>
                  <a:noFill/>
                </a:ln>
                <a:solidFill>
                  <a:schemeClr val="tx1"/>
                </a:solidFill>
                <a:effectLst/>
                <a:latin typeface="Arial" charset="0"/>
              </a:rPr>
              <a:t>password=</a:t>
            </a:r>
            <a:r>
              <a:rPr kumimoji="0" lang="en-US" altLang="zh-CN" sz="1800" b="1" i="0" u="none" strike="noStrike" cap="none" normalizeH="0" baseline="0" dirty="0" err="1">
                <a:ln>
                  <a:noFill/>
                </a:ln>
                <a:solidFill>
                  <a:schemeClr val="tx1"/>
                </a:solidFill>
                <a:effectLst/>
                <a:latin typeface="Arial" charset="0"/>
              </a:rPr>
              <a:t>qqqqqqq</a:t>
            </a:r>
            <a:endParaRPr kumimoji="0" lang="zh-CN" altLang="en-US" sz="1800" b="1" i="0" u="none" strike="noStrike" cap="none" normalizeH="0" baseline="0" dirty="0">
              <a:ln>
                <a:noFill/>
              </a:ln>
              <a:solidFill>
                <a:schemeClr val="tx1"/>
              </a:solidFill>
              <a:effectLst/>
              <a:latin typeface="Arial" charset="0"/>
            </a:endParaRPr>
          </a:p>
        </p:txBody>
      </p:sp>
      <p:sp>
        <p:nvSpPr>
          <p:cNvPr id="13" name="立方体 12"/>
          <p:cNvSpPr/>
          <p:nvPr/>
        </p:nvSpPr>
        <p:spPr bwMode="auto">
          <a:xfrm>
            <a:off x="1835696" y="4644752"/>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返回地址</a:t>
            </a:r>
          </a:p>
        </p:txBody>
      </p:sp>
      <p:sp>
        <p:nvSpPr>
          <p:cNvPr id="19" name="立方体 18"/>
          <p:cNvSpPr/>
          <p:nvPr/>
        </p:nvSpPr>
        <p:spPr bwMode="auto">
          <a:xfrm>
            <a:off x="1835696" y="4157458"/>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Canary</a:t>
            </a:r>
            <a:endParaRPr kumimoji="0" lang="zh-CN" altLang="en-US" sz="1800" b="1" i="0" u="none" strike="noStrike" cap="none" normalizeH="0" baseline="0" dirty="0">
              <a:ln>
                <a:noFill/>
              </a:ln>
              <a:solidFill>
                <a:schemeClr val="tx1"/>
              </a:solidFill>
              <a:effectLst/>
              <a:latin typeface="Arial" charset="0"/>
            </a:endParaRPr>
          </a:p>
        </p:txBody>
      </p:sp>
      <p:grpSp>
        <p:nvGrpSpPr>
          <p:cNvPr id="18" name="组合 17"/>
          <p:cNvGrpSpPr/>
          <p:nvPr/>
        </p:nvGrpSpPr>
        <p:grpSpPr>
          <a:xfrm>
            <a:off x="1835696" y="3132584"/>
            <a:ext cx="5112568" cy="1656184"/>
            <a:chOff x="1835696" y="3132584"/>
            <a:chExt cx="5112568" cy="1656184"/>
          </a:xfrm>
        </p:grpSpPr>
        <p:sp>
          <p:nvSpPr>
            <p:cNvPr id="14" name="立方体 13"/>
            <p:cNvSpPr/>
            <p:nvPr/>
          </p:nvSpPr>
          <p:spPr bwMode="auto">
            <a:xfrm>
              <a:off x="1835696" y="4140696"/>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上一栈帧的</a:t>
              </a:r>
              <a:r>
                <a:rPr kumimoji="0" lang="en-US" altLang="zh-CN" sz="1800" b="1" i="0" u="none" strike="noStrike" cap="none" normalizeH="0" baseline="0" dirty="0">
                  <a:ln>
                    <a:noFill/>
                  </a:ln>
                  <a:solidFill>
                    <a:schemeClr val="tx1"/>
                  </a:solidFill>
                  <a:effectLst/>
                  <a:latin typeface="Arial" charset="0"/>
                </a:rPr>
                <a:t>EBP</a:t>
              </a:r>
              <a:endParaRPr kumimoji="0" lang="zh-CN" altLang="en-US" sz="1800" b="1" i="0" u="none" strike="noStrike" cap="none" normalizeH="0" baseline="0" dirty="0">
                <a:ln>
                  <a:noFill/>
                </a:ln>
                <a:solidFill>
                  <a:schemeClr val="tx1"/>
                </a:solidFill>
                <a:effectLst/>
                <a:latin typeface="Arial" charset="0"/>
              </a:endParaRPr>
            </a:p>
          </p:txBody>
        </p:sp>
        <p:sp>
          <p:nvSpPr>
            <p:cNvPr id="15" name="立方体 14"/>
            <p:cNvSpPr/>
            <p:nvPr/>
          </p:nvSpPr>
          <p:spPr bwMode="auto">
            <a:xfrm>
              <a:off x="1835696" y="3636640"/>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Arial" charset="0"/>
                </a:rPr>
                <a:t>int</a:t>
              </a:r>
              <a:r>
                <a:rPr kumimoji="0" lang="en-US" altLang="zh-CN" sz="1800" b="1" i="0" u="none" strike="noStrike" cap="none" normalizeH="0" baseline="0" dirty="0">
                  <a:ln>
                    <a:noFill/>
                  </a:ln>
                  <a:solidFill>
                    <a:schemeClr val="tx1"/>
                  </a:solidFill>
                  <a:effectLst/>
                  <a:latin typeface="Arial" charset="0"/>
                </a:rPr>
                <a:t> authenticated</a:t>
              </a:r>
              <a:r>
                <a:rPr kumimoji="0" lang="zh-CN" altLang="en-US" sz="1800" b="1" i="0" u="none" strike="noStrike" cap="none" normalizeH="0" baseline="0" dirty="0">
                  <a:ln>
                    <a:noFill/>
                  </a:ln>
                  <a:solidFill>
                    <a:schemeClr val="tx1"/>
                  </a:solidFill>
                  <a:effectLst/>
                  <a:latin typeface="Arial" charset="0"/>
                </a:rPr>
                <a:t>（</a:t>
              </a:r>
              <a:r>
                <a:rPr kumimoji="0" lang="en-US" altLang="zh-CN" sz="1800" b="1" i="0" u="none" strike="noStrike" cap="none" normalizeH="0" baseline="0" dirty="0">
                  <a:ln>
                    <a:noFill/>
                  </a:ln>
                  <a:solidFill>
                    <a:schemeClr val="tx1"/>
                  </a:solidFill>
                  <a:effectLst/>
                  <a:latin typeface="Arial" charset="0"/>
                </a:rPr>
                <a:t>0x00000001</a:t>
              </a:r>
              <a:r>
                <a:rPr kumimoji="0" lang="zh-CN" altLang="en-US" sz="1800" b="1" i="0" u="none" strike="noStrike" cap="none" normalizeH="0" baseline="0" dirty="0">
                  <a:ln>
                    <a:noFill/>
                  </a:ln>
                  <a:solidFill>
                    <a:schemeClr val="tx1"/>
                  </a:solidFill>
                  <a:effectLst/>
                  <a:latin typeface="Arial" charset="0"/>
                </a:rPr>
                <a:t>）</a:t>
              </a:r>
            </a:p>
          </p:txBody>
        </p:sp>
        <p:sp>
          <p:nvSpPr>
            <p:cNvPr id="16" name="立方体 15"/>
            <p:cNvSpPr/>
            <p:nvPr/>
          </p:nvSpPr>
          <p:spPr bwMode="auto">
            <a:xfrm>
              <a:off x="1835696" y="3132584"/>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a:t>
              </a:r>
              <a:endParaRPr kumimoji="0" lang="zh-CN" altLang="en-US" sz="1800" b="1" i="0" u="none" strike="noStrike" cap="none" normalizeH="0" baseline="0" dirty="0">
                <a:ln>
                  <a:noFill/>
                </a:ln>
                <a:solidFill>
                  <a:schemeClr val="tx1"/>
                </a:solidFill>
                <a:effectLst/>
                <a:latin typeface="Arial" charset="0"/>
              </a:endParaRPr>
            </a:p>
          </p:txBody>
        </p:sp>
      </p:grpSp>
    </p:spTree>
    <p:extLst>
      <p:ext uri="{BB962C8B-B14F-4D97-AF65-F5344CB8AC3E}">
        <p14:creationId xmlns:p14="http://schemas.microsoft.com/office/powerpoint/2010/main" val="28883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3.7037E-6 L 0.00399 -0.06713 " pathEditMode="relative" rAng="0" ptsTypes="AA">
                                      <p:cBhvr>
                                        <p:cTn id="6" dur="2000" fill="hold"/>
                                        <p:tgtEl>
                                          <p:spTgt spid="18"/>
                                        </p:tgtEl>
                                        <p:attrNameLst>
                                          <p:attrName>ppt_x</p:attrName>
                                          <p:attrName>ppt_y</p:attrName>
                                        </p:attrNameLst>
                                      </p:cBhvr>
                                      <p:rCtr x="191" y="-3356"/>
                                    </p:animMotion>
                                  </p:childTnLst>
                                </p:cTn>
                              </p:par>
                            </p:childTnLst>
                          </p:cTn>
                        </p:par>
                        <p:par>
                          <p:cTn id="7" fill="hold">
                            <p:stCondLst>
                              <p:cond delay="2000"/>
                            </p:stCondLst>
                            <p:childTnLst>
                              <p:par>
                                <p:cTn id="8" presetID="16" presetClass="entr" presetSubtype="21"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缓冲区溢出的防御</a:t>
            </a:r>
          </a:p>
        </p:txBody>
      </p:sp>
      <p:sp>
        <p:nvSpPr>
          <p:cNvPr id="3" name="内容占位符 2"/>
          <p:cNvSpPr>
            <a:spLocks noGrp="1"/>
          </p:cNvSpPr>
          <p:nvPr>
            <p:ph idx="1"/>
          </p:nvPr>
        </p:nvSpPr>
        <p:spPr/>
        <p:txBody>
          <a:bodyPr/>
          <a:lstStyle/>
          <a:p>
            <a:pPr eaLnBrk="1" hangingPunct="1"/>
            <a:r>
              <a:rPr lang="en-US" altLang="zh-CN" sz="2800" b="1" dirty="0" err="1">
                <a:solidFill>
                  <a:srgbClr val="FF0000"/>
                </a:solidFill>
              </a:rPr>
              <a:t>StackShield</a:t>
            </a:r>
            <a:r>
              <a:rPr lang="en-US" altLang="zh-CN" sz="2800" b="1" dirty="0">
                <a:solidFill>
                  <a:srgbClr val="FF0000"/>
                </a:solidFill>
              </a:rPr>
              <a:t>: </a:t>
            </a:r>
            <a:r>
              <a:rPr lang="zh-CN" altLang="en-US" sz="2800" b="1" dirty="0">
                <a:solidFill>
                  <a:srgbClr val="692AA2"/>
                </a:solidFill>
              </a:rPr>
              <a:t>另外创建一个堆栈用来储存函数返回地址的一份拷贝</a:t>
            </a:r>
            <a:endParaRPr lang="en-US" altLang="zh-CN" sz="2800" b="1" dirty="0">
              <a:solidFill>
                <a:srgbClr val="692AA2"/>
              </a:solidFill>
            </a:endParaRPr>
          </a:p>
          <a:p>
            <a:pPr eaLnBrk="1" hangingPunct="1"/>
            <a:endParaRPr lang="zh-CN" altLang="en-US" sz="1100" b="1" dirty="0">
              <a:solidFill>
                <a:srgbClr val="692AA2"/>
              </a:solidFill>
            </a:endParaRPr>
          </a:p>
          <a:p>
            <a:pPr lvl="1"/>
            <a:r>
              <a:rPr lang="zh-CN" altLang="en-US" sz="2800" dirty="0"/>
              <a:t>在受保护的函数开头和结尾分别增加一段代码</a:t>
            </a:r>
            <a:endParaRPr lang="en-US" altLang="zh-CN" sz="2800" dirty="0"/>
          </a:p>
          <a:p>
            <a:pPr lvl="2"/>
            <a:r>
              <a:rPr lang="zh-CN" altLang="en-US" sz="2400" dirty="0"/>
              <a:t>开头代码将函数返回地址拷贝到一个特殊的表中</a:t>
            </a:r>
            <a:endParaRPr lang="en-US" altLang="zh-CN" sz="2400" dirty="0"/>
          </a:p>
          <a:p>
            <a:pPr lvl="2"/>
            <a:r>
              <a:rPr lang="zh-CN" altLang="en-US" sz="2400" dirty="0"/>
              <a:t>结尾代码将返回地址从表中拷贝回堆栈</a:t>
            </a:r>
            <a:endParaRPr lang="en-US" altLang="zh-CN" sz="2400" dirty="0"/>
          </a:p>
          <a:p>
            <a:pPr lvl="2"/>
            <a:endParaRPr lang="zh-CN" altLang="en-US" sz="2400" dirty="0"/>
          </a:p>
          <a:p>
            <a:pPr lvl="1"/>
            <a:r>
              <a:rPr lang="zh-CN" altLang="en-US" sz="2800" dirty="0"/>
              <a:t>即使返回地址被覆盖，函数执行流程也不会改变</a:t>
            </a:r>
            <a:endParaRPr lang="en-US" altLang="zh-CN" sz="2800" dirty="0"/>
          </a:p>
          <a:p>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35848B79-99B9-4FD0-B7BB-F25BFFC4A5CF}"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103</a:t>
            </a:fld>
            <a:endParaRPr lang="zh-CN" altLang="en-US"/>
          </a:p>
        </p:txBody>
      </p:sp>
    </p:spTree>
    <p:extLst>
      <p:ext uri="{BB962C8B-B14F-4D97-AF65-F5344CB8AC3E}">
        <p14:creationId xmlns:p14="http://schemas.microsoft.com/office/powerpoint/2010/main" val="16574198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缓冲区溢出的防御</a:t>
            </a:r>
          </a:p>
        </p:txBody>
      </p:sp>
      <p:sp>
        <p:nvSpPr>
          <p:cNvPr id="3" name="内容占位符 2"/>
          <p:cNvSpPr>
            <a:spLocks noGrp="1"/>
          </p:cNvSpPr>
          <p:nvPr>
            <p:ph idx="1"/>
          </p:nvPr>
        </p:nvSpPr>
        <p:spPr/>
        <p:txBody>
          <a:bodyPr/>
          <a:lstStyle/>
          <a:p>
            <a:r>
              <a:rPr lang="zh-CN" altLang="en-US" sz="2800" dirty="0"/>
              <a:t>缓冲区溢出的防御</a:t>
            </a:r>
            <a:r>
              <a:rPr lang="en-US" altLang="zh-CN" sz="2800" dirty="0"/>
              <a:t>——</a:t>
            </a:r>
            <a:r>
              <a:rPr lang="zh-CN" altLang="en-US" sz="2800" b="1" dirty="0">
                <a:solidFill>
                  <a:srgbClr val="FF0000"/>
                </a:solidFill>
              </a:rPr>
              <a:t>阻止攻击代码执行</a:t>
            </a:r>
            <a:endParaRPr lang="en-US" altLang="zh-CN" sz="2800" b="1" dirty="0">
              <a:solidFill>
                <a:srgbClr val="FF0000"/>
              </a:solidFill>
            </a:endParaRPr>
          </a:p>
          <a:p>
            <a:pPr lvl="1"/>
            <a:r>
              <a:rPr lang="zh-CN" altLang="en-US" sz="2600" b="1" dirty="0">
                <a:solidFill>
                  <a:srgbClr val="FF0000"/>
                </a:solidFill>
              </a:rPr>
              <a:t>非执行缓冲区技术：</a:t>
            </a:r>
            <a:r>
              <a:rPr lang="zh-CN" altLang="en-US" sz="2600" dirty="0"/>
              <a:t>设置缓冲区地址空间为不可执行，使攻击代码不能执行从而避免攻击</a:t>
            </a:r>
            <a:endParaRPr lang="en-US" altLang="zh-CN" sz="2600" dirty="0"/>
          </a:p>
          <a:p>
            <a:pPr lvl="2"/>
            <a:r>
              <a:rPr lang="zh-CN" altLang="en-US" sz="2400" dirty="0"/>
              <a:t>缓冲区的目的是用来存放数据而不是可执行代码，因此本不应当带来兼容性的问题</a:t>
            </a:r>
            <a:endParaRPr lang="en-US" altLang="zh-CN" sz="2400" dirty="0"/>
          </a:p>
          <a:p>
            <a:pPr lvl="2"/>
            <a:endParaRPr lang="zh-CN" altLang="en-US" sz="1100" dirty="0"/>
          </a:p>
          <a:p>
            <a:pPr lvl="2"/>
            <a:r>
              <a:rPr lang="zh-CN" altLang="en-US" sz="2400" dirty="0"/>
              <a:t>但</a:t>
            </a:r>
            <a:r>
              <a:rPr lang="en-US" altLang="zh-CN" sz="2400" dirty="0"/>
              <a:t>Unix</a:t>
            </a:r>
            <a:r>
              <a:rPr lang="zh-CN" altLang="en-US" sz="2400" dirty="0"/>
              <a:t>、</a:t>
            </a:r>
            <a:r>
              <a:rPr lang="en-US" altLang="zh-CN" sz="2400" dirty="0"/>
              <a:t>Windows</a:t>
            </a:r>
            <a:r>
              <a:rPr lang="zh-CN" altLang="en-US" sz="2400" dirty="0"/>
              <a:t>系统为了便捷地实现某些功能，往往允许在数据段中放入可执行代码，所以不可能使程序所有的数据段都不可执行</a:t>
            </a:r>
            <a:endParaRPr lang="en-US" altLang="zh-CN" sz="2400" dirty="0"/>
          </a:p>
          <a:p>
            <a:pPr lvl="2"/>
            <a:endParaRPr lang="zh-CN" altLang="en-US" sz="2000" dirty="0"/>
          </a:p>
          <a:p>
            <a:pPr lvl="2"/>
            <a:r>
              <a:rPr lang="zh-CN" altLang="en-US" sz="2400" dirty="0"/>
              <a:t>可以设定</a:t>
            </a:r>
            <a:r>
              <a:rPr lang="zh-CN" altLang="en-US" sz="2400" b="1" dirty="0">
                <a:solidFill>
                  <a:srgbClr val="FF0000"/>
                </a:solidFill>
              </a:rPr>
              <a:t>堆栈数据段不可执行</a:t>
            </a:r>
            <a:r>
              <a:rPr lang="zh-CN" altLang="en-US" sz="2400" dirty="0"/>
              <a:t>，因为几乎没有任何程序会在堆栈数据段中存放代码，可以最大限度地保证程序的兼容性</a:t>
            </a:r>
          </a:p>
        </p:txBody>
      </p:sp>
      <p:sp>
        <p:nvSpPr>
          <p:cNvPr id="6" name="日期占位符 5"/>
          <p:cNvSpPr>
            <a:spLocks noGrp="1"/>
          </p:cNvSpPr>
          <p:nvPr>
            <p:ph type="dt" sz="half" idx="2"/>
          </p:nvPr>
        </p:nvSpPr>
        <p:spPr/>
        <p:txBody>
          <a:bodyPr/>
          <a:lstStyle/>
          <a:p>
            <a:fld id="{4D20E0BD-0EC5-4833-9423-1BC5AC0D6D72}"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104</a:t>
            </a:fld>
            <a:endParaRPr lang="zh-CN" altLang="en-US"/>
          </a:p>
        </p:txBody>
      </p:sp>
    </p:spTree>
    <p:extLst>
      <p:ext uri="{BB962C8B-B14F-4D97-AF65-F5344CB8AC3E}">
        <p14:creationId xmlns:p14="http://schemas.microsoft.com/office/powerpoint/2010/main" val="2659459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 </a:t>
            </a:r>
            <a:r>
              <a:rPr lang="zh-CN" altLang="en-US" dirty="0"/>
              <a:t>内存攻防博弈发展概述</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47C49283-EEBE-4C80-8978-BDB89326E5D7}"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105</a:t>
            </a:fld>
            <a:endParaRPr lang="zh-CN" altLang="en-US"/>
          </a:p>
        </p:txBody>
      </p:sp>
      <p:sp>
        <p:nvSpPr>
          <p:cNvPr id="7" name="文本框 6"/>
          <p:cNvSpPr txBox="1"/>
          <p:nvPr/>
        </p:nvSpPr>
        <p:spPr>
          <a:xfrm>
            <a:off x="1115616" y="836712"/>
            <a:ext cx="273630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algn="ctr"/>
            <a:r>
              <a:rPr lang="zh-CN" altLang="en-US" sz="2400" dirty="0"/>
              <a:t>基础的缓冲区溢出</a:t>
            </a:r>
          </a:p>
        </p:txBody>
      </p:sp>
      <p:sp>
        <p:nvSpPr>
          <p:cNvPr id="8" name="文本框 7"/>
          <p:cNvSpPr txBox="1"/>
          <p:nvPr/>
        </p:nvSpPr>
        <p:spPr>
          <a:xfrm>
            <a:off x="5292080" y="836712"/>
            <a:ext cx="273630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spAutoFit/>
          </a:bodyPr>
          <a:lstStyle/>
          <a:p>
            <a:pPr algn="ctr"/>
            <a:r>
              <a:rPr lang="en-US" altLang="zh-CN" sz="2400" dirty="0"/>
              <a:t>GS Cookie</a:t>
            </a:r>
            <a:endParaRPr lang="zh-CN" altLang="en-US" sz="2400" dirty="0"/>
          </a:p>
        </p:txBody>
      </p:sp>
      <p:cxnSp>
        <p:nvCxnSpPr>
          <p:cNvPr id="10" name="直接箭头连接符 9"/>
          <p:cNvCxnSpPr>
            <a:stCxn id="7" idx="3"/>
            <a:endCxn id="8" idx="1"/>
          </p:cNvCxnSpPr>
          <p:nvPr/>
        </p:nvCxnSpPr>
        <p:spPr bwMode="auto">
          <a:xfrm>
            <a:off x="3851920" y="1067545"/>
            <a:ext cx="1440160"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1" name="文本框 10"/>
          <p:cNvSpPr txBox="1"/>
          <p:nvPr/>
        </p:nvSpPr>
        <p:spPr>
          <a:xfrm>
            <a:off x="1115616" y="1621234"/>
            <a:ext cx="273630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algn="ctr"/>
            <a:r>
              <a:rPr lang="en-US" altLang="zh-CN" sz="2400" dirty="0"/>
              <a:t>SEH</a:t>
            </a:r>
            <a:r>
              <a:rPr lang="zh-CN" altLang="en-US" sz="2400" dirty="0"/>
              <a:t>利用</a:t>
            </a:r>
          </a:p>
        </p:txBody>
      </p:sp>
      <p:sp>
        <p:nvSpPr>
          <p:cNvPr id="16" name="文本框 15"/>
          <p:cNvSpPr txBox="1"/>
          <p:nvPr/>
        </p:nvSpPr>
        <p:spPr>
          <a:xfrm>
            <a:off x="1115616" y="2471701"/>
            <a:ext cx="273630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algn="ctr"/>
            <a:r>
              <a:rPr lang="en-US" altLang="zh-CN" sz="2400" dirty="0"/>
              <a:t>P/P/R</a:t>
            </a:r>
            <a:endParaRPr lang="zh-CN" altLang="en-US" sz="2400" dirty="0"/>
          </a:p>
        </p:txBody>
      </p:sp>
      <p:sp>
        <p:nvSpPr>
          <p:cNvPr id="21" name="文本框 20"/>
          <p:cNvSpPr txBox="1"/>
          <p:nvPr/>
        </p:nvSpPr>
        <p:spPr>
          <a:xfrm>
            <a:off x="5322101" y="2471700"/>
            <a:ext cx="273630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spAutoFit/>
          </a:bodyPr>
          <a:lstStyle/>
          <a:p>
            <a:pPr algn="ctr"/>
            <a:r>
              <a:rPr lang="en-US" altLang="zh-CN" sz="2400" dirty="0"/>
              <a:t>SEHOP</a:t>
            </a:r>
            <a:endParaRPr lang="zh-CN" altLang="en-US" sz="2400" dirty="0"/>
          </a:p>
        </p:txBody>
      </p:sp>
      <p:sp>
        <p:nvSpPr>
          <p:cNvPr id="22" name="文本框 21"/>
          <p:cNvSpPr txBox="1"/>
          <p:nvPr/>
        </p:nvSpPr>
        <p:spPr>
          <a:xfrm>
            <a:off x="5292080" y="1607604"/>
            <a:ext cx="273630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spAutoFit/>
          </a:bodyPr>
          <a:lstStyle/>
          <a:p>
            <a:pPr algn="ctr"/>
            <a:r>
              <a:rPr lang="en-US" altLang="zh-CN" sz="2400" dirty="0" err="1"/>
              <a:t>SafeSEH</a:t>
            </a:r>
            <a:endParaRPr lang="zh-CN" altLang="en-US" sz="2400" dirty="0"/>
          </a:p>
        </p:txBody>
      </p:sp>
      <p:cxnSp>
        <p:nvCxnSpPr>
          <p:cNvPr id="24" name="直接箭头连接符 23"/>
          <p:cNvCxnSpPr>
            <a:stCxn id="8" idx="2"/>
            <a:endCxn id="11" idx="0"/>
          </p:cNvCxnSpPr>
          <p:nvPr/>
        </p:nvCxnSpPr>
        <p:spPr bwMode="auto">
          <a:xfrm flipH="1">
            <a:off x="2483768" y="1298377"/>
            <a:ext cx="4176464" cy="322857"/>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a:stCxn id="11" idx="3"/>
            <a:endCxn id="22" idx="1"/>
          </p:cNvCxnSpPr>
          <p:nvPr/>
        </p:nvCxnSpPr>
        <p:spPr bwMode="auto">
          <a:xfrm flipV="1">
            <a:off x="3851920" y="1838437"/>
            <a:ext cx="1440160" cy="1363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28" name="直接箭头连接符 27"/>
          <p:cNvCxnSpPr>
            <a:stCxn id="22" idx="2"/>
            <a:endCxn id="16" idx="0"/>
          </p:cNvCxnSpPr>
          <p:nvPr/>
        </p:nvCxnSpPr>
        <p:spPr bwMode="auto">
          <a:xfrm flipH="1">
            <a:off x="2483768" y="2069269"/>
            <a:ext cx="4176464" cy="40243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p:cNvCxnSpPr>
            <a:stCxn id="16" idx="3"/>
            <a:endCxn id="21" idx="1"/>
          </p:cNvCxnSpPr>
          <p:nvPr/>
        </p:nvCxnSpPr>
        <p:spPr bwMode="auto">
          <a:xfrm flipV="1">
            <a:off x="3851920" y="2702533"/>
            <a:ext cx="1470181" cy="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33" name="文本框 32"/>
          <p:cNvSpPr txBox="1"/>
          <p:nvPr/>
        </p:nvSpPr>
        <p:spPr>
          <a:xfrm>
            <a:off x="1043608" y="3255366"/>
            <a:ext cx="273630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algn="ctr"/>
            <a:r>
              <a:rPr lang="zh-CN" altLang="en-US" sz="2400" dirty="0"/>
              <a:t>伪造</a:t>
            </a:r>
            <a:r>
              <a:rPr lang="en-US" altLang="zh-CN" sz="2400" dirty="0"/>
              <a:t>SEH</a:t>
            </a:r>
            <a:r>
              <a:rPr lang="zh-CN" altLang="en-US" sz="2400" dirty="0"/>
              <a:t>链表</a:t>
            </a:r>
          </a:p>
        </p:txBody>
      </p:sp>
      <p:sp>
        <p:nvSpPr>
          <p:cNvPr id="34" name="文本框 33"/>
          <p:cNvSpPr txBox="1"/>
          <p:nvPr/>
        </p:nvSpPr>
        <p:spPr>
          <a:xfrm>
            <a:off x="5220072" y="3255366"/>
            <a:ext cx="273630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spAutoFit/>
          </a:bodyPr>
          <a:lstStyle/>
          <a:p>
            <a:pPr algn="ctr"/>
            <a:r>
              <a:rPr lang="en-US" altLang="zh-CN" sz="2400" dirty="0"/>
              <a:t>ASLR</a:t>
            </a:r>
            <a:endParaRPr lang="zh-CN" altLang="en-US" sz="2400" dirty="0"/>
          </a:p>
        </p:txBody>
      </p:sp>
      <p:cxnSp>
        <p:nvCxnSpPr>
          <p:cNvPr id="35" name="直接箭头连接符 34"/>
          <p:cNvCxnSpPr>
            <a:stCxn id="33" idx="3"/>
            <a:endCxn id="34" idx="1"/>
          </p:cNvCxnSpPr>
          <p:nvPr/>
        </p:nvCxnSpPr>
        <p:spPr bwMode="auto">
          <a:xfrm>
            <a:off x="3779912" y="3486199"/>
            <a:ext cx="1440160"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36" name="文本框 35"/>
          <p:cNvSpPr txBox="1"/>
          <p:nvPr/>
        </p:nvSpPr>
        <p:spPr>
          <a:xfrm>
            <a:off x="1043608" y="3855222"/>
            <a:ext cx="2736304"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algn="ctr"/>
            <a:r>
              <a:rPr lang="zh-CN" altLang="en-US" sz="2400" dirty="0"/>
              <a:t>堆喷射（</a:t>
            </a:r>
            <a:r>
              <a:rPr lang="en-US" altLang="zh-CN" sz="2400" dirty="0" err="1"/>
              <a:t>Heapspray</a:t>
            </a:r>
            <a:r>
              <a:rPr lang="zh-CN" altLang="en-US" sz="2400" dirty="0"/>
              <a:t>）</a:t>
            </a:r>
          </a:p>
        </p:txBody>
      </p:sp>
      <p:sp>
        <p:nvSpPr>
          <p:cNvPr id="37" name="文本框 36"/>
          <p:cNvSpPr txBox="1"/>
          <p:nvPr/>
        </p:nvSpPr>
        <p:spPr>
          <a:xfrm>
            <a:off x="1043608" y="4890355"/>
            <a:ext cx="273630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algn="ctr"/>
            <a:r>
              <a:rPr lang="en-US" altLang="zh-CN" sz="2400" dirty="0"/>
              <a:t>ROP</a:t>
            </a:r>
            <a:endParaRPr lang="zh-CN" altLang="en-US" sz="2400" dirty="0"/>
          </a:p>
        </p:txBody>
      </p:sp>
      <p:sp>
        <p:nvSpPr>
          <p:cNvPr id="38" name="文本框 37"/>
          <p:cNvSpPr txBox="1"/>
          <p:nvPr/>
        </p:nvSpPr>
        <p:spPr>
          <a:xfrm>
            <a:off x="5250093" y="4890354"/>
            <a:ext cx="273630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spAutoFit/>
          </a:bodyPr>
          <a:lstStyle/>
          <a:p>
            <a:pPr algn="ctr"/>
            <a:r>
              <a:rPr lang="en-US" altLang="zh-CN" sz="2400" dirty="0"/>
              <a:t>DEP+ASLR</a:t>
            </a:r>
            <a:endParaRPr lang="zh-CN" altLang="en-US" sz="2400" dirty="0"/>
          </a:p>
        </p:txBody>
      </p:sp>
      <p:sp>
        <p:nvSpPr>
          <p:cNvPr id="39" name="文本框 38"/>
          <p:cNvSpPr txBox="1"/>
          <p:nvPr/>
        </p:nvSpPr>
        <p:spPr>
          <a:xfrm>
            <a:off x="5220072" y="4026258"/>
            <a:ext cx="273630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spAutoFit/>
          </a:bodyPr>
          <a:lstStyle/>
          <a:p>
            <a:pPr algn="ctr"/>
            <a:r>
              <a:rPr lang="en-US" altLang="zh-CN" sz="2400" dirty="0"/>
              <a:t>DEP</a:t>
            </a:r>
            <a:endParaRPr lang="zh-CN" altLang="en-US" sz="2400" dirty="0"/>
          </a:p>
        </p:txBody>
      </p:sp>
      <p:cxnSp>
        <p:nvCxnSpPr>
          <p:cNvPr id="40" name="直接箭头连接符 39"/>
          <p:cNvCxnSpPr>
            <a:stCxn id="34" idx="2"/>
            <a:endCxn id="36" idx="0"/>
          </p:cNvCxnSpPr>
          <p:nvPr/>
        </p:nvCxnSpPr>
        <p:spPr bwMode="auto">
          <a:xfrm flipH="1">
            <a:off x="2411760" y="3717031"/>
            <a:ext cx="4176464" cy="138191"/>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箭头连接符 40"/>
          <p:cNvCxnSpPr>
            <a:stCxn id="36" idx="3"/>
            <a:endCxn id="39" idx="1"/>
          </p:cNvCxnSpPr>
          <p:nvPr/>
        </p:nvCxnSpPr>
        <p:spPr bwMode="auto">
          <a:xfrm flipV="1">
            <a:off x="3779912" y="4257091"/>
            <a:ext cx="1440160" cy="1363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42" name="直接箭头连接符 41"/>
          <p:cNvCxnSpPr>
            <a:stCxn id="39" idx="2"/>
            <a:endCxn id="37" idx="0"/>
          </p:cNvCxnSpPr>
          <p:nvPr/>
        </p:nvCxnSpPr>
        <p:spPr bwMode="auto">
          <a:xfrm flipH="1">
            <a:off x="2411760" y="4487923"/>
            <a:ext cx="4176464" cy="40243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p:cNvCxnSpPr>
            <a:stCxn id="37" idx="3"/>
            <a:endCxn id="38" idx="1"/>
          </p:cNvCxnSpPr>
          <p:nvPr/>
        </p:nvCxnSpPr>
        <p:spPr bwMode="auto">
          <a:xfrm flipV="1">
            <a:off x="3779912" y="5121187"/>
            <a:ext cx="1470181" cy="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45" name="直接箭头连接符 44"/>
          <p:cNvCxnSpPr>
            <a:stCxn id="21" idx="2"/>
            <a:endCxn id="33" idx="0"/>
          </p:cNvCxnSpPr>
          <p:nvPr/>
        </p:nvCxnSpPr>
        <p:spPr bwMode="auto">
          <a:xfrm flipH="1">
            <a:off x="2411760" y="2933365"/>
            <a:ext cx="4278493" cy="322001"/>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文本框 45"/>
          <p:cNvSpPr txBox="1"/>
          <p:nvPr/>
        </p:nvSpPr>
        <p:spPr>
          <a:xfrm>
            <a:off x="1085595" y="5775648"/>
            <a:ext cx="273630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pPr algn="ctr"/>
            <a:r>
              <a:rPr lang="en-US" altLang="zh-CN" sz="2400" dirty="0"/>
              <a:t>JIT Spray</a:t>
            </a:r>
            <a:endParaRPr lang="zh-CN" altLang="en-US" sz="2400" dirty="0"/>
          </a:p>
        </p:txBody>
      </p:sp>
      <p:sp>
        <p:nvSpPr>
          <p:cNvPr id="47" name="文本框 46"/>
          <p:cNvSpPr txBox="1"/>
          <p:nvPr/>
        </p:nvSpPr>
        <p:spPr>
          <a:xfrm>
            <a:off x="5292080" y="5775647"/>
            <a:ext cx="273630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ctr" anchorCtr="0">
            <a:spAutoFit/>
          </a:bodyPr>
          <a:lstStyle/>
          <a:p>
            <a:pPr algn="ctr"/>
            <a:r>
              <a:rPr lang="en-US" altLang="zh-CN" sz="2400" dirty="0"/>
              <a:t>……</a:t>
            </a:r>
            <a:endParaRPr lang="zh-CN" altLang="en-US" sz="2400" dirty="0"/>
          </a:p>
        </p:txBody>
      </p:sp>
      <p:cxnSp>
        <p:nvCxnSpPr>
          <p:cNvPr id="48" name="直接箭头连接符 47"/>
          <p:cNvCxnSpPr>
            <a:endCxn id="46" idx="0"/>
          </p:cNvCxnSpPr>
          <p:nvPr/>
        </p:nvCxnSpPr>
        <p:spPr bwMode="auto">
          <a:xfrm flipH="1">
            <a:off x="2453747" y="5373216"/>
            <a:ext cx="4176464" cy="40243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p:cNvCxnSpPr>
            <a:stCxn id="46" idx="3"/>
            <a:endCxn id="47" idx="1"/>
          </p:cNvCxnSpPr>
          <p:nvPr/>
        </p:nvCxnSpPr>
        <p:spPr bwMode="auto">
          <a:xfrm flipV="1">
            <a:off x="3821899" y="6006480"/>
            <a:ext cx="1470181" cy="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3" name="矩形 2"/>
          <p:cNvSpPr/>
          <p:nvPr/>
        </p:nvSpPr>
        <p:spPr>
          <a:xfrm>
            <a:off x="8026424" y="876570"/>
            <a:ext cx="1005403" cy="369332"/>
          </a:xfrm>
          <a:prstGeom prst="rect">
            <a:avLst/>
          </a:prstGeom>
        </p:spPr>
        <p:txBody>
          <a:bodyPr wrap="none">
            <a:spAutoFit/>
          </a:bodyPr>
          <a:lstStyle/>
          <a:p>
            <a:r>
              <a:rPr lang="en-US" altLang="zh-CN" dirty="0">
                <a:solidFill>
                  <a:srgbClr val="FF0000"/>
                </a:solidFill>
              </a:rPr>
              <a:t>VS2003</a:t>
            </a:r>
            <a:endParaRPr lang="zh-CN" altLang="en-US" dirty="0">
              <a:solidFill>
                <a:srgbClr val="FF0000"/>
              </a:solidFill>
            </a:endParaRPr>
          </a:p>
        </p:txBody>
      </p:sp>
      <p:sp>
        <p:nvSpPr>
          <p:cNvPr id="44" name="矩形 43"/>
          <p:cNvSpPr/>
          <p:nvPr/>
        </p:nvSpPr>
        <p:spPr>
          <a:xfrm>
            <a:off x="8138597" y="4936520"/>
            <a:ext cx="798167" cy="369332"/>
          </a:xfrm>
          <a:prstGeom prst="rect">
            <a:avLst/>
          </a:prstGeom>
        </p:spPr>
        <p:txBody>
          <a:bodyPr wrap="none">
            <a:spAutoFit/>
          </a:bodyPr>
          <a:lstStyle/>
          <a:p>
            <a:r>
              <a:rPr lang="en-US" altLang="zh-CN" dirty="0">
                <a:solidFill>
                  <a:srgbClr val="FF0000"/>
                </a:solidFill>
              </a:rPr>
              <a:t>Win 7</a:t>
            </a:r>
            <a:endParaRPr lang="zh-CN" altLang="en-US" dirty="0">
              <a:solidFill>
                <a:srgbClr val="FF0000"/>
              </a:solidFill>
            </a:endParaRPr>
          </a:p>
        </p:txBody>
      </p:sp>
    </p:spTree>
    <p:extLst>
      <p:ext uri="{BB962C8B-B14F-4D97-AF65-F5344CB8AC3E}">
        <p14:creationId xmlns:p14="http://schemas.microsoft.com/office/powerpoint/2010/main" val="38855000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 </a:t>
            </a:r>
            <a:r>
              <a:rPr lang="zh-CN" altLang="en-US" dirty="0"/>
              <a:t>内存安全机制</a:t>
            </a:r>
          </a:p>
        </p:txBody>
      </p:sp>
      <p:sp>
        <p:nvSpPr>
          <p:cNvPr id="3" name="内容占位符 2"/>
          <p:cNvSpPr>
            <a:spLocks noGrp="1"/>
          </p:cNvSpPr>
          <p:nvPr>
            <p:ph idx="1"/>
          </p:nvPr>
        </p:nvSpPr>
        <p:spPr/>
        <p:txBody>
          <a:bodyPr/>
          <a:lstStyle/>
          <a:p>
            <a:r>
              <a:rPr lang="en-US" altLang="zh-CN" dirty="0"/>
              <a:t>Microsoft</a:t>
            </a:r>
            <a:r>
              <a:rPr lang="zh-CN" altLang="en-US" dirty="0"/>
              <a:t>内存保护技术：</a:t>
            </a:r>
            <a:endParaRPr lang="en-US" altLang="zh-CN" dirty="0"/>
          </a:p>
          <a:p>
            <a:pPr marL="914400" lvl="1" indent="-457200">
              <a:buFont typeface="+mj-lt"/>
              <a:buAutoNum type="arabicPeriod"/>
            </a:pPr>
            <a:r>
              <a:rPr lang="en-US" altLang="zh-CN" sz="2000" b="1" dirty="0">
                <a:solidFill>
                  <a:srgbClr val="FF0000"/>
                </a:solidFill>
              </a:rPr>
              <a:t>GS</a:t>
            </a:r>
            <a:r>
              <a:rPr lang="zh-CN" altLang="en-US" sz="2000" b="1" dirty="0">
                <a:solidFill>
                  <a:srgbClr val="FF0000"/>
                </a:solidFill>
              </a:rPr>
              <a:t>编译技术</a:t>
            </a:r>
            <a:r>
              <a:rPr lang="en-US" altLang="zh-CN" sz="2000" b="1" dirty="0">
                <a:solidFill>
                  <a:srgbClr val="FF0000"/>
                </a:solidFill>
              </a:rPr>
              <a:t>——</a:t>
            </a:r>
            <a:r>
              <a:rPr lang="zh-CN" altLang="en-US" sz="2000" dirty="0"/>
              <a:t>在函数返回地址前加入</a:t>
            </a:r>
            <a:r>
              <a:rPr lang="en-US" altLang="zh-CN" sz="2000" dirty="0"/>
              <a:t>Security Cookie</a:t>
            </a:r>
            <a:r>
              <a:rPr lang="zh-CN" altLang="en-US" sz="2000" dirty="0"/>
              <a:t>，在函数返回前首先检测</a:t>
            </a:r>
            <a:r>
              <a:rPr lang="en-US" altLang="zh-CN" sz="2000" dirty="0"/>
              <a:t>Security Cookie</a:t>
            </a:r>
            <a:r>
              <a:rPr lang="zh-CN" altLang="en-US" sz="2000" dirty="0"/>
              <a:t>是否被覆盖</a:t>
            </a:r>
            <a:endParaRPr lang="en-US" altLang="zh-CN" sz="2000" dirty="0"/>
          </a:p>
          <a:p>
            <a:pPr marL="914400" lvl="1" indent="-457200">
              <a:buFont typeface="+mj-lt"/>
              <a:buAutoNum type="arabicPeriod"/>
            </a:pPr>
            <a:r>
              <a:rPr lang="en-US" altLang="zh-CN" sz="2000" b="1" dirty="0">
                <a:solidFill>
                  <a:srgbClr val="FF0000"/>
                </a:solidFill>
              </a:rPr>
              <a:t>S.E.H</a:t>
            </a:r>
            <a:r>
              <a:rPr lang="zh-CN" altLang="en-US" sz="2000" b="1" dirty="0">
                <a:solidFill>
                  <a:srgbClr val="FF0000"/>
                </a:solidFill>
              </a:rPr>
              <a:t>的安全校验机制</a:t>
            </a:r>
            <a:r>
              <a:rPr lang="en-US" altLang="zh-CN" sz="2000" b="1" dirty="0">
                <a:solidFill>
                  <a:srgbClr val="FF0000"/>
                </a:solidFill>
              </a:rPr>
              <a:t>(</a:t>
            </a:r>
            <a:r>
              <a:rPr lang="en-US" altLang="zh-CN" sz="2000" b="1" dirty="0" err="1">
                <a:solidFill>
                  <a:srgbClr val="FF0000"/>
                </a:solidFill>
              </a:rPr>
              <a:t>SafeSEH</a:t>
            </a:r>
            <a:r>
              <a:rPr lang="en-US" altLang="zh-CN" sz="2000" b="1" dirty="0">
                <a:solidFill>
                  <a:srgbClr val="FF0000"/>
                </a:solidFill>
              </a:rPr>
              <a:t>)——</a:t>
            </a:r>
            <a:r>
              <a:rPr lang="zh-CN" altLang="en-US" sz="2000" dirty="0"/>
              <a:t>能够有效的挫败多数通过改写</a:t>
            </a:r>
            <a:r>
              <a:rPr lang="en-US" altLang="zh-CN" sz="2000" dirty="0"/>
              <a:t>S.E.H</a:t>
            </a:r>
            <a:r>
              <a:rPr lang="zh-CN" altLang="en-US" sz="2000" dirty="0"/>
              <a:t>而劫持进程的攻击</a:t>
            </a:r>
            <a:endParaRPr lang="en-US" altLang="zh-CN" sz="2000" dirty="0"/>
          </a:p>
          <a:p>
            <a:pPr marL="914400" lvl="1" indent="-457200">
              <a:buFont typeface="+mj-lt"/>
              <a:buAutoNum type="arabicPeriod"/>
            </a:pPr>
            <a:r>
              <a:rPr lang="zh-CN" altLang="en-US" sz="2000" b="1" dirty="0">
                <a:solidFill>
                  <a:srgbClr val="FF0000"/>
                </a:solidFill>
              </a:rPr>
              <a:t>堆</a:t>
            </a:r>
            <a:r>
              <a:rPr lang="zh-CN" altLang="en-US" sz="2000" dirty="0"/>
              <a:t>中加入</a:t>
            </a:r>
            <a:r>
              <a:rPr lang="en-US" altLang="zh-CN" sz="2000" b="1" dirty="0">
                <a:solidFill>
                  <a:srgbClr val="FF0000"/>
                </a:solidFill>
              </a:rPr>
              <a:t>Heap Cookie, Safe Unlinking </a:t>
            </a:r>
            <a:r>
              <a:rPr lang="zh-CN" altLang="en-US" sz="2000" b="1" dirty="0">
                <a:solidFill>
                  <a:srgbClr val="FF0000"/>
                </a:solidFill>
              </a:rPr>
              <a:t>机制</a:t>
            </a:r>
            <a:r>
              <a:rPr lang="en-US" altLang="zh-CN" sz="2000" b="1" dirty="0">
                <a:solidFill>
                  <a:srgbClr val="FF0000"/>
                </a:solidFill>
              </a:rPr>
              <a:t>——</a:t>
            </a:r>
            <a:r>
              <a:rPr lang="zh-CN" altLang="en-US" sz="2000" dirty="0"/>
              <a:t>为堆溢出增加更多的限制</a:t>
            </a:r>
            <a:endParaRPr lang="en-US" altLang="zh-CN" sz="2000" dirty="0"/>
          </a:p>
          <a:p>
            <a:pPr marL="914400" lvl="1" indent="-457200">
              <a:buFont typeface="+mj-lt"/>
              <a:buAutoNum type="arabicPeriod"/>
            </a:pPr>
            <a:r>
              <a:rPr lang="en-US" altLang="zh-CN" sz="2000" b="1" dirty="0">
                <a:solidFill>
                  <a:srgbClr val="FF0000"/>
                </a:solidFill>
              </a:rPr>
              <a:t>DEP (Data Execution Protection</a:t>
            </a:r>
            <a:r>
              <a:rPr lang="zh-CN" altLang="en-US" sz="2000" b="1" dirty="0">
                <a:solidFill>
                  <a:srgbClr val="FF0000"/>
                </a:solidFill>
              </a:rPr>
              <a:t>，数据执行保护）</a:t>
            </a:r>
            <a:r>
              <a:rPr lang="en-US" altLang="zh-CN" sz="2000" b="1" dirty="0">
                <a:solidFill>
                  <a:srgbClr val="FF0000"/>
                </a:solidFill>
              </a:rPr>
              <a:t>——</a:t>
            </a:r>
            <a:r>
              <a:rPr lang="zh-CN" altLang="en-US" sz="2000" dirty="0"/>
              <a:t>将数据部分标识为不可执行，阻止栈、堆和数据节中攻击代码的执行</a:t>
            </a:r>
            <a:endParaRPr lang="en-US" altLang="zh-CN" sz="2000" dirty="0"/>
          </a:p>
          <a:p>
            <a:pPr marL="914400" lvl="1" indent="-457200">
              <a:buFont typeface="+mj-lt"/>
              <a:buAutoNum type="arabicPeriod"/>
            </a:pPr>
            <a:r>
              <a:rPr lang="en-US" altLang="zh-CN" sz="2000" b="1" dirty="0">
                <a:solidFill>
                  <a:srgbClr val="FF0000"/>
                </a:solidFill>
              </a:rPr>
              <a:t>ASLR(Address space layout randomization</a:t>
            </a:r>
            <a:r>
              <a:rPr lang="zh-CN" altLang="en-US" sz="2000" b="1" dirty="0">
                <a:solidFill>
                  <a:srgbClr val="FF0000"/>
                </a:solidFill>
              </a:rPr>
              <a:t>，加载地址随机）</a:t>
            </a:r>
            <a:r>
              <a:rPr lang="en-US" altLang="zh-CN" sz="2000" b="1" dirty="0">
                <a:solidFill>
                  <a:srgbClr val="FF0000"/>
                </a:solidFill>
              </a:rPr>
              <a:t>——</a:t>
            </a:r>
            <a:r>
              <a:rPr lang="zh-CN" altLang="en-US" sz="2000" dirty="0"/>
              <a:t>通过对系统关键地址的随机化，使得经典堆栈溢出手段失效</a:t>
            </a:r>
            <a:endParaRPr lang="en-US" altLang="zh-CN" sz="2000" dirty="0"/>
          </a:p>
          <a:p>
            <a:pPr marL="914400" lvl="1" indent="-457200">
              <a:buFont typeface="+mj-lt"/>
              <a:buAutoNum type="arabicPeriod"/>
            </a:pPr>
            <a:r>
              <a:rPr lang="en-US" altLang="zh-CN" sz="2000" b="1" dirty="0">
                <a:solidFill>
                  <a:srgbClr val="FF0000"/>
                </a:solidFill>
              </a:rPr>
              <a:t>SEHOP(Structured Exception Handler Overwrite </a:t>
            </a:r>
            <a:r>
              <a:rPr lang="en-US" altLang="zh-CN" sz="2000" b="1" dirty="0" err="1">
                <a:solidFill>
                  <a:srgbClr val="FF0000"/>
                </a:solidFill>
              </a:rPr>
              <a:t>Protection,S.E.H</a:t>
            </a:r>
            <a:r>
              <a:rPr lang="zh-CN" altLang="en-US" sz="2000" b="1" dirty="0">
                <a:solidFill>
                  <a:srgbClr val="FF0000"/>
                </a:solidFill>
              </a:rPr>
              <a:t>覆盖保护</a:t>
            </a:r>
            <a:r>
              <a:rPr lang="en-US" altLang="zh-CN" sz="2000" b="1" dirty="0">
                <a:solidFill>
                  <a:srgbClr val="FF0000"/>
                </a:solidFill>
              </a:rPr>
              <a:t>)——</a:t>
            </a:r>
            <a:r>
              <a:rPr lang="zh-CN" altLang="en-US" sz="2000" dirty="0"/>
              <a:t>对安全</a:t>
            </a:r>
            <a:r>
              <a:rPr lang="en-US" altLang="zh-CN" sz="2000" dirty="0"/>
              <a:t>S.E.H</a:t>
            </a:r>
            <a:r>
              <a:rPr lang="zh-CN" altLang="en-US" sz="2000" dirty="0"/>
              <a:t>机制的补充，将</a:t>
            </a:r>
            <a:r>
              <a:rPr lang="en-US" altLang="zh-CN" sz="2000" dirty="0"/>
              <a:t>S.E.H</a:t>
            </a:r>
            <a:r>
              <a:rPr lang="zh-CN" altLang="en-US" sz="2000" dirty="0"/>
              <a:t>的保护提升到系统级别，使</a:t>
            </a:r>
            <a:r>
              <a:rPr lang="en-US" altLang="zh-CN" sz="2000" dirty="0"/>
              <a:t>S.E.H</a:t>
            </a:r>
            <a:r>
              <a:rPr lang="zh-CN" altLang="en-US" sz="2000" dirty="0"/>
              <a:t>的保护机制更为有效</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C09B8383-8A31-4B23-8339-1774DFAC5167}"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106</a:t>
            </a:fld>
            <a:endParaRPr lang="zh-CN" altLang="en-US"/>
          </a:p>
        </p:txBody>
      </p:sp>
    </p:spTree>
    <p:extLst>
      <p:ext uri="{BB962C8B-B14F-4D97-AF65-F5344CB8AC3E}">
        <p14:creationId xmlns:p14="http://schemas.microsoft.com/office/powerpoint/2010/main" val="9892525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a:t>
            </a:r>
            <a:r>
              <a:rPr lang="zh-CN" altLang="en-US" dirty="0"/>
              <a:t>安全机制汇总</a:t>
            </a:r>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C14C80BC-6208-42F0-98B2-88F765367923}"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107</a:t>
            </a:fld>
            <a:endParaRPr lang="zh-CN" altLang="en-US"/>
          </a:p>
        </p:txBody>
      </p:sp>
      <p:pic>
        <p:nvPicPr>
          <p:cNvPr id="7" name="图片 6"/>
          <p:cNvPicPr>
            <a:picLocks noChangeAspect="1"/>
          </p:cNvPicPr>
          <p:nvPr/>
        </p:nvPicPr>
        <p:blipFill>
          <a:blip r:embed="rId2"/>
          <a:stretch>
            <a:fillRect/>
          </a:stretch>
        </p:blipFill>
        <p:spPr>
          <a:xfrm>
            <a:off x="783895" y="564494"/>
            <a:ext cx="7576210" cy="3150648"/>
          </a:xfrm>
          <a:prstGeom prst="rect">
            <a:avLst/>
          </a:prstGeom>
        </p:spPr>
      </p:pic>
      <p:pic>
        <p:nvPicPr>
          <p:cNvPr id="8" name="图片 7"/>
          <p:cNvPicPr>
            <a:picLocks noChangeAspect="1"/>
          </p:cNvPicPr>
          <p:nvPr/>
        </p:nvPicPr>
        <p:blipFill>
          <a:blip r:embed="rId3"/>
          <a:stretch>
            <a:fillRect/>
          </a:stretch>
        </p:blipFill>
        <p:spPr>
          <a:xfrm>
            <a:off x="818734" y="3645024"/>
            <a:ext cx="7506532" cy="2822443"/>
          </a:xfrm>
          <a:prstGeom prst="rect">
            <a:avLst/>
          </a:prstGeom>
        </p:spPr>
      </p:pic>
    </p:spTree>
    <p:extLst>
      <p:ext uri="{BB962C8B-B14F-4D97-AF65-F5344CB8AC3E}">
        <p14:creationId xmlns:p14="http://schemas.microsoft.com/office/powerpoint/2010/main" val="40093658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GS</a:t>
            </a:r>
            <a:r>
              <a:rPr lang="zh-CN" altLang="en-US" dirty="0"/>
              <a:t>机制</a:t>
            </a:r>
          </a:p>
        </p:txBody>
      </p:sp>
      <p:sp>
        <p:nvSpPr>
          <p:cNvPr id="3" name="内容占位符 2"/>
          <p:cNvSpPr>
            <a:spLocks noGrp="1"/>
          </p:cNvSpPr>
          <p:nvPr>
            <p:ph idx="1"/>
          </p:nvPr>
        </p:nvSpPr>
        <p:spPr>
          <a:xfrm>
            <a:off x="486698" y="856780"/>
            <a:ext cx="8229600" cy="5410200"/>
          </a:xfrm>
        </p:spPr>
        <p:txBody>
          <a:bodyPr/>
          <a:lstStyle/>
          <a:p>
            <a:r>
              <a:rPr lang="zh-CN" altLang="en-US" dirty="0"/>
              <a:t>在</a:t>
            </a:r>
            <a:r>
              <a:rPr lang="en-US" altLang="zh-CN" dirty="0"/>
              <a:t>VS2003</a:t>
            </a:r>
            <a:r>
              <a:rPr lang="zh-CN" altLang="en-US" dirty="0"/>
              <a:t>及以后的版本中默认启用该选项</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D865A937-9B8E-4BA1-BF67-B850DF2B6CEA}"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108</a:t>
            </a:fld>
            <a:endParaRPr lang="zh-CN" altLang="en-US"/>
          </a:p>
        </p:txBody>
      </p:sp>
      <p:pic>
        <p:nvPicPr>
          <p:cNvPr id="7" name="图片 6"/>
          <p:cNvPicPr>
            <a:picLocks noChangeAspect="1"/>
          </p:cNvPicPr>
          <p:nvPr/>
        </p:nvPicPr>
        <p:blipFill>
          <a:blip r:embed="rId2"/>
          <a:stretch>
            <a:fillRect/>
          </a:stretch>
        </p:blipFill>
        <p:spPr>
          <a:xfrm>
            <a:off x="1034529" y="1340768"/>
            <a:ext cx="7074941" cy="4442224"/>
          </a:xfrm>
          <a:prstGeom prst="rect">
            <a:avLst/>
          </a:prstGeom>
        </p:spPr>
      </p:pic>
      <p:sp>
        <p:nvSpPr>
          <p:cNvPr id="8" name="矩形 7"/>
          <p:cNvSpPr/>
          <p:nvPr/>
        </p:nvSpPr>
        <p:spPr bwMode="auto">
          <a:xfrm>
            <a:off x="2590800" y="2708920"/>
            <a:ext cx="3565376" cy="21602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9" name="矩形 8"/>
          <p:cNvSpPr/>
          <p:nvPr/>
        </p:nvSpPr>
        <p:spPr bwMode="auto">
          <a:xfrm>
            <a:off x="2590800" y="5445224"/>
            <a:ext cx="5437584" cy="33776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0" name="椭圆 9"/>
          <p:cNvSpPr/>
          <p:nvPr/>
        </p:nvSpPr>
        <p:spPr bwMode="auto">
          <a:xfrm>
            <a:off x="3851920" y="3861048"/>
            <a:ext cx="2701280" cy="576064"/>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VS2010</a:t>
            </a:r>
            <a:r>
              <a:rPr kumimoji="0" lang="zh-CN" altLang="en-US" sz="1800" b="1" i="0" u="none" strike="noStrike" cap="none" normalizeH="0" baseline="0" dirty="0">
                <a:ln>
                  <a:noFill/>
                </a:ln>
                <a:solidFill>
                  <a:schemeClr val="tx1"/>
                </a:solidFill>
                <a:effectLst/>
                <a:latin typeface="Arial" charset="0"/>
              </a:rPr>
              <a:t>中的</a:t>
            </a:r>
            <a:r>
              <a:rPr kumimoji="0" lang="en-US" altLang="zh-CN" sz="1800" b="1" i="0" u="none" strike="noStrike" cap="none" normalizeH="0" baseline="0" dirty="0">
                <a:ln>
                  <a:noFill/>
                </a:ln>
                <a:solidFill>
                  <a:schemeClr val="tx1"/>
                </a:solidFill>
                <a:effectLst/>
                <a:latin typeface="Arial" charset="0"/>
              </a:rPr>
              <a:t>GS</a:t>
            </a:r>
            <a:endParaRPr kumimoji="0" lang="zh-CN" altLang="en-US" sz="18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1044142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339752" y="3139835"/>
            <a:ext cx="4799325" cy="3026015"/>
            <a:chOff x="2096137" y="3246516"/>
            <a:chExt cx="4799325" cy="3026015"/>
          </a:xfrm>
        </p:grpSpPr>
        <p:pic>
          <p:nvPicPr>
            <p:cNvPr id="7" name="图片 6"/>
            <p:cNvPicPr>
              <a:picLocks noChangeAspect="1"/>
            </p:cNvPicPr>
            <p:nvPr/>
          </p:nvPicPr>
          <p:blipFill>
            <a:blip r:embed="rId2"/>
            <a:stretch>
              <a:fillRect/>
            </a:stretch>
          </p:blipFill>
          <p:spPr>
            <a:xfrm>
              <a:off x="2096137" y="3246516"/>
              <a:ext cx="4799325" cy="3026015"/>
            </a:xfrm>
            <a:prstGeom prst="rect">
              <a:avLst/>
            </a:prstGeom>
          </p:spPr>
        </p:pic>
        <p:sp>
          <p:nvSpPr>
            <p:cNvPr id="8" name="矩形 7"/>
            <p:cNvSpPr/>
            <p:nvPr/>
          </p:nvSpPr>
          <p:spPr bwMode="auto">
            <a:xfrm>
              <a:off x="2339752" y="5157192"/>
              <a:ext cx="1512168"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9" name="矩形 8"/>
            <p:cNvSpPr/>
            <p:nvPr/>
          </p:nvSpPr>
          <p:spPr bwMode="auto">
            <a:xfrm>
              <a:off x="4932040" y="3933056"/>
              <a:ext cx="1152128"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grpSp>
      <p:sp>
        <p:nvSpPr>
          <p:cNvPr id="2" name="标题 1"/>
          <p:cNvSpPr>
            <a:spLocks noGrp="1"/>
          </p:cNvSpPr>
          <p:nvPr>
            <p:ph type="title"/>
          </p:nvPr>
        </p:nvSpPr>
        <p:spPr/>
        <p:txBody>
          <a:bodyPr/>
          <a:lstStyle/>
          <a:p>
            <a:r>
              <a:rPr lang="en-US" altLang="zh-CN" dirty="0"/>
              <a:t>GS</a:t>
            </a:r>
            <a:r>
              <a:rPr lang="zh-CN" altLang="en-US" dirty="0"/>
              <a:t>机制</a:t>
            </a:r>
          </a:p>
        </p:txBody>
      </p:sp>
      <p:sp>
        <p:nvSpPr>
          <p:cNvPr id="3" name="内容占位符 2"/>
          <p:cNvSpPr>
            <a:spLocks noGrp="1"/>
          </p:cNvSpPr>
          <p:nvPr>
            <p:ph idx="1"/>
          </p:nvPr>
        </p:nvSpPr>
        <p:spPr/>
        <p:txBody>
          <a:bodyPr/>
          <a:lstStyle/>
          <a:p>
            <a:r>
              <a:rPr lang="en-US" altLang="zh-CN" sz="2400" b="1" dirty="0">
                <a:solidFill>
                  <a:srgbClr val="FF0000"/>
                </a:solidFill>
              </a:rPr>
              <a:t>GS</a:t>
            </a:r>
            <a:r>
              <a:rPr lang="zh-CN" altLang="en-US" sz="2400" b="1" dirty="0">
                <a:solidFill>
                  <a:srgbClr val="FF0000"/>
                </a:solidFill>
              </a:rPr>
              <a:t>编译选项</a:t>
            </a:r>
            <a:r>
              <a:rPr lang="zh-CN" altLang="en-US" dirty="0"/>
              <a:t>为每个函数调用增加了一些额外的数据和操作，用以检测栈中的溢出</a:t>
            </a:r>
          </a:p>
          <a:p>
            <a:pPr lvl="1"/>
            <a:r>
              <a:rPr lang="zh-CN" altLang="en-US" dirty="0"/>
              <a:t>函数调用时向栈帧内压入一个随机</a:t>
            </a:r>
            <a:r>
              <a:rPr lang="en-US" altLang="zh-CN" dirty="0"/>
              <a:t>DWORD</a:t>
            </a:r>
            <a:r>
              <a:rPr lang="zh-CN" altLang="en-US" dirty="0"/>
              <a:t>，称做</a:t>
            </a:r>
            <a:r>
              <a:rPr lang="en-US" altLang="zh-CN" dirty="0"/>
              <a:t>“</a:t>
            </a:r>
            <a:r>
              <a:rPr lang="en-US" altLang="zh-CN" dirty="0">
                <a:solidFill>
                  <a:srgbClr val="FF0000"/>
                </a:solidFill>
              </a:rPr>
              <a:t>canary</a:t>
            </a:r>
            <a:r>
              <a:rPr lang="en-US" altLang="zh-CN" dirty="0"/>
              <a:t>”</a:t>
            </a:r>
            <a:r>
              <a:rPr lang="zh-CN" altLang="en-US" dirty="0"/>
              <a:t>，使用</a:t>
            </a:r>
            <a:r>
              <a:rPr lang="en-US" altLang="zh-CN" dirty="0"/>
              <a:t>IDA</a:t>
            </a:r>
            <a:r>
              <a:rPr lang="zh-CN" altLang="en-US" dirty="0"/>
              <a:t>反汇编，随机数标注为“</a:t>
            </a:r>
            <a:r>
              <a:rPr lang="en-US" altLang="zh-CN" dirty="0">
                <a:solidFill>
                  <a:srgbClr val="FF0000"/>
                </a:solidFill>
              </a:rPr>
              <a:t>Security Cookie</a:t>
            </a:r>
            <a:r>
              <a:rPr lang="en-US" altLang="zh-CN" dirty="0"/>
              <a:t>”. </a:t>
            </a:r>
            <a:r>
              <a:rPr lang="zh-CN" altLang="en-US" dirty="0"/>
              <a:t>位于</a:t>
            </a:r>
            <a:r>
              <a:rPr lang="en-US" altLang="zh-CN" dirty="0"/>
              <a:t>EBP</a:t>
            </a:r>
            <a:r>
              <a:rPr lang="zh-CN" altLang="en-US" dirty="0"/>
              <a:t>之前，系统还在</a:t>
            </a:r>
            <a:r>
              <a:rPr lang="en-US" altLang="zh-CN" dirty="0"/>
              <a:t>.data</a:t>
            </a:r>
            <a:r>
              <a:rPr lang="zh-CN" altLang="en-US" dirty="0"/>
              <a:t>的内存区域中存放一个副本</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9D1DE87-1E79-40E9-914B-96E36BF0CE6F}"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109</a:t>
            </a:fld>
            <a:endParaRPr lang="zh-CN" altLang="en-US"/>
          </a:p>
        </p:txBody>
      </p:sp>
    </p:spTree>
    <p:extLst>
      <p:ext uri="{BB962C8B-B14F-4D97-AF65-F5344CB8AC3E}">
        <p14:creationId xmlns:p14="http://schemas.microsoft.com/office/powerpoint/2010/main" val="345449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pPr>
              <a:spcBef>
                <a:spcPts val="600"/>
              </a:spcBef>
            </a:pPr>
            <a:r>
              <a:rPr lang="zh-CN" altLang="en-US" sz="2800" b="1" dirty="0">
                <a:solidFill>
                  <a:srgbClr val="C00000"/>
                </a:solidFill>
              </a:rPr>
              <a:t>栈（</a:t>
            </a:r>
            <a:r>
              <a:rPr lang="en-US" altLang="zh-CN" sz="2800" b="1" dirty="0">
                <a:solidFill>
                  <a:srgbClr val="C00000"/>
                </a:solidFill>
              </a:rPr>
              <a:t>Stack</a:t>
            </a:r>
            <a:r>
              <a:rPr lang="zh-CN" altLang="en-US" sz="2800" b="1" dirty="0">
                <a:solidFill>
                  <a:srgbClr val="C00000"/>
                </a:solidFill>
              </a:rPr>
              <a:t>）</a:t>
            </a:r>
            <a:r>
              <a:rPr lang="zh-CN" altLang="en-US" sz="2800" dirty="0"/>
              <a:t>：函数调用时的临时信息结构，如函数调用传递的参数、函数返回地址、函数的局部变量等</a:t>
            </a:r>
          </a:p>
          <a:p>
            <a:pPr lvl="1">
              <a:spcBef>
                <a:spcPts val="600"/>
              </a:spcBef>
            </a:pPr>
            <a:r>
              <a:rPr lang="zh-CN" altLang="en-US" sz="2800" dirty="0"/>
              <a:t>程序</a:t>
            </a:r>
            <a:r>
              <a:rPr lang="zh-CN" altLang="en-US" sz="2800" b="1" dirty="0">
                <a:solidFill>
                  <a:srgbClr val="692AA2"/>
                </a:solidFill>
              </a:rPr>
              <a:t>运行时</a:t>
            </a:r>
            <a:r>
              <a:rPr lang="zh-CN" altLang="en-US" sz="2800" dirty="0"/>
              <a:t>由编译器</a:t>
            </a:r>
            <a:r>
              <a:rPr lang="zh-CN" altLang="en-US" sz="2800" b="1" dirty="0">
                <a:solidFill>
                  <a:srgbClr val="692AA2"/>
                </a:solidFill>
              </a:rPr>
              <a:t>按需分配</a:t>
            </a:r>
            <a:r>
              <a:rPr lang="zh-CN" altLang="en-US" sz="2800" dirty="0"/>
              <a:t>，不需要时自动清除 </a:t>
            </a:r>
          </a:p>
          <a:p>
            <a:pPr lvl="1">
              <a:spcBef>
                <a:spcPts val="600"/>
              </a:spcBef>
            </a:pPr>
            <a:r>
              <a:rPr lang="zh-CN" altLang="en-US" sz="2800" b="1" dirty="0">
                <a:solidFill>
                  <a:srgbClr val="692AA2"/>
                </a:solidFill>
              </a:rPr>
              <a:t>栈的特性</a:t>
            </a:r>
            <a:r>
              <a:rPr lang="en-US" altLang="zh-CN" sz="2800" b="1" dirty="0">
                <a:solidFill>
                  <a:srgbClr val="692AA2"/>
                </a:solidFill>
              </a:rPr>
              <a:t>: </a:t>
            </a:r>
            <a:r>
              <a:rPr lang="zh-CN" altLang="en-US" sz="2800" b="1" dirty="0">
                <a:solidFill>
                  <a:srgbClr val="FF0000"/>
                </a:solidFill>
              </a:rPr>
              <a:t>先进后出</a:t>
            </a:r>
            <a:r>
              <a:rPr lang="en-US" altLang="zh-CN" sz="2800" b="1" dirty="0">
                <a:solidFill>
                  <a:srgbClr val="FF0000"/>
                </a:solidFill>
              </a:rPr>
              <a:t>(FILO)</a:t>
            </a:r>
          </a:p>
          <a:p>
            <a:pPr lvl="1">
              <a:spcBef>
                <a:spcPts val="600"/>
              </a:spcBef>
            </a:pPr>
            <a:r>
              <a:rPr lang="zh-CN" altLang="en-US" sz="2800" dirty="0"/>
              <a:t>栈的基本操作： </a:t>
            </a:r>
          </a:p>
          <a:p>
            <a:pPr lvl="2">
              <a:spcBef>
                <a:spcPts val="600"/>
              </a:spcBef>
            </a:pPr>
            <a:r>
              <a:rPr lang="en-US" altLang="zh-CN" sz="2400" b="1" dirty="0">
                <a:solidFill>
                  <a:srgbClr val="FF0000"/>
                </a:solidFill>
              </a:rPr>
              <a:t>PUSH</a:t>
            </a:r>
            <a:r>
              <a:rPr lang="zh-CN" altLang="en-US" sz="2400" b="1" dirty="0">
                <a:solidFill>
                  <a:srgbClr val="FF0000"/>
                </a:solidFill>
              </a:rPr>
              <a:t>操作</a:t>
            </a:r>
            <a:r>
              <a:rPr lang="en-US" altLang="zh-CN" sz="2400" b="1" dirty="0">
                <a:solidFill>
                  <a:srgbClr val="FF0000"/>
                </a:solidFill>
              </a:rPr>
              <a:t>/</a:t>
            </a:r>
            <a:r>
              <a:rPr lang="zh-CN" altLang="en-US" sz="2400" b="1" dirty="0">
                <a:solidFill>
                  <a:srgbClr val="692AA2"/>
                </a:solidFill>
              </a:rPr>
              <a:t>压栈</a:t>
            </a:r>
            <a:r>
              <a:rPr lang="zh-CN" altLang="en-US" sz="2400" b="1" dirty="0">
                <a:solidFill>
                  <a:srgbClr val="FF0000"/>
                </a:solidFill>
              </a:rPr>
              <a:t>：</a:t>
            </a:r>
            <a:r>
              <a:rPr lang="zh-CN" altLang="en-US" sz="2400" dirty="0"/>
              <a:t>向栈中添加数据，数据放置在栈顶；</a:t>
            </a:r>
          </a:p>
          <a:p>
            <a:pPr lvl="2">
              <a:spcBef>
                <a:spcPts val="600"/>
              </a:spcBef>
            </a:pPr>
            <a:r>
              <a:rPr lang="en-US" altLang="zh-CN" sz="2400" b="1" dirty="0">
                <a:solidFill>
                  <a:srgbClr val="FF0000"/>
                </a:solidFill>
              </a:rPr>
              <a:t>POP</a:t>
            </a:r>
            <a:r>
              <a:rPr lang="zh-CN" altLang="en-US" sz="2400" b="1" dirty="0">
                <a:solidFill>
                  <a:srgbClr val="FF0000"/>
                </a:solidFill>
              </a:rPr>
              <a:t>操作</a:t>
            </a:r>
            <a:r>
              <a:rPr lang="en-US" altLang="zh-CN" sz="2400" b="1" dirty="0">
                <a:solidFill>
                  <a:srgbClr val="FF0000"/>
                </a:solidFill>
              </a:rPr>
              <a:t>/</a:t>
            </a:r>
            <a:r>
              <a:rPr lang="zh-CN" altLang="en-US" sz="2400" b="1" dirty="0">
                <a:solidFill>
                  <a:srgbClr val="692AA2"/>
                </a:solidFill>
              </a:rPr>
              <a:t>弹栈</a:t>
            </a:r>
            <a:r>
              <a:rPr lang="zh-CN" altLang="en-US" sz="2400" b="1" dirty="0">
                <a:solidFill>
                  <a:srgbClr val="FF0000"/>
                </a:solidFill>
              </a:rPr>
              <a:t>：</a:t>
            </a:r>
            <a:r>
              <a:rPr lang="zh-CN" altLang="en-US" sz="2400" dirty="0"/>
              <a:t>在栈顶移去</a:t>
            </a:r>
            <a:r>
              <a:rPr lang="en-US" altLang="zh-CN" sz="2400" dirty="0"/>
              <a:t>1</a:t>
            </a:r>
            <a:r>
              <a:rPr lang="zh-CN" altLang="en-US" sz="2400" dirty="0"/>
              <a:t>个元素，并将栈的大小减</a:t>
            </a:r>
            <a:r>
              <a:rPr lang="en-US" altLang="zh-CN" sz="2400" dirty="0"/>
              <a:t>1</a:t>
            </a:r>
            <a:endParaRPr lang="zh-CN" altLang="en-US" sz="2800" b="1" dirty="0">
              <a:solidFill>
                <a:srgbClr val="692AA2"/>
              </a:solidFill>
            </a:endParaRPr>
          </a:p>
          <a:p>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D5977862-11B7-4418-A38E-C7BBA667E85E}"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11</a:t>
            </a:fld>
            <a:endParaRPr lang="zh-CN" altLang="en-US"/>
          </a:p>
        </p:txBody>
      </p:sp>
    </p:spTree>
    <p:extLst>
      <p:ext uri="{BB962C8B-B14F-4D97-AF65-F5344CB8AC3E}">
        <p14:creationId xmlns:p14="http://schemas.microsoft.com/office/powerpoint/2010/main" val="9304159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2328184"/>
            <a:ext cx="5300247" cy="4045526"/>
          </a:xfrm>
          <a:prstGeom prst="rect">
            <a:avLst/>
          </a:prstGeom>
        </p:spPr>
      </p:pic>
      <p:sp>
        <p:nvSpPr>
          <p:cNvPr id="2" name="标题 1"/>
          <p:cNvSpPr>
            <a:spLocks noGrp="1"/>
          </p:cNvSpPr>
          <p:nvPr>
            <p:ph type="title"/>
          </p:nvPr>
        </p:nvSpPr>
        <p:spPr/>
        <p:txBody>
          <a:bodyPr/>
          <a:lstStyle/>
          <a:p>
            <a:r>
              <a:rPr lang="en-US" altLang="zh-CN" dirty="0"/>
              <a:t>GS</a:t>
            </a:r>
            <a:r>
              <a:rPr lang="zh-CN" altLang="en-US" dirty="0"/>
              <a:t>机制</a:t>
            </a:r>
          </a:p>
        </p:txBody>
      </p:sp>
      <p:sp>
        <p:nvSpPr>
          <p:cNvPr id="3" name="内容占位符 2"/>
          <p:cNvSpPr>
            <a:spLocks noGrp="1"/>
          </p:cNvSpPr>
          <p:nvPr>
            <p:ph idx="1"/>
          </p:nvPr>
        </p:nvSpPr>
        <p:spPr>
          <a:xfrm>
            <a:off x="457200" y="908720"/>
            <a:ext cx="8229600" cy="5410200"/>
          </a:xfrm>
        </p:spPr>
        <p:txBody>
          <a:bodyPr/>
          <a:lstStyle/>
          <a:p>
            <a:pPr lvl="1"/>
            <a:r>
              <a:rPr lang="zh-CN" altLang="en-US" sz="2200" dirty="0"/>
              <a:t>函数返回前，系统执行</a:t>
            </a:r>
            <a:r>
              <a:rPr lang="en-US" altLang="zh-CN" sz="2200" dirty="0">
                <a:solidFill>
                  <a:srgbClr val="FF0000"/>
                </a:solidFill>
              </a:rPr>
              <a:t>Security check</a:t>
            </a:r>
            <a:r>
              <a:rPr lang="zh-CN" altLang="en-US" sz="2200" dirty="0"/>
              <a:t>验证操作：比较栈帧中的</a:t>
            </a:r>
            <a:r>
              <a:rPr lang="en-US" altLang="zh-CN" sz="2200" dirty="0"/>
              <a:t>Security Cookie</a:t>
            </a:r>
            <a:r>
              <a:rPr lang="zh-CN" altLang="en-US" sz="2200" dirty="0"/>
              <a:t>和</a:t>
            </a:r>
            <a:r>
              <a:rPr lang="en-US" altLang="zh-CN" sz="2200" dirty="0"/>
              <a:t>.data</a:t>
            </a:r>
            <a:r>
              <a:rPr lang="zh-CN" altLang="en-US" sz="2200" dirty="0"/>
              <a:t>中副本的值，如果两者不吻合，说明栈帧中的</a:t>
            </a:r>
            <a:r>
              <a:rPr lang="en-US" altLang="zh-CN" sz="2200" dirty="0"/>
              <a:t>Security Cookie</a:t>
            </a:r>
            <a:r>
              <a:rPr lang="zh-CN" altLang="en-US" sz="2200" dirty="0"/>
              <a:t>已被破坏，即</a:t>
            </a:r>
            <a:r>
              <a:rPr lang="zh-CN" altLang="en-US" sz="2200" b="1" dirty="0">
                <a:solidFill>
                  <a:srgbClr val="FF0000"/>
                </a:solidFill>
              </a:rPr>
              <a:t>栈溢出</a:t>
            </a:r>
            <a:endParaRPr lang="en-US" altLang="zh-CN" sz="2200" b="1" dirty="0">
              <a:solidFill>
                <a:srgbClr val="FF0000"/>
              </a:solidFill>
            </a:endParaRPr>
          </a:p>
          <a:p>
            <a:pPr lvl="1"/>
            <a:r>
              <a:rPr lang="zh-CN" altLang="en-US" sz="2200" dirty="0"/>
              <a:t>当检测到栈溢出时，系统进入异常处理流程，函数不会被正常返回，</a:t>
            </a:r>
            <a:r>
              <a:rPr lang="en-US" altLang="zh-CN" sz="2200" dirty="0"/>
              <a:t>ret</a:t>
            </a:r>
            <a:r>
              <a:rPr lang="zh-CN" altLang="en-US" sz="2200" dirty="0"/>
              <a:t>指令也不会被执行</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B04EC750-1882-4C79-B9ED-54951A6C3C54}"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110</a:t>
            </a:fld>
            <a:endParaRPr lang="zh-CN" altLang="en-US"/>
          </a:p>
        </p:txBody>
      </p:sp>
    </p:spTree>
    <p:extLst>
      <p:ext uri="{BB962C8B-B14F-4D97-AF65-F5344CB8AC3E}">
        <p14:creationId xmlns:p14="http://schemas.microsoft.com/office/powerpoint/2010/main" val="18397802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GS</a:t>
            </a:r>
            <a:r>
              <a:rPr lang="zh-CN" altLang="en-US" dirty="0"/>
              <a:t>机制</a:t>
            </a:r>
          </a:p>
        </p:txBody>
      </p:sp>
      <p:sp>
        <p:nvSpPr>
          <p:cNvPr id="3" name="内容占位符 2"/>
          <p:cNvSpPr>
            <a:spLocks noGrp="1"/>
          </p:cNvSpPr>
          <p:nvPr>
            <p:ph idx="1"/>
          </p:nvPr>
        </p:nvSpPr>
        <p:spPr/>
        <p:txBody>
          <a:bodyPr/>
          <a:lstStyle/>
          <a:p>
            <a:r>
              <a:rPr lang="zh-CN" altLang="en-US" dirty="0"/>
              <a:t>额外数据和操作的直接后果就是</a:t>
            </a:r>
            <a:r>
              <a:rPr lang="zh-CN" altLang="en-US" b="1" dirty="0">
                <a:solidFill>
                  <a:srgbClr val="FF0000"/>
                </a:solidFill>
              </a:rPr>
              <a:t>系统性能的下降</a:t>
            </a:r>
            <a:endParaRPr lang="en-US" altLang="zh-CN" b="1" dirty="0">
              <a:solidFill>
                <a:srgbClr val="FF0000"/>
              </a:solidFill>
            </a:endParaRPr>
          </a:p>
          <a:p>
            <a:r>
              <a:rPr lang="zh-CN" altLang="en-US" dirty="0"/>
              <a:t>为将对性能的影响降到最小，编译器并不对所有的函数都应用</a:t>
            </a:r>
            <a:r>
              <a:rPr lang="en-US" altLang="zh-CN" dirty="0"/>
              <a:t>GS</a:t>
            </a:r>
            <a:r>
              <a:rPr lang="zh-CN" altLang="en-US" dirty="0"/>
              <a:t>，如：</a:t>
            </a:r>
            <a:endParaRPr lang="en-US" altLang="zh-CN" dirty="0"/>
          </a:p>
          <a:p>
            <a:pPr marL="914400" lvl="1" indent="-457200">
              <a:buFont typeface="+mj-lt"/>
              <a:buAutoNum type="arabicPeriod"/>
            </a:pPr>
            <a:r>
              <a:rPr lang="zh-CN" altLang="en-US" dirty="0"/>
              <a:t>函数不包含缓冲区</a:t>
            </a:r>
          </a:p>
          <a:p>
            <a:pPr marL="914400" lvl="1" indent="-457200">
              <a:buFont typeface="+mj-lt"/>
              <a:buAutoNum type="arabicPeriod"/>
            </a:pPr>
            <a:r>
              <a:rPr lang="zh-CN" altLang="en-US" dirty="0"/>
              <a:t>函数被定义为具有变量参数列表</a:t>
            </a:r>
          </a:p>
          <a:p>
            <a:pPr marL="914400" lvl="1" indent="-457200">
              <a:buFont typeface="+mj-lt"/>
              <a:buAutoNum type="arabicPeriod"/>
            </a:pPr>
            <a:r>
              <a:rPr lang="zh-CN" altLang="en-US" dirty="0"/>
              <a:t>函数使用无保护的关键字标记</a:t>
            </a:r>
            <a:endParaRPr lang="en-US" altLang="zh-CN" dirty="0"/>
          </a:p>
          <a:p>
            <a:pPr marL="914400" lvl="1" indent="-457200">
              <a:buFont typeface="+mj-lt"/>
              <a:buAutoNum type="arabicPeriod"/>
            </a:pPr>
            <a:r>
              <a:rPr lang="zh-CN" altLang="en-US" dirty="0"/>
              <a:t>函数在第一个语句中包含内嵌汇编代码</a:t>
            </a:r>
            <a:endParaRPr lang="en-US" altLang="zh-CN" dirty="0"/>
          </a:p>
          <a:p>
            <a:pPr marL="914400" lvl="1" indent="-457200">
              <a:buFont typeface="+mj-lt"/>
              <a:buAutoNum type="arabicPeriod"/>
            </a:pPr>
            <a:r>
              <a:rPr lang="zh-CN" altLang="en-US" dirty="0"/>
              <a:t>缓冲区不是</a:t>
            </a:r>
            <a:r>
              <a:rPr lang="en-US" altLang="zh-CN" dirty="0"/>
              <a:t>8</a:t>
            </a:r>
            <a:r>
              <a:rPr lang="zh-CN" altLang="en-US" dirty="0"/>
              <a:t>字节类型且不大于</a:t>
            </a:r>
            <a:r>
              <a:rPr lang="en-US" altLang="zh-CN" dirty="0"/>
              <a:t>4</a:t>
            </a:r>
            <a:r>
              <a:rPr lang="zh-CN" altLang="en-US" dirty="0"/>
              <a:t>个字节</a:t>
            </a:r>
            <a:endParaRPr lang="en-US" altLang="zh-CN" dirty="0"/>
          </a:p>
          <a:p>
            <a:pPr marL="914400" lvl="1" indent="-457200">
              <a:buFont typeface="+mj-lt"/>
              <a:buAutoNum type="arabicPeriod"/>
            </a:pPr>
            <a:endParaRPr lang="en-US" altLang="zh-CN" dirty="0"/>
          </a:p>
          <a:p>
            <a:pPr marL="57150" indent="0">
              <a:buNone/>
            </a:pPr>
            <a:r>
              <a:rPr lang="en-US" altLang="zh-CN" b="1" dirty="0">
                <a:solidFill>
                  <a:srgbClr val="FF0000"/>
                </a:solidFill>
              </a:rPr>
              <a:t>Remark</a:t>
            </a:r>
            <a:r>
              <a:rPr lang="zh-CN" altLang="en-US" b="1" dirty="0">
                <a:solidFill>
                  <a:srgbClr val="FF0000"/>
                </a:solidFill>
              </a:rPr>
              <a:t>：</a:t>
            </a:r>
            <a:r>
              <a:rPr lang="en-US" altLang="zh-CN" b="1" dirty="0">
                <a:solidFill>
                  <a:srgbClr val="7030A0"/>
                </a:solidFill>
              </a:rPr>
              <a:t>#pragma </a:t>
            </a:r>
            <a:r>
              <a:rPr lang="en-US" altLang="zh-CN" b="1" dirty="0" err="1">
                <a:solidFill>
                  <a:srgbClr val="7030A0"/>
                </a:solidFill>
              </a:rPr>
              <a:t>strict_gs_check</a:t>
            </a:r>
            <a:r>
              <a:rPr lang="en-US" altLang="zh-CN" b="1" dirty="0">
                <a:solidFill>
                  <a:srgbClr val="7030A0"/>
                </a:solidFill>
              </a:rPr>
              <a:t>(on)</a:t>
            </a:r>
          </a:p>
          <a:p>
            <a:pPr lvl="1"/>
            <a:r>
              <a:rPr lang="en-US" altLang="zh-CN" sz="2000" b="1" dirty="0"/>
              <a:t>VS 2005 SP1</a:t>
            </a:r>
            <a:r>
              <a:rPr lang="zh-CN" altLang="en-US" sz="2000" b="1" dirty="0"/>
              <a:t>引入该标记对任意类型的函数添加</a:t>
            </a:r>
            <a:r>
              <a:rPr lang="en-US" altLang="zh-CN" sz="2000" b="1" dirty="0"/>
              <a:t>Security Cookie</a:t>
            </a:r>
            <a:endParaRPr lang="zh-CN" altLang="en-US" sz="2000" b="1"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773E2707-9673-4907-B28C-A72455F56CFC}"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111</a:t>
            </a:fld>
            <a:endParaRPr lang="zh-CN" altLang="en-US"/>
          </a:p>
        </p:txBody>
      </p:sp>
    </p:spTree>
    <p:extLst>
      <p:ext uri="{BB962C8B-B14F-4D97-AF65-F5344CB8AC3E}">
        <p14:creationId xmlns:p14="http://schemas.microsoft.com/office/powerpoint/2010/main" val="41417592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GS</a:t>
            </a:r>
            <a:r>
              <a:rPr lang="zh-CN" altLang="en-US" dirty="0"/>
              <a:t>机制</a:t>
            </a:r>
          </a:p>
        </p:txBody>
      </p:sp>
      <p:sp>
        <p:nvSpPr>
          <p:cNvPr id="3" name="内容占位符 2"/>
          <p:cNvSpPr>
            <a:spLocks noGrp="1"/>
          </p:cNvSpPr>
          <p:nvPr>
            <p:ph idx="1"/>
          </p:nvPr>
        </p:nvSpPr>
        <p:spPr/>
        <p:txBody>
          <a:bodyPr/>
          <a:lstStyle/>
          <a:p>
            <a:r>
              <a:rPr lang="zh-CN" altLang="en-US" sz="2400" b="1" dirty="0">
                <a:solidFill>
                  <a:srgbClr val="FF0000"/>
                </a:solidFill>
              </a:rPr>
              <a:t>变量重排技术</a:t>
            </a:r>
            <a:r>
              <a:rPr lang="zh-CN" altLang="en-US" sz="2400" dirty="0"/>
              <a:t>（</a:t>
            </a:r>
            <a:r>
              <a:rPr lang="en-US" altLang="zh-CN" sz="2400" dirty="0"/>
              <a:t>VS 2005</a:t>
            </a:r>
            <a:r>
              <a:rPr lang="zh-CN" altLang="en-US" sz="2400" dirty="0"/>
              <a:t>及后续版本）： 编译时根据局部变量的类型对变量在栈帧中的位置进行调整，将字符串变量移动到帧的高地址，以防止该字符串溢出时破坏其他的局部变量。同时还会将指针参数和字符串参数复制到内存中低地址，防止函数参数被破坏</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4615CFB2-D3F7-438F-B0DC-CC763FC0B827}"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112</a:t>
            </a:fld>
            <a:endParaRPr lang="zh-CN" altLang="en-US"/>
          </a:p>
        </p:txBody>
      </p:sp>
      <p:sp>
        <p:nvSpPr>
          <p:cNvPr id="7" name="文本框 6"/>
          <p:cNvSpPr txBox="1"/>
          <p:nvPr/>
        </p:nvSpPr>
        <p:spPr>
          <a:xfrm>
            <a:off x="683568" y="3573016"/>
            <a:ext cx="2808312"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dirty="0"/>
              <a:t>void </a:t>
            </a:r>
            <a:r>
              <a:rPr lang="en-US" altLang="zh-CN" dirty="0" err="1"/>
              <a:t>GSFun</a:t>
            </a:r>
            <a:r>
              <a:rPr lang="en-US" altLang="zh-CN" dirty="0"/>
              <a:t>(char * </a:t>
            </a:r>
            <a:r>
              <a:rPr lang="en-US" altLang="zh-CN" dirty="0" err="1"/>
              <a:t>arg</a:t>
            </a:r>
            <a:r>
              <a:rPr lang="en-US" altLang="zh-CN" dirty="0"/>
              <a:t>){</a:t>
            </a:r>
          </a:p>
          <a:p>
            <a:pPr lvl="1"/>
            <a:r>
              <a:rPr lang="en-US" altLang="zh-CN" dirty="0"/>
              <a:t>char Buff[10];</a:t>
            </a:r>
          </a:p>
          <a:p>
            <a:pPr lvl="1"/>
            <a:r>
              <a:rPr lang="en-US" altLang="zh-CN" dirty="0" err="1"/>
              <a:t>int</a:t>
            </a:r>
            <a:r>
              <a:rPr lang="en-US" altLang="zh-CN" dirty="0"/>
              <a:t> </a:t>
            </a:r>
            <a:r>
              <a:rPr lang="en-US" altLang="zh-CN" dirty="0" err="1"/>
              <a:t>i</a:t>
            </a:r>
            <a:r>
              <a:rPr lang="en-US" altLang="zh-CN" dirty="0"/>
              <a:t>;</a:t>
            </a:r>
          </a:p>
          <a:p>
            <a:pPr lvl="1"/>
            <a:r>
              <a:rPr lang="en-US" altLang="zh-CN" dirty="0" err="1"/>
              <a:t>strcpy</a:t>
            </a:r>
            <a:r>
              <a:rPr lang="en-US" altLang="zh-CN" dirty="0"/>
              <a:t>(</a:t>
            </a:r>
            <a:r>
              <a:rPr lang="en-US" altLang="zh-CN" dirty="0" err="1"/>
              <a:t>buf,arg</a:t>
            </a:r>
            <a:r>
              <a:rPr lang="en-US" altLang="zh-CN" dirty="0"/>
              <a:t>);</a:t>
            </a:r>
          </a:p>
          <a:p>
            <a:r>
              <a:rPr lang="en-US" altLang="zh-CN" dirty="0"/>
              <a:t>}</a:t>
            </a:r>
            <a:endParaRPr lang="zh-CN" altLang="en-US" dirty="0"/>
          </a:p>
        </p:txBody>
      </p:sp>
      <p:pic>
        <p:nvPicPr>
          <p:cNvPr id="8" name="图片 7"/>
          <p:cNvPicPr>
            <a:picLocks noChangeAspect="1"/>
          </p:cNvPicPr>
          <p:nvPr/>
        </p:nvPicPr>
        <p:blipFill>
          <a:blip r:embed="rId2"/>
          <a:stretch>
            <a:fillRect/>
          </a:stretch>
        </p:blipFill>
        <p:spPr>
          <a:xfrm>
            <a:off x="3851920" y="2924175"/>
            <a:ext cx="4392488" cy="3270750"/>
          </a:xfrm>
          <a:prstGeom prst="rect">
            <a:avLst/>
          </a:prstGeom>
        </p:spPr>
      </p:pic>
    </p:spTree>
    <p:extLst>
      <p:ext uri="{BB962C8B-B14F-4D97-AF65-F5344CB8AC3E}">
        <p14:creationId xmlns:p14="http://schemas.microsoft.com/office/powerpoint/2010/main" val="310754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GS</a:t>
            </a:r>
            <a:r>
              <a:rPr lang="zh-CN" altLang="en-US" dirty="0"/>
              <a:t>机制</a:t>
            </a:r>
          </a:p>
        </p:txBody>
      </p:sp>
      <p:sp>
        <p:nvSpPr>
          <p:cNvPr id="3" name="内容占位符 2"/>
          <p:cNvSpPr>
            <a:spLocks noGrp="1"/>
          </p:cNvSpPr>
          <p:nvPr>
            <p:ph idx="1"/>
          </p:nvPr>
        </p:nvSpPr>
        <p:spPr/>
        <p:txBody>
          <a:bodyPr/>
          <a:lstStyle/>
          <a:p>
            <a:r>
              <a:rPr lang="en-US" altLang="zh-CN" dirty="0">
                <a:solidFill>
                  <a:srgbClr val="C00000"/>
                </a:solidFill>
              </a:rPr>
              <a:t>Security Cookie </a:t>
            </a:r>
            <a:r>
              <a:rPr lang="zh-CN" altLang="en-US" dirty="0">
                <a:solidFill>
                  <a:srgbClr val="C00000"/>
                </a:solidFill>
              </a:rPr>
              <a:t>是如何产生的哪？</a:t>
            </a:r>
            <a:endParaRPr lang="en-US" altLang="zh-CN" dirty="0">
              <a:solidFill>
                <a:srgbClr val="C00000"/>
              </a:solidFill>
            </a:endParaRPr>
          </a:p>
          <a:p>
            <a:pPr lvl="1"/>
            <a:r>
              <a:rPr lang="zh-CN" altLang="en-US" dirty="0"/>
              <a:t>系统以</a:t>
            </a:r>
            <a:r>
              <a:rPr lang="en-US" altLang="zh-CN" dirty="0"/>
              <a:t>.data</a:t>
            </a:r>
            <a:r>
              <a:rPr lang="zh-CN" altLang="en-US" dirty="0"/>
              <a:t>节的第一个双字作为</a:t>
            </a:r>
            <a:r>
              <a:rPr lang="en-US" altLang="zh-CN" b="1" dirty="0">
                <a:solidFill>
                  <a:srgbClr val="FF0000"/>
                </a:solidFill>
              </a:rPr>
              <a:t>Cookie</a:t>
            </a:r>
            <a:r>
              <a:rPr lang="zh-CN" altLang="en-US" b="1" dirty="0">
                <a:solidFill>
                  <a:srgbClr val="FF0000"/>
                </a:solidFill>
              </a:rPr>
              <a:t>种子</a:t>
            </a:r>
            <a:r>
              <a:rPr lang="en-US" altLang="zh-CN" dirty="0"/>
              <a:t>(</a:t>
            </a:r>
            <a:r>
              <a:rPr lang="zh-CN" altLang="en-US" dirty="0"/>
              <a:t>所有函数的</a:t>
            </a:r>
            <a:r>
              <a:rPr lang="en-US" altLang="zh-CN" dirty="0"/>
              <a:t>Cookie</a:t>
            </a:r>
            <a:r>
              <a:rPr lang="zh-CN" altLang="en-US" dirty="0"/>
              <a:t>都用这个</a:t>
            </a:r>
            <a:r>
              <a:rPr lang="en-US" altLang="zh-CN" dirty="0"/>
              <a:t>DWORD</a:t>
            </a:r>
            <a:r>
              <a:rPr lang="zh-CN" altLang="en-US" dirty="0"/>
              <a:t>生成</a:t>
            </a:r>
            <a:r>
              <a:rPr lang="en-US" altLang="zh-CN" dirty="0"/>
              <a:t>)</a:t>
            </a:r>
            <a:endParaRPr lang="zh-CN" altLang="en-US" dirty="0"/>
          </a:p>
          <a:p>
            <a:pPr lvl="1"/>
            <a:r>
              <a:rPr lang="zh-CN" altLang="en-US" dirty="0"/>
              <a:t>程序每次运行时</a:t>
            </a:r>
            <a:r>
              <a:rPr lang="en-US" altLang="zh-CN" dirty="0"/>
              <a:t>Cookie</a:t>
            </a:r>
            <a:r>
              <a:rPr lang="zh-CN" altLang="en-US" dirty="0"/>
              <a:t>种子都不同，有很强的</a:t>
            </a:r>
            <a:r>
              <a:rPr lang="zh-CN" altLang="en-US" b="1" dirty="0">
                <a:solidFill>
                  <a:srgbClr val="FF0000"/>
                </a:solidFill>
              </a:rPr>
              <a:t>随机性</a:t>
            </a:r>
          </a:p>
          <a:p>
            <a:pPr lvl="1"/>
            <a:r>
              <a:rPr lang="zh-CN" altLang="en-US" dirty="0"/>
              <a:t>栈帧初始化后系统用</a:t>
            </a:r>
            <a:r>
              <a:rPr lang="en-US" altLang="zh-CN" b="1" dirty="0">
                <a:solidFill>
                  <a:srgbClr val="FF0000"/>
                </a:solidFill>
              </a:rPr>
              <a:t>EBP</a:t>
            </a:r>
            <a:r>
              <a:rPr lang="zh-CN" altLang="en-US" b="1" dirty="0">
                <a:solidFill>
                  <a:srgbClr val="FF0000"/>
                </a:solidFill>
              </a:rPr>
              <a:t>异或种子</a:t>
            </a:r>
            <a:r>
              <a:rPr lang="zh-CN" altLang="en-US" dirty="0"/>
              <a:t>，作为当前函数的</a:t>
            </a:r>
            <a:r>
              <a:rPr lang="en-US" altLang="zh-CN" dirty="0"/>
              <a:t>Cookie</a:t>
            </a:r>
            <a:r>
              <a:rPr lang="zh-CN" altLang="en-US" dirty="0"/>
              <a:t>，以此作为不同函数之间的区别</a:t>
            </a:r>
          </a:p>
          <a:p>
            <a:pPr lvl="1"/>
            <a:r>
              <a:rPr lang="zh-CN" altLang="en-US" dirty="0"/>
              <a:t>函数返回前，用</a:t>
            </a:r>
            <a:r>
              <a:rPr lang="en-US" altLang="zh-CN" dirty="0"/>
              <a:t>ESP</a:t>
            </a:r>
            <a:r>
              <a:rPr lang="zh-CN" altLang="en-US" dirty="0"/>
              <a:t>还原出</a:t>
            </a:r>
            <a:r>
              <a:rPr lang="en-US" altLang="zh-CN" dirty="0"/>
              <a:t>(</a:t>
            </a:r>
            <a:r>
              <a:rPr lang="zh-CN" altLang="en-US" dirty="0"/>
              <a:t>异或</a:t>
            </a:r>
            <a:r>
              <a:rPr lang="en-US" altLang="zh-CN" dirty="0"/>
              <a:t>)Cookie</a:t>
            </a:r>
            <a:r>
              <a:rPr lang="zh-CN" altLang="en-US" dirty="0"/>
              <a:t>的种子</a:t>
            </a:r>
            <a:endParaRPr lang="en-US" altLang="zh-CN" dirty="0"/>
          </a:p>
          <a:p>
            <a:pPr lvl="1"/>
            <a:endParaRPr lang="en-US" altLang="zh-CN"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4D358BC2-5DAF-431F-8A43-BD5D2AC0A54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113</a:t>
            </a:fld>
            <a:endParaRPr lang="zh-CN" altLang="en-US"/>
          </a:p>
        </p:txBody>
      </p:sp>
      <p:sp>
        <p:nvSpPr>
          <p:cNvPr id="7" name="矩形 6"/>
          <p:cNvSpPr/>
          <p:nvPr/>
        </p:nvSpPr>
        <p:spPr bwMode="auto">
          <a:xfrm>
            <a:off x="2339752" y="4725144"/>
            <a:ext cx="4043536" cy="576064"/>
          </a:xfrm>
          <a:prstGeom prst="rect">
            <a:avLst/>
          </a:prstGeom>
          <a:ln w="38100" cap="flat" cmpd="sng" algn="ctr">
            <a:solidFill>
              <a:srgbClr val="FF0000"/>
            </a:solidFill>
            <a:prstDash val="solid"/>
            <a:round/>
            <a:headEnd type="none" w="med" len="med"/>
            <a:tailEnd type="none" w="med" len="med"/>
          </a:ln>
          <a:effectLst/>
        </p:spPr>
        <p:style>
          <a:lnRef idx="0">
            <a:scrgbClr r="0" g="0" b="0"/>
          </a:lnRef>
          <a:fillRef idx="1002">
            <a:schemeClr val="lt2"/>
          </a:fillRef>
          <a:effectRef idx="0">
            <a:scrgbClr r="0" g="0" b="0"/>
          </a:effectRef>
          <a:fontRef idx="major"/>
        </p:style>
        <p:txBody>
          <a:bodyPr vert="horz" wrap="square" lIns="91440" tIns="45720" rIns="91440" bIns="45720" numCol="1" rtlCol="0" anchor="t" anchorCtr="0" compatLnSpc="1">
            <a:prstTxWarp prst="textNoShape">
              <a:avLst/>
            </a:prstTxWarp>
          </a:bodyPr>
          <a:lstStyle/>
          <a:p>
            <a:pPr algn="ctr"/>
            <a:r>
              <a:rPr lang="zh-CN" altLang="en-US" sz="3200" dirty="0"/>
              <a:t>如何突破</a:t>
            </a:r>
            <a:r>
              <a:rPr lang="en-US" altLang="zh-CN" sz="3200" dirty="0"/>
              <a:t>GS</a:t>
            </a:r>
            <a:r>
              <a:rPr lang="zh-CN" altLang="en-US" sz="3200" dirty="0"/>
              <a:t>机制</a:t>
            </a:r>
            <a:r>
              <a:rPr lang="en-US" altLang="zh-CN" sz="3200" dirty="0"/>
              <a:t>?</a:t>
            </a:r>
            <a:endParaRPr lang="zh-CN" altLang="en-US" sz="3200" dirty="0"/>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57592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内核漏洞举例</a:t>
            </a:r>
          </a:p>
        </p:txBody>
      </p:sp>
      <p:sp>
        <p:nvSpPr>
          <p:cNvPr id="3" name="内容占位符 2"/>
          <p:cNvSpPr>
            <a:spLocks noGrp="1"/>
          </p:cNvSpPr>
          <p:nvPr>
            <p:ph idx="1"/>
          </p:nvPr>
        </p:nvSpPr>
        <p:spPr>
          <a:xfrm>
            <a:off x="457200" y="990600"/>
            <a:ext cx="8229600" cy="2294384"/>
          </a:xfrm>
        </p:spPr>
        <p:style>
          <a:lnRef idx="1">
            <a:schemeClr val="accent2"/>
          </a:lnRef>
          <a:fillRef idx="2">
            <a:schemeClr val="accent2"/>
          </a:fillRef>
          <a:effectRef idx="1">
            <a:schemeClr val="accent2"/>
          </a:effectRef>
          <a:fontRef idx="minor">
            <a:schemeClr val="dk1"/>
          </a:fontRef>
        </p:style>
        <p:txBody>
          <a:bodyPr/>
          <a:lstStyle/>
          <a:p>
            <a:pPr marL="0" indent="0">
              <a:buNone/>
            </a:pPr>
            <a:r>
              <a:rPr lang="en-US" altLang="zh-CN" sz="2000" dirty="0"/>
              <a:t>static </a:t>
            </a:r>
            <a:r>
              <a:rPr lang="en-US" altLang="zh-CN" sz="2000" dirty="0" err="1"/>
              <a:t>int</a:t>
            </a:r>
            <a:r>
              <a:rPr lang="en-US" altLang="zh-CN" sz="2000" dirty="0"/>
              <a:t> </a:t>
            </a:r>
            <a:r>
              <a:rPr lang="en-US" altLang="zh-CN" sz="2000" dirty="0" err="1"/>
              <a:t>bluez_sock_create</a:t>
            </a:r>
            <a:r>
              <a:rPr lang="en-US" altLang="zh-CN" sz="2000" dirty="0"/>
              <a:t>(</a:t>
            </a:r>
            <a:r>
              <a:rPr lang="en-US" altLang="zh-CN" sz="2000" dirty="0" err="1"/>
              <a:t>struct</a:t>
            </a:r>
            <a:r>
              <a:rPr lang="en-US" altLang="zh-CN" sz="2000" dirty="0"/>
              <a:t> socket *sock, </a:t>
            </a:r>
            <a:r>
              <a:rPr lang="en-US" altLang="zh-CN" sz="2000" dirty="0" err="1"/>
              <a:t>int</a:t>
            </a:r>
            <a:r>
              <a:rPr lang="en-US" altLang="zh-CN" sz="2000" dirty="0"/>
              <a:t> proto){</a:t>
            </a:r>
          </a:p>
          <a:p>
            <a:pPr marL="0" indent="0">
              <a:buNone/>
            </a:pPr>
            <a:r>
              <a:rPr lang="en-US" altLang="zh-CN" sz="2000" dirty="0"/>
              <a:t>	if(proto-&gt;BLUEZ_MAX_PROTO)</a:t>
            </a:r>
          </a:p>
          <a:p>
            <a:pPr marL="0" indent="0">
              <a:buNone/>
            </a:pPr>
            <a:r>
              <a:rPr lang="en-US" altLang="zh-CN" sz="2000" dirty="0"/>
              <a:t>		return –EINVAL;</a:t>
            </a:r>
          </a:p>
          <a:p>
            <a:pPr marL="0" indent="0">
              <a:buNone/>
            </a:pPr>
            <a:r>
              <a:rPr lang="en-US" altLang="zh-CN" sz="2000" dirty="0"/>
              <a:t>	[…]</a:t>
            </a:r>
          </a:p>
          <a:p>
            <a:pPr marL="0" indent="0">
              <a:buNone/>
            </a:pPr>
            <a:r>
              <a:rPr lang="en-US" altLang="zh-CN" sz="2000" dirty="0"/>
              <a:t> 	return </a:t>
            </a:r>
            <a:r>
              <a:rPr lang="en-US" altLang="zh-CN" sz="2000" dirty="0" err="1"/>
              <a:t>bluez_proto</a:t>
            </a:r>
            <a:r>
              <a:rPr lang="en-US" altLang="zh-CN" sz="2000" dirty="0"/>
              <a:t>[proto]-&gt;create(</a:t>
            </a:r>
            <a:r>
              <a:rPr lang="en-US" altLang="zh-CN" sz="2000" dirty="0" err="1"/>
              <a:t>sock,proto</a:t>
            </a:r>
            <a:r>
              <a:rPr lang="en-US" altLang="zh-CN" sz="2000" dirty="0"/>
              <a:t>);</a:t>
            </a:r>
          </a:p>
          <a:p>
            <a:pPr marL="0" indent="0">
              <a:buNone/>
            </a:pPr>
            <a:r>
              <a:rPr lang="en-US" altLang="zh-CN" sz="2000" dirty="0"/>
              <a:t>}// Linux V2.6.9 </a:t>
            </a:r>
            <a:r>
              <a:rPr lang="zh-CN" altLang="en-US" sz="2000" dirty="0"/>
              <a:t>内核</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43CF7EBF-EA8B-40D7-9796-6BFC832F4913}"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114</a:t>
            </a:fld>
            <a:endParaRPr lang="zh-CN" altLang="en-US"/>
          </a:p>
        </p:txBody>
      </p:sp>
      <p:sp>
        <p:nvSpPr>
          <p:cNvPr id="7" name="文本框 6"/>
          <p:cNvSpPr txBox="1"/>
          <p:nvPr/>
        </p:nvSpPr>
        <p:spPr>
          <a:xfrm>
            <a:off x="457200" y="3307754"/>
            <a:ext cx="8229600" cy="2862322"/>
          </a:xfrm>
          <a:prstGeom prst="rect">
            <a:avLst/>
          </a:prstGeom>
          <a:noFill/>
        </p:spPr>
        <p:txBody>
          <a:bodyPr wrap="square" rtlCol="0">
            <a:spAutoFit/>
          </a:bodyPr>
          <a:lstStyle/>
          <a:p>
            <a:r>
              <a:rPr lang="en-US" altLang="zh-CN" sz="2000" dirty="0">
                <a:solidFill>
                  <a:srgbClr val="FF0000"/>
                </a:solidFill>
              </a:rPr>
              <a:t>proto</a:t>
            </a:r>
            <a:r>
              <a:rPr lang="zh-CN" altLang="en-US" sz="2000" dirty="0"/>
              <a:t>：有符号整数</a:t>
            </a:r>
            <a:endParaRPr lang="en-US" altLang="zh-CN" sz="2000" dirty="0"/>
          </a:p>
          <a:p>
            <a:r>
              <a:rPr lang="en-US" altLang="zh-CN" sz="2000" dirty="0"/>
              <a:t>             </a:t>
            </a:r>
            <a:r>
              <a:rPr lang="zh-CN" altLang="en-US" sz="2000" dirty="0"/>
              <a:t>如果</a:t>
            </a:r>
            <a:r>
              <a:rPr lang="en-US" altLang="zh-CN" sz="2000" dirty="0"/>
              <a:t>proto &lt; 0, </a:t>
            </a:r>
            <a:r>
              <a:rPr lang="zh-CN" altLang="en-US" sz="2000" dirty="0"/>
              <a:t>则</a:t>
            </a:r>
            <a:r>
              <a:rPr lang="en-US" altLang="zh-CN" sz="2000" dirty="0" err="1"/>
              <a:t>bluez_proto</a:t>
            </a:r>
            <a:r>
              <a:rPr lang="zh-CN" altLang="en-US" sz="2000" dirty="0"/>
              <a:t>数组以前的内存就可</a:t>
            </a:r>
            <a:endParaRPr lang="en-US" altLang="zh-CN" sz="2000" dirty="0"/>
          </a:p>
          <a:p>
            <a:r>
              <a:rPr lang="en-US" altLang="zh-CN" sz="2000" dirty="0"/>
              <a:t>          </a:t>
            </a:r>
            <a:r>
              <a:rPr lang="zh-CN" altLang="en-US" sz="2000" dirty="0"/>
              <a:t>   以被访问。</a:t>
            </a:r>
            <a:endParaRPr lang="en-US" altLang="zh-CN" sz="2000" dirty="0"/>
          </a:p>
          <a:p>
            <a:r>
              <a:rPr lang="zh-CN" altLang="en-US" sz="2000" dirty="0">
                <a:solidFill>
                  <a:srgbClr val="FF0000"/>
                </a:solidFill>
              </a:rPr>
              <a:t>可能后果</a:t>
            </a:r>
            <a:r>
              <a:rPr lang="zh-CN" altLang="en-US" sz="2000" dirty="0"/>
              <a:t>：</a:t>
            </a:r>
            <a:endParaRPr lang="en-US" altLang="zh-CN" sz="2000" dirty="0"/>
          </a:p>
          <a:p>
            <a:r>
              <a:rPr lang="en-US" altLang="zh-CN" sz="2000" dirty="0"/>
              <a:t>       1. </a:t>
            </a:r>
            <a:r>
              <a:rPr lang="zh-CN" altLang="en-US" sz="2000" dirty="0"/>
              <a:t>由于这些内存存放函数指针，因此可能导致程序崩溃</a:t>
            </a:r>
            <a:endParaRPr lang="en-US" altLang="zh-CN" sz="2000" dirty="0"/>
          </a:p>
          <a:p>
            <a:r>
              <a:rPr lang="en-US" altLang="zh-CN" sz="2000" dirty="0"/>
              <a:t>       2. </a:t>
            </a:r>
            <a:r>
              <a:rPr lang="zh-CN" altLang="en-US" sz="2000" dirty="0"/>
              <a:t>程序错误的访问其他内存地址，以至于执行一段随机的字节码</a:t>
            </a:r>
            <a:endParaRPr lang="en-US" altLang="zh-CN" sz="2000" dirty="0"/>
          </a:p>
          <a:p>
            <a:r>
              <a:rPr lang="zh-CN" altLang="en-US" sz="2000" dirty="0">
                <a:solidFill>
                  <a:srgbClr val="FF0000"/>
                </a:solidFill>
              </a:rPr>
              <a:t>怎么办？</a:t>
            </a:r>
            <a:endParaRPr lang="en-US" altLang="zh-CN" sz="2000" dirty="0">
              <a:solidFill>
                <a:srgbClr val="FF0000"/>
              </a:solidFill>
            </a:endParaRPr>
          </a:p>
          <a:p>
            <a:r>
              <a:rPr lang="en-US" altLang="zh-CN" sz="2000" dirty="0"/>
              <a:t>       </a:t>
            </a:r>
            <a:r>
              <a:rPr lang="zh-CN" altLang="en-US" sz="2000" dirty="0"/>
              <a:t>在函数前监测</a:t>
            </a:r>
            <a:r>
              <a:rPr lang="en-US" altLang="zh-CN" sz="2000" dirty="0"/>
              <a:t>proto</a:t>
            </a:r>
            <a:r>
              <a:rPr lang="zh-CN" altLang="en-US" sz="2000" dirty="0"/>
              <a:t>是否</a:t>
            </a:r>
            <a:r>
              <a:rPr lang="en-US" altLang="zh-CN" sz="2000" dirty="0"/>
              <a:t>&lt;0, </a:t>
            </a:r>
            <a:r>
              <a:rPr lang="zh-CN" altLang="en-US" sz="2000" dirty="0"/>
              <a:t>如果是则报错（</a:t>
            </a:r>
            <a:r>
              <a:rPr lang="en-US" altLang="zh-CN" sz="2000" dirty="0"/>
              <a:t>2005</a:t>
            </a:r>
            <a:r>
              <a:rPr lang="zh-CN" altLang="en-US" sz="2000" dirty="0"/>
              <a:t>年</a:t>
            </a:r>
            <a:r>
              <a:rPr lang="en-US" altLang="zh-CN" sz="2000" dirty="0"/>
              <a:t>Linux</a:t>
            </a:r>
            <a:r>
              <a:rPr lang="zh-CN" altLang="en-US" sz="2000" dirty="0"/>
              <a:t>开发人员采取的举措）</a:t>
            </a:r>
            <a:r>
              <a:rPr lang="en-US" altLang="zh-CN" sz="2000" dirty="0"/>
              <a:t> </a:t>
            </a:r>
            <a:endParaRPr lang="zh-CN" altLang="en-US" sz="2000" dirty="0"/>
          </a:p>
        </p:txBody>
      </p:sp>
    </p:spTree>
    <p:extLst>
      <p:ext uri="{BB962C8B-B14F-4D97-AF65-F5344CB8AC3E}">
        <p14:creationId xmlns:p14="http://schemas.microsoft.com/office/powerpoint/2010/main" val="191624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ircle(in)">
                                      <p:cBhvr>
                                        <p:cTn id="7" dur="2000"/>
                                        <p:tgtEl>
                                          <p:spTgt spid="7">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circle(in)">
                                      <p:cBhvr>
                                        <p:cTn id="10" dur="2000"/>
                                        <p:tgtEl>
                                          <p:spTgt spid="7">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circle(in)">
                                      <p:cBhvr>
                                        <p:cTn id="13" dur="20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wipe(down)">
                                      <p:cBhvr>
                                        <p:cTn id="18" dur="500"/>
                                        <p:tgtEl>
                                          <p:spTgt spid="7">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wipe(down)">
                                      <p:cBhvr>
                                        <p:cTn id="21" dur="500"/>
                                        <p:tgtEl>
                                          <p:spTgt spid="7">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wipe(down)">
                                      <p:cBhvr>
                                        <p:cTn id="24" dur="500"/>
                                        <p:tgtEl>
                                          <p:spTgt spid="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circle(in)">
                                      <p:cBhvr>
                                        <p:cTn id="29" dur="2000"/>
                                        <p:tgtEl>
                                          <p:spTgt spid="7">
                                            <p:txEl>
                                              <p:pRg st="6" end="6"/>
                                            </p:txEl>
                                          </p:spTgt>
                                        </p:tgtEl>
                                      </p:cBhvr>
                                    </p:animEffect>
                                  </p:childTnLst>
                                </p:cTn>
                              </p:par>
                              <p:par>
                                <p:cTn id="30" presetID="6" presetClass="entr" presetSubtype="16" fill="hold"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circle(in)">
                                      <p:cBhvr>
                                        <p:cTn id="32" dur="20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Mission</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latin typeface="Comic Sans MS" panose="030F0702030302020204" pitchFamily="66" charset="0"/>
              </a:rPr>
              <a:t>Mission</a:t>
            </a:r>
            <a:endParaRPr lang="en-US" altLang="zh-CN" dirty="0"/>
          </a:p>
          <a:p>
            <a:pPr lvl="1"/>
            <a:endParaRPr lang="en-US" altLang="zh-CN" dirty="0"/>
          </a:p>
          <a:p>
            <a:pPr lvl="1"/>
            <a:r>
              <a:rPr lang="zh-CN" altLang="en-US" dirty="0"/>
              <a:t>利用</a:t>
            </a:r>
            <a:r>
              <a:rPr lang="en-US" altLang="zh-CN" dirty="0"/>
              <a:t>IDA</a:t>
            </a:r>
            <a:r>
              <a:rPr lang="zh-CN" altLang="en-US" dirty="0"/>
              <a:t>，</a:t>
            </a:r>
            <a:r>
              <a:rPr lang="en-US" altLang="zh-CN" dirty="0"/>
              <a:t>OD</a:t>
            </a:r>
            <a:r>
              <a:rPr lang="zh-CN" altLang="en-US" dirty="0"/>
              <a:t>等实现</a:t>
            </a:r>
            <a:r>
              <a:rPr lang="en-US" altLang="zh-CN" dirty="0" err="1"/>
              <a:t>crackme</a:t>
            </a:r>
            <a:r>
              <a:rPr lang="zh-CN" altLang="en-US" dirty="0"/>
              <a:t>，</a:t>
            </a:r>
            <a:r>
              <a:rPr lang="en-US" altLang="zh-CN" dirty="0"/>
              <a:t>overflow</a:t>
            </a:r>
            <a:r>
              <a:rPr lang="zh-CN" altLang="en-US" dirty="0"/>
              <a:t>，</a:t>
            </a:r>
            <a:r>
              <a:rPr lang="en-US" altLang="zh-CN" dirty="0"/>
              <a:t>overflow2</a:t>
            </a:r>
            <a:r>
              <a:rPr lang="zh-CN" altLang="en-US" dirty="0"/>
              <a:t>，</a:t>
            </a:r>
            <a:r>
              <a:rPr lang="en-US" altLang="zh-CN" dirty="0"/>
              <a:t>overflow3</a:t>
            </a:r>
            <a:r>
              <a:rPr lang="zh-CN" altLang="en-US" dirty="0"/>
              <a:t>中的溢出</a:t>
            </a:r>
            <a:endParaRPr lang="en-US" altLang="zh-CN" dirty="0"/>
          </a:p>
          <a:p>
            <a:pPr lvl="1"/>
            <a:endParaRPr lang="en-US" altLang="zh-CN" dirty="0"/>
          </a:p>
          <a:p>
            <a:pPr lvl="1"/>
            <a:r>
              <a:rPr lang="zh-CN" altLang="en-US" b="1" dirty="0">
                <a:solidFill>
                  <a:srgbClr val="FF0000"/>
                </a:solidFill>
                <a:latin typeface="Comic Sans MS" pitchFamily="66" charset="0"/>
              </a:rPr>
              <a:t>不需要提交，但列入考试范围</a:t>
            </a:r>
            <a:endParaRPr lang="en-US" altLang="zh-CN" b="1" dirty="0">
              <a:solidFill>
                <a:srgbClr val="FF0000"/>
              </a:solidFill>
              <a:latin typeface="Comic Sans MS" pitchFamily="66" charset="0"/>
            </a:endParaRPr>
          </a:p>
          <a:p>
            <a:pPr lvl="1"/>
            <a:endParaRPr lang="en-US" altLang="zh-CN" dirty="0"/>
          </a:p>
          <a:p>
            <a:pPr lvl="1"/>
            <a:endParaRPr lang="en-US" altLang="zh-CN"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FDCC2234-3F2F-4B11-AB85-BDB6758AF21E}"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115</a:t>
            </a:fld>
            <a:endParaRPr lang="zh-CN" altLang="en-US"/>
          </a:p>
        </p:txBody>
      </p:sp>
      <p:sp>
        <p:nvSpPr>
          <p:cNvPr id="12" name="矩形 11"/>
          <p:cNvSpPr/>
          <p:nvPr/>
        </p:nvSpPr>
        <p:spPr bwMode="auto">
          <a:xfrm>
            <a:off x="647564" y="4797152"/>
            <a:ext cx="7848872" cy="43204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lvl="2" algn="ctr"/>
            <a:r>
              <a:rPr lang="zh-CN" altLang="en-US" sz="2400" dirty="0">
                <a:ln>
                  <a:solidFill>
                    <a:schemeClr val="accent1"/>
                  </a:solidFill>
                </a:ln>
                <a:solidFill>
                  <a:srgbClr val="FF0000"/>
                </a:solidFill>
              </a:rPr>
              <a:t>纸（</a:t>
            </a:r>
            <a:r>
              <a:rPr lang="en-US" altLang="zh-CN" sz="2400" dirty="0" err="1">
                <a:ln>
                  <a:solidFill>
                    <a:schemeClr val="accent1"/>
                  </a:solidFill>
                </a:ln>
                <a:solidFill>
                  <a:srgbClr val="FF0000"/>
                </a:solidFill>
              </a:rPr>
              <a:t>pptx</a:t>
            </a:r>
            <a:r>
              <a:rPr lang="zh-CN" altLang="en-US" sz="2400" dirty="0">
                <a:ln>
                  <a:solidFill>
                    <a:schemeClr val="accent1"/>
                  </a:solidFill>
                </a:ln>
                <a:solidFill>
                  <a:srgbClr val="FF0000"/>
                </a:solidFill>
              </a:rPr>
              <a:t>）上得来终觉浅，绝知此事（</a:t>
            </a:r>
            <a:r>
              <a:rPr lang="en-US" altLang="zh-CN" sz="2400" dirty="0">
                <a:ln>
                  <a:solidFill>
                    <a:schemeClr val="accent1"/>
                  </a:solidFill>
                </a:ln>
                <a:solidFill>
                  <a:srgbClr val="FF0000"/>
                </a:solidFill>
              </a:rPr>
              <a:t>hacking</a:t>
            </a:r>
            <a:r>
              <a:rPr lang="zh-CN" altLang="en-US" sz="2400" dirty="0">
                <a:ln>
                  <a:solidFill>
                    <a:schemeClr val="accent1"/>
                  </a:solidFill>
                </a:ln>
                <a:solidFill>
                  <a:srgbClr val="FF0000"/>
                </a:solidFill>
              </a:rPr>
              <a:t>）要躬行</a:t>
            </a:r>
            <a:endParaRPr lang="en-US" altLang="zh-CN" sz="2400" dirty="0">
              <a:ln>
                <a:solidFill>
                  <a:schemeClr val="accent1"/>
                </a:solidFill>
              </a:ln>
              <a:solidFill>
                <a:srgbClr val="FF0000"/>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68781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漏洞挖掘技术</a:t>
            </a:r>
          </a:p>
        </p:txBody>
      </p:sp>
      <p:sp>
        <p:nvSpPr>
          <p:cNvPr id="3" name="内容占位符 2"/>
          <p:cNvSpPr>
            <a:spLocks noGrp="1"/>
          </p:cNvSpPr>
          <p:nvPr>
            <p:ph idx="1"/>
          </p:nvPr>
        </p:nvSpPr>
        <p:spPr/>
        <p:txBody>
          <a:bodyPr/>
          <a:lstStyle/>
          <a:p>
            <a:r>
              <a:rPr lang="en-US" altLang="zh-CN" b="1" dirty="0">
                <a:solidFill>
                  <a:srgbClr val="FF0000"/>
                </a:solidFill>
              </a:rPr>
              <a:t>Q: </a:t>
            </a:r>
            <a:r>
              <a:rPr lang="zh-CN" altLang="en-US" dirty="0"/>
              <a:t>面对二进制级别的软件，怎样才能找到真正的漏洞那？</a:t>
            </a:r>
            <a:endParaRPr lang="en-US" altLang="zh-CN" dirty="0"/>
          </a:p>
          <a:p>
            <a:endParaRPr lang="en-US" altLang="zh-CN" dirty="0"/>
          </a:p>
          <a:p>
            <a:r>
              <a:rPr lang="en-US" altLang="zh-CN" b="1" dirty="0">
                <a:solidFill>
                  <a:srgbClr val="FF0000"/>
                </a:solidFill>
              </a:rPr>
              <a:t>A</a:t>
            </a:r>
            <a:r>
              <a:rPr lang="zh-CN" altLang="en-US" b="1" dirty="0">
                <a:solidFill>
                  <a:srgbClr val="FF0000"/>
                </a:solidFill>
              </a:rPr>
              <a:t>：</a:t>
            </a:r>
            <a:r>
              <a:rPr lang="en-US" altLang="zh-CN" b="1" dirty="0">
                <a:solidFill>
                  <a:srgbClr val="692AA2"/>
                </a:solidFill>
              </a:rPr>
              <a:t>Fuzz</a:t>
            </a:r>
            <a:r>
              <a:rPr lang="zh-CN" altLang="en-US" b="1" dirty="0">
                <a:solidFill>
                  <a:srgbClr val="692AA2"/>
                </a:solidFill>
              </a:rPr>
              <a:t>测试</a:t>
            </a:r>
            <a:r>
              <a:rPr lang="zh-CN" altLang="en-US" dirty="0"/>
              <a:t>（一种特殊的黑盒测试）</a:t>
            </a:r>
            <a:r>
              <a:rPr lang="en-US" altLang="zh-CN" dirty="0"/>
              <a:t>——</a:t>
            </a:r>
            <a:r>
              <a:rPr lang="zh-CN" altLang="en-US" dirty="0"/>
              <a:t>测试用例往往是带有攻击性的</a:t>
            </a:r>
            <a:r>
              <a:rPr lang="zh-CN" altLang="en-US" b="1" dirty="0">
                <a:solidFill>
                  <a:srgbClr val="C00000"/>
                </a:solidFill>
              </a:rPr>
              <a:t>畸形数据</a:t>
            </a:r>
            <a:r>
              <a:rPr lang="zh-CN" altLang="en-US" dirty="0"/>
              <a:t>，用以触发各种漏洞</a:t>
            </a:r>
            <a:endParaRPr lang="en-US" altLang="zh-CN" dirty="0"/>
          </a:p>
          <a:p>
            <a:endParaRPr lang="en-US" altLang="zh-CN" dirty="0"/>
          </a:p>
          <a:p>
            <a:pPr lvl="1"/>
            <a:r>
              <a:rPr lang="zh-CN" altLang="en-US" dirty="0"/>
              <a:t>往往可以触发一个缓冲区溢出漏洞，但却不能实现有效的</a:t>
            </a:r>
            <a:r>
              <a:rPr lang="en-US" altLang="zh-CN" dirty="0"/>
              <a:t>exploit</a:t>
            </a:r>
          </a:p>
          <a:p>
            <a:pPr lvl="1"/>
            <a:endParaRPr lang="en-US" altLang="zh-CN" dirty="0"/>
          </a:p>
          <a:p>
            <a:pPr lvl="1"/>
            <a:r>
              <a:rPr lang="zh-CN" altLang="en-US" dirty="0">
                <a:solidFill>
                  <a:srgbClr val="FF0000"/>
                </a:solidFill>
              </a:rPr>
              <a:t>永远不能保证系统中已经没有漏洞</a:t>
            </a:r>
            <a:endParaRPr lang="en-US" altLang="zh-CN" dirty="0">
              <a:solidFill>
                <a:srgbClr val="FF0000"/>
              </a:solidFill>
            </a:endParaRPr>
          </a:p>
          <a:p>
            <a:endParaRPr lang="en-US" altLang="zh-CN" dirty="0"/>
          </a:p>
          <a:p>
            <a:pPr lvl="1"/>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C9105863-2D74-432E-B2BA-4601351D53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116</a:t>
            </a:fld>
            <a:endParaRPr lang="zh-CN" altLang="en-US"/>
          </a:p>
        </p:txBody>
      </p:sp>
    </p:spTree>
    <p:extLst>
      <p:ext uri="{BB962C8B-B14F-4D97-AF65-F5344CB8AC3E}">
        <p14:creationId xmlns:p14="http://schemas.microsoft.com/office/powerpoint/2010/main" val="14557792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漏洞挖掘技术</a:t>
            </a:r>
          </a:p>
        </p:txBody>
      </p:sp>
      <p:sp>
        <p:nvSpPr>
          <p:cNvPr id="3" name="内容占位符 2"/>
          <p:cNvSpPr>
            <a:spLocks noGrp="1"/>
          </p:cNvSpPr>
          <p:nvPr>
            <p:ph idx="1"/>
          </p:nvPr>
        </p:nvSpPr>
        <p:spPr/>
        <p:txBody>
          <a:bodyPr/>
          <a:lstStyle/>
          <a:p>
            <a:r>
              <a:rPr lang="zh-CN" altLang="en-US" sz="2800" dirty="0">
                <a:solidFill>
                  <a:srgbClr val="FF0000"/>
                </a:solidFill>
              </a:rPr>
              <a:t>学术界观点</a:t>
            </a:r>
            <a:r>
              <a:rPr lang="zh-CN" altLang="en-US" sz="2800" dirty="0"/>
              <a:t>：如何能检测出所有漏洞（尽管不可能）；因此更倾向于</a:t>
            </a:r>
            <a:r>
              <a:rPr lang="en-US" altLang="zh-CN" sz="2800" dirty="0"/>
              <a:t>——</a:t>
            </a:r>
            <a:r>
              <a:rPr lang="zh-CN" altLang="en-US" sz="2800" b="1" dirty="0">
                <a:solidFill>
                  <a:srgbClr val="692AA2"/>
                </a:solidFill>
              </a:rPr>
              <a:t>对源代码进行静态分析</a:t>
            </a:r>
            <a:r>
              <a:rPr lang="zh-CN" altLang="en-US" sz="2800" dirty="0"/>
              <a:t>，直接在程序的逻辑上寻找漏洞，比如：</a:t>
            </a:r>
            <a:endParaRPr lang="en-US" altLang="zh-CN" sz="2800" dirty="0"/>
          </a:p>
          <a:p>
            <a:endParaRPr lang="en-US" altLang="zh-CN" sz="1000" dirty="0"/>
          </a:p>
          <a:p>
            <a:pPr lvl="1"/>
            <a:r>
              <a:rPr lang="zh-CN" altLang="en-US" dirty="0">
                <a:solidFill>
                  <a:srgbClr val="C00000"/>
                </a:solidFill>
              </a:rPr>
              <a:t>数据流分析</a:t>
            </a:r>
            <a:endParaRPr lang="en-US" altLang="zh-CN" dirty="0">
              <a:solidFill>
                <a:srgbClr val="C00000"/>
              </a:solidFill>
            </a:endParaRPr>
          </a:p>
          <a:p>
            <a:pPr lvl="1"/>
            <a:r>
              <a:rPr lang="zh-CN" altLang="en-US" dirty="0">
                <a:solidFill>
                  <a:srgbClr val="C00000"/>
                </a:solidFill>
              </a:rPr>
              <a:t>类型验证系统</a:t>
            </a:r>
            <a:endParaRPr lang="en-US" altLang="zh-CN" dirty="0">
              <a:solidFill>
                <a:srgbClr val="C00000"/>
              </a:solidFill>
            </a:endParaRPr>
          </a:p>
          <a:p>
            <a:pPr lvl="1"/>
            <a:r>
              <a:rPr lang="zh-CN" altLang="en-US" dirty="0">
                <a:solidFill>
                  <a:srgbClr val="C00000"/>
                </a:solidFill>
              </a:rPr>
              <a:t>边界检验系统</a:t>
            </a:r>
            <a:endParaRPr lang="en-US" altLang="zh-CN" dirty="0">
              <a:solidFill>
                <a:srgbClr val="C00000"/>
              </a:solidFill>
            </a:endParaRPr>
          </a:p>
          <a:p>
            <a:pPr lvl="1"/>
            <a:r>
              <a:rPr lang="zh-CN" altLang="en-US" dirty="0">
                <a:solidFill>
                  <a:srgbClr val="C00000"/>
                </a:solidFill>
              </a:rPr>
              <a:t>状态机系统</a:t>
            </a:r>
            <a:endParaRPr lang="en-US" altLang="zh-CN" dirty="0">
              <a:solidFill>
                <a:srgbClr val="C00000"/>
              </a:solidFill>
            </a:endParaRPr>
          </a:p>
          <a:p>
            <a:pPr lvl="1"/>
            <a:endParaRPr lang="en-US" altLang="zh-CN" dirty="0">
              <a:solidFill>
                <a:srgbClr val="C00000"/>
              </a:solidFill>
            </a:endParaRPr>
          </a:p>
          <a:p>
            <a:r>
              <a:rPr lang="zh-CN" altLang="en-US" dirty="0"/>
              <a:t>静态分析的缺点： </a:t>
            </a:r>
            <a:r>
              <a:rPr lang="zh-CN" altLang="en-US" b="1" dirty="0">
                <a:solidFill>
                  <a:srgbClr val="692AA2"/>
                </a:solidFill>
              </a:rPr>
              <a:t>误报较多</a:t>
            </a:r>
            <a:endParaRPr lang="en-US" altLang="zh-CN" b="1" dirty="0">
              <a:solidFill>
                <a:srgbClr val="692AA2"/>
              </a:solidFill>
            </a:endParaRPr>
          </a:p>
          <a:p>
            <a:pPr lvl="1"/>
            <a:r>
              <a:rPr lang="zh-CN" altLang="en-US" dirty="0"/>
              <a:t>黑客们一般得不到源代码，所有白盒测试方法以</a:t>
            </a:r>
            <a:r>
              <a:rPr lang="en-US" altLang="zh-CN" dirty="0"/>
              <a:t>QA</a:t>
            </a:r>
            <a:r>
              <a:rPr lang="zh-CN" altLang="en-US" dirty="0"/>
              <a:t>工程师居多</a:t>
            </a:r>
          </a:p>
          <a:p>
            <a:pPr lvl="1"/>
            <a:endParaRPr lang="en-US" altLang="zh-CN" dirty="0">
              <a:solidFill>
                <a:srgbClr val="C00000"/>
              </a:solidFill>
            </a:endParaRPr>
          </a:p>
          <a:p>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D861E25F-E29C-4438-BA47-607F2E39E281}"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117</a:t>
            </a:fld>
            <a:endParaRPr lang="zh-CN" altLang="en-US"/>
          </a:p>
        </p:txBody>
      </p:sp>
    </p:spTree>
    <p:extLst>
      <p:ext uri="{BB962C8B-B14F-4D97-AF65-F5344CB8AC3E}">
        <p14:creationId xmlns:p14="http://schemas.microsoft.com/office/powerpoint/2010/main" val="23671267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漏洞挖掘技术</a:t>
            </a:r>
          </a:p>
        </p:txBody>
      </p:sp>
      <p:sp>
        <p:nvSpPr>
          <p:cNvPr id="3" name="内容占位符 2"/>
          <p:cNvSpPr>
            <a:spLocks noGrp="1"/>
          </p:cNvSpPr>
          <p:nvPr>
            <p:ph idx="1"/>
          </p:nvPr>
        </p:nvSpPr>
        <p:spPr/>
        <p:txBody>
          <a:bodyPr/>
          <a:lstStyle/>
          <a:p>
            <a:r>
              <a:rPr lang="zh-CN" altLang="en-US" sz="2800" dirty="0"/>
              <a:t>通过审计源代码来检测漏洞的产品：</a:t>
            </a:r>
            <a:endParaRPr lang="en-US" altLang="zh-CN" sz="2800" dirty="0"/>
          </a:p>
          <a:p>
            <a:pPr lvl="1"/>
            <a:r>
              <a:rPr lang="en-US" altLang="zh-CN" dirty="0">
                <a:solidFill>
                  <a:srgbClr val="FF0000"/>
                </a:solidFill>
              </a:rPr>
              <a:t>Fortify</a:t>
            </a:r>
            <a:r>
              <a:rPr lang="zh-CN" altLang="en-US" dirty="0">
                <a:solidFill>
                  <a:srgbClr val="FF0000"/>
                </a:solidFill>
              </a:rPr>
              <a:t>：</a:t>
            </a:r>
            <a:r>
              <a:rPr lang="zh-CN" altLang="en-US" dirty="0"/>
              <a:t>在编译阶段扫描若干种风险</a:t>
            </a:r>
            <a:endParaRPr lang="en-US" altLang="zh-CN" dirty="0"/>
          </a:p>
          <a:p>
            <a:pPr lvl="1"/>
            <a:r>
              <a:rPr lang="en-US" altLang="zh-CN" dirty="0">
                <a:solidFill>
                  <a:srgbClr val="FF0000"/>
                </a:solidFill>
              </a:rPr>
              <a:t>Rough Auditing Tool for Security</a:t>
            </a:r>
            <a:r>
              <a:rPr lang="zh-CN" altLang="en-US" dirty="0">
                <a:solidFill>
                  <a:srgbClr val="FF0000"/>
                </a:solidFill>
              </a:rPr>
              <a:t>（</a:t>
            </a:r>
            <a:r>
              <a:rPr lang="en-US" altLang="zh-CN" dirty="0">
                <a:solidFill>
                  <a:srgbClr val="FF0000"/>
                </a:solidFill>
              </a:rPr>
              <a:t>R. A. T. S.</a:t>
            </a:r>
            <a:r>
              <a:rPr lang="zh-CN" altLang="en-US" dirty="0">
                <a:solidFill>
                  <a:srgbClr val="FF0000"/>
                </a:solidFill>
              </a:rPr>
              <a:t>）</a:t>
            </a:r>
            <a:r>
              <a:rPr lang="zh-CN" altLang="en-US" dirty="0"/>
              <a:t>：分析</a:t>
            </a:r>
            <a:r>
              <a:rPr lang="en-US" altLang="zh-CN" dirty="0"/>
              <a:t>C/C++</a:t>
            </a:r>
            <a:r>
              <a:rPr lang="zh-CN" altLang="en-US" dirty="0"/>
              <a:t>的语法树，寻找存在潜在问题的函数调用</a:t>
            </a:r>
            <a:endParaRPr lang="en-US" altLang="zh-CN" dirty="0"/>
          </a:p>
          <a:p>
            <a:pPr lvl="1"/>
            <a:r>
              <a:rPr lang="en-US" altLang="zh-CN" dirty="0">
                <a:solidFill>
                  <a:srgbClr val="FF0000"/>
                </a:solidFill>
              </a:rPr>
              <a:t>BEAM</a:t>
            </a:r>
            <a:r>
              <a:rPr lang="zh-CN" altLang="en-US" dirty="0">
                <a:solidFill>
                  <a:srgbClr val="FF0000"/>
                </a:solidFill>
              </a:rPr>
              <a:t>（</a:t>
            </a:r>
            <a:r>
              <a:rPr lang="en-US" altLang="zh-CN" dirty="0">
                <a:solidFill>
                  <a:srgbClr val="FF0000"/>
                </a:solidFill>
              </a:rPr>
              <a:t>Bugs Errors and Mistakes</a:t>
            </a:r>
            <a:r>
              <a:rPr lang="zh-CN" altLang="en-US" dirty="0">
                <a:solidFill>
                  <a:srgbClr val="FF0000"/>
                </a:solidFill>
              </a:rPr>
              <a:t>）</a:t>
            </a:r>
            <a:r>
              <a:rPr lang="zh-CN" altLang="en-US" dirty="0"/>
              <a:t>：</a:t>
            </a:r>
            <a:r>
              <a:rPr lang="en-US" altLang="zh-CN" dirty="0"/>
              <a:t>IBM</a:t>
            </a:r>
            <a:r>
              <a:rPr lang="zh-CN" altLang="en-US" dirty="0"/>
              <a:t>，基于数据流分析，分析源码的所有可执行路径</a:t>
            </a:r>
            <a:endParaRPr lang="en-US" altLang="zh-CN" dirty="0"/>
          </a:p>
          <a:p>
            <a:pPr lvl="1"/>
            <a:r>
              <a:rPr lang="en-US" altLang="zh-CN" dirty="0">
                <a:solidFill>
                  <a:srgbClr val="FF0000"/>
                </a:solidFill>
              </a:rPr>
              <a:t>SLAM</a:t>
            </a:r>
            <a:r>
              <a:rPr lang="zh-CN" altLang="en-US" dirty="0">
                <a:solidFill>
                  <a:srgbClr val="FF0000"/>
                </a:solidFill>
              </a:rPr>
              <a:t>：</a:t>
            </a:r>
            <a:r>
              <a:rPr lang="zh-CN" altLang="en-US" dirty="0"/>
              <a:t>微软使用，并成功检测出一些</a:t>
            </a:r>
            <a:r>
              <a:rPr lang="en-US" altLang="zh-CN" dirty="0"/>
              <a:t>Windows</a:t>
            </a:r>
            <a:r>
              <a:rPr lang="zh-CN" altLang="en-US" dirty="0"/>
              <a:t>驱动程序的漏洞</a:t>
            </a:r>
            <a:endParaRPr lang="en-US" altLang="zh-CN" dirty="0"/>
          </a:p>
          <a:p>
            <a:pPr lvl="1"/>
            <a:r>
              <a:rPr lang="en-US" altLang="zh-CN" dirty="0">
                <a:solidFill>
                  <a:srgbClr val="FF0000"/>
                </a:solidFill>
              </a:rPr>
              <a:t>Flaw Finder</a:t>
            </a:r>
            <a:r>
              <a:rPr lang="zh-CN" altLang="en-US" dirty="0"/>
              <a:t>：基于</a:t>
            </a:r>
            <a:r>
              <a:rPr lang="en-US" altLang="zh-CN" dirty="0"/>
              <a:t>Python</a:t>
            </a:r>
            <a:r>
              <a:rPr lang="zh-CN" altLang="en-US" dirty="0"/>
              <a:t>语言，可免费使用</a:t>
            </a:r>
            <a:endParaRPr lang="en-US" altLang="zh-CN" dirty="0"/>
          </a:p>
          <a:p>
            <a:pPr lvl="1"/>
            <a:r>
              <a:rPr lang="en-US" altLang="zh-CN" dirty="0" err="1">
                <a:solidFill>
                  <a:srgbClr val="FF0000"/>
                </a:solidFill>
              </a:rPr>
              <a:t>Prexis</a:t>
            </a:r>
            <a:r>
              <a:rPr lang="zh-CN" altLang="en-US" dirty="0"/>
              <a:t>：可审计多种语言，审计的漏洞类型超过</a:t>
            </a:r>
            <a:r>
              <a:rPr lang="en-US" altLang="zh-CN" dirty="0"/>
              <a:t>30</a:t>
            </a:r>
            <a:r>
              <a:rPr lang="zh-CN" altLang="en-US" dirty="0"/>
              <a:t>种</a:t>
            </a:r>
            <a:endParaRPr lang="en-US" altLang="zh-CN" dirty="0"/>
          </a:p>
          <a:p>
            <a:endParaRPr lang="en-US" altLang="zh-CN" dirty="0"/>
          </a:p>
          <a:p>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EED9F902-4AD5-4432-82E3-E8EB7B56E524}"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118</a:t>
            </a:fld>
            <a:endParaRPr lang="zh-CN" altLang="en-US"/>
          </a:p>
        </p:txBody>
      </p:sp>
    </p:spTree>
    <p:extLst>
      <p:ext uri="{BB962C8B-B14F-4D97-AF65-F5344CB8AC3E}">
        <p14:creationId xmlns:p14="http://schemas.microsoft.com/office/powerpoint/2010/main" val="25176539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漏洞挖掘技术</a:t>
            </a:r>
          </a:p>
        </p:txBody>
      </p:sp>
      <p:sp>
        <p:nvSpPr>
          <p:cNvPr id="3" name="内容占位符 2"/>
          <p:cNvSpPr>
            <a:spLocks noGrp="1"/>
          </p:cNvSpPr>
          <p:nvPr>
            <p:ph idx="1"/>
          </p:nvPr>
        </p:nvSpPr>
        <p:spPr/>
        <p:txBody>
          <a:bodyPr/>
          <a:lstStyle/>
          <a:p>
            <a:r>
              <a:rPr lang="zh-CN" altLang="en-US" b="1" dirty="0">
                <a:solidFill>
                  <a:srgbClr val="FF0000"/>
                </a:solidFill>
              </a:rPr>
              <a:t>静态代码审计工具</a:t>
            </a:r>
            <a:r>
              <a:rPr lang="en-US" altLang="zh-CN" b="1" dirty="0">
                <a:solidFill>
                  <a:srgbClr val="FF0000"/>
                </a:solidFill>
              </a:rPr>
              <a:t>——</a:t>
            </a:r>
            <a:r>
              <a:rPr lang="en-US" altLang="zh-CN" b="1" dirty="0" err="1">
                <a:solidFill>
                  <a:srgbClr val="FF0000"/>
                </a:solidFill>
              </a:rPr>
              <a:t>Coverity</a:t>
            </a:r>
            <a:r>
              <a:rPr lang="zh-CN" altLang="en-US" dirty="0"/>
              <a:t>：</a:t>
            </a:r>
            <a:endParaRPr lang="en-US" altLang="zh-CN" dirty="0"/>
          </a:p>
          <a:p>
            <a:pPr lvl="1"/>
            <a:r>
              <a:rPr lang="zh-CN" altLang="en-US" dirty="0"/>
              <a:t>在编译源代码的过程中检查多种类型的错误</a:t>
            </a:r>
            <a:endParaRPr lang="en-US" altLang="zh-CN" dirty="0"/>
          </a:p>
          <a:p>
            <a:pPr lvl="1"/>
            <a:r>
              <a:rPr lang="zh-CN" altLang="en-US" dirty="0"/>
              <a:t>语言：</a:t>
            </a:r>
            <a:r>
              <a:rPr lang="en-US" altLang="zh-CN" dirty="0"/>
              <a:t>Microsoft Visual C/C++</a:t>
            </a:r>
            <a:r>
              <a:rPr lang="zh-CN" altLang="en-US" dirty="0"/>
              <a:t>， </a:t>
            </a:r>
            <a:r>
              <a:rPr lang="en-US" altLang="zh-CN" dirty="0"/>
              <a:t>GUN </a:t>
            </a:r>
            <a:r>
              <a:rPr lang="en-US" altLang="zh-CN" dirty="0" err="1"/>
              <a:t>gcc</a:t>
            </a:r>
            <a:r>
              <a:rPr lang="en-US" altLang="zh-CN" dirty="0"/>
              <a:t>/g++, HP-UX C/C++, Sun C/C++</a:t>
            </a:r>
          </a:p>
          <a:p>
            <a:pPr lvl="1"/>
            <a:r>
              <a:rPr lang="zh-CN" altLang="en-US" dirty="0"/>
              <a:t>系统：</a:t>
            </a:r>
            <a:r>
              <a:rPr lang="en-US" altLang="zh-CN" dirty="0"/>
              <a:t>Windows</a:t>
            </a:r>
            <a:r>
              <a:rPr lang="zh-CN" altLang="en-US" dirty="0"/>
              <a:t>，</a:t>
            </a:r>
            <a:r>
              <a:rPr lang="en-US" altLang="zh-CN" dirty="0"/>
              <a:t>Solaris</a:t>
            </a:r>
            <a:r>
              <a:rPr lang="zh-CN" altLang="en-US" dirty="0"/>
              <a:t>，</a:t>
            </a:r>
            <a:r>
              <a:rPr lang="en-US" altLang="zh-CN" dirty="0"/>
              <a:t>Linux</a:t>
            </a:r>
            <a:r>
              <a:rPr lang="zh-CN" altLang="en-US" dirty="0"/>
              <a:t>，</a:t>
            </a:r>
            <a:r>
              <a:rPr lang="en-US" altLang="zh-CN" dirty="0"/>
              <a:t>FreeBSD</a:t>
            </a:r>
            <a:r>
              <a:rPr lang="zh-CN" altLang="en-US" dirty="0"/>
              <a:t>，</a:t>
            </a:r>
            <a:r>
              <a:rPr lang="en-US" altLang="zh-CN" dirty="0"/>
              <a:t>HP-UX</a:t>
            </a:r>
            <a:r>
              <a:rPr lang="zh-CN" altLang="en-US" dirty="0"/>
              <a:t>，</a:t>
            </a:r>
            <a:r>
              <a:rPr lang="en-US" altLang="zh-CN" dirty="0" err="1"/>
              <a:t>NetBSD</a:t>
            </a:r>
            <a:r>
              <a:rPr lang="zh-CN" altLang="en-US" dirty="0"/>
              <a:t>，</a:t>
            </a:r>
            <a:r>
              <a:rPr lang="en-US" altLang="zh-CN" dirty="0"/>
              <a:t>Mac OS X</a:t>
            </a:r>
          </a:p>
          <a:p>
            <a:pPr lvl="1"/>
            <a:r>
              <a:rPr lang="zh-CN" altLang="en-US" dirty="0"/>
              <a:t>功能：</a:t>
            </a:r>
            <a:endParaRPr lang="en-US" altLang="zh-CN" dirty="0"/>
          </a:p>
          <a:p>
            <a:pPr lvl="2"/>
            <a:r>
              <a:rPr lang="en-US" altLang="zh-CN" dirty="0"/>
              <a:t>C Checkers: </a:t>
            </a:r>
            <a:r>
              <a:rPr lang="zh-CN" altLang="en-US" dirty="0"/>
              <a:t>内存错误、缓冲区溢出、函数的参数与返回值</a:t>
            </a:r>
            <a:endParaRPr lang="en-US" altLang="zh-CN" dirty="0"/>
          </a:p>
          <a:p>
            <a:pPr lvl="2"/>
            <a:r>
              <a:rPr lang="en-US" altLang="zh-CN" dirty="0"/>
              <a:t>Concurrency checkers</a:t>
            </a:r>
            <a:r>
              <a:rPr lang="zh-CN" altLang="en-US" dirty="0"/>
              <a:t>：线程同步，锁机制</a:t>
            </a:r>
            <a:endParaRPr lang="en-US" altLang="zh-CN" dirty="0"/>
          </a:p>
          <a:p>
            <a:pPr lvl="2"/>
            <a:r>
              <a:rPr lang="en-US" altLang="zh-CN" dirty="0"/>
              <a:t>Security Checkers</a:t>
            </a:r>
            <a:r>
              <a:rPr lang="zh-CN" altLang="en-US" dirty="0"/>
              <a:t>：可信数据流分析，字符串溢出</a:t>
            </a:r>
            <a:endParaRPr lang="en-US" altLang="zh-CN" dirty="0"/>
          </a:p>
          <a:p>
            <a:pPr lvl="2"/>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E0CBB70C-4116-4EF1-BE98-0EDA0568930C}"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119</a:t>
            </a:fld>
            <a:endParaRPr lang="zh-CN" altLang="en-US"/>
          </a:p>
        </p:txBody>
      </p:sp>
    </p:spTree>
    <p:extLst>
      <p:ext uri="{BB962C8B-B14F-4D97-AF65-F5344CB8AC3E}">
        <p14:creationId xmlns:p14="http://schemas.microsoft.com/office/powerpoint/2010/main" val="429385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r>
              <a:rPr lang="zh-CN" altLang="en-US" b="1" dirty="0">
                <a:solidFill>
                  <a:srgbClr val="FF0000"/>
                </a:solidFill>
              </a:rPr>
              <a:t>堆和栈的区别</a:t>
            </a:r>
            <a:r>
              <a:rPr lang="en-US" altLang="zh-CN" b="1" dirty="0">
                <a:solidFill>
                  <a:srgbClr val="FF0000"/>
                </a:solidFill>
              </a:rPr>
              <a:t>:</a:t>
            </a:r>
          </a:p>
          <a:p>
            <a:pPr marL="723900" lvl="1" indent="-323850">
              <a:spcBef>
                <a:spcPts val="600"/>
              </a:spcBef>
            </a:pPr>
            <a:r>
              <a:rPr lang="zh-CN" altLang="en-US" b="1" dirty="0">
                <a:solidFill>
                  <a:srgbClr val="692AA2"/>
                </a:solidFill>
              </a:rPr>
              <a:t>分配和管理方式不同</a:t>
            </a:r>
          </a:p>
          <a:p>
            <a:pPr marL="1366838" lvl="2" indent="-495300">
              <a:spcBef>
                <a:spcPts val="600"/>
              </a:spcBef>
            </a:pPr>
            <a:r>
              <a:rPr lang="zh-CN" altLang="en-US" sz="2000" b="1" dirty="0">
                <a:solidFill>
                  <a:srgbClr val="FF0000"/>
                </a:solidFill>
              </a:rPr>
              <a:t>堆：</a:t>
            </a:r>
            <a:r>
              <a:rPr lang="zh-CN" altLang="en-US" sz="2000" dirty="0"/>
              <a:t>动态分配，其空间的分配和释放都由程序员控制</a:t>
            </a:r>
          </a:p>
          <a:p>
            <a:pPr marL="1366838" lvl="2" indent="-495300">
              <a:spcBef>
                <a:spcPts val="600"/>
              </a:spcBef>
            </a:pPr>
            <a:r>
              <a:rPr lang="zh-CN" altLang="en-US" sz="2000" b="1" dirty="0">
                <a:solidFill>
                  <a:srgbClr val="FF0000"/>
                </a:solidFill>
              </a:rPr>
              <a:t>栈：</a:t>
            </a:r>
            <a:r>
              <a:rPr lang="zh-CN" altLang="en-US" sz="2000" dirty="0"/>
              <a:t>由编译器自动管理</a:t>
            </a:r>
          </a:p>
          <a:p>
            <a:pPr marL="723900" lvl="1" indent="-323850">
              <a:spcBef>
                <a:spcPts val="600"/>
              </a:spcBef>
            </a:pPr>
            <a:r>
              <a:rPr lang="zh-CN" altLang="en-US" b="1" dirty="0">
                <a:solidFill>
                  <a:srgbClr val="692AA2"/>
                </a:solidFill>
              </a:rPr>
              <a:t>产生碎片不同</a:t>
            </a:r>
          </a:p>
          <a:p>
            <a:pPr marL="1366838" lvl="2" indent="-495300">
              <a:spcBef>
                <a:spcPts val="600"/>
              </a:spcBef>
            </a:pPr>
            <a:r>
              <a:rPr lang="zh-CN" altLang="en-US" sz="2000" b="1" dirty="0">
                <a:solidFill>
                  <a:srgbClr val="FF0000"/>
                </a:solidFill>
              </a:rPr>
              <a:t>堆：</a:t>
            </a:r>
            <a:r>
              <a:rPr lang="zh-CN" altLang="en-US" sz="2000" dirty="0"/>
              <a:t>频繁的</a:t>
            </a:r>
            <a:r>
              <a:rPr lang="en-US" altLang="zh-CN" sz="2000" dirty="0"/>
              <a:t>new()/delete()</a:t>
            </a:r>
            <a:r>
              <a:rPr lang="zh-CN" altLang="en-US" sz="2000" dirty="0"/>
              <a:t>或</a:t>
            </a:r>
            <a:r>
              <a:rPr lang="en-US" altLang="zh-CN" sz="2000" dirty="0" err="1"/>
              <a:t>malloc</a:t>
            </a:r>
            <a:r>
              <a:rPr lang="en-US" altLang="zh-CN" sz="2000" dirty="0"/>
              <a:t>()/free()</a:t>
            </a:r>
            <a:r>
              <a:rPr lang="zh-CN" altLang="en-US" sz="2000" dirty="0"/>
              <a:t>势必会造成内存空间的不连续，造成大量碎片，使程序效率降低</a:t>
            </a:r>
          </a:p>
          <a:p>
            <a:pPr marL="1366838" lvl="2" indent="-495300">
              <a:spcBef>
                <a:spcPts val="600"/>
              </a:spcBef>
            </a:pPr>
            <a:r>
              <a:rPr lang="zh-CN" altLang="en-US" sz="2000" b="1" dirty="0">
                <a:solidFill>
                  <a:srgbClr val="FF0000"/>
                </a:solidFill>
              </a:rPr>
              <a:t>栈：</a:t>
            </a:r>
            <a:r>
              <a:rPr lang="zh-CN" altLang="en-US" sz="2000" dirty="0"/>
              <a:t>先进后出的队列，永远不可能有一个内存块从栈</a:t>
            </a:r>
            <a:r>
              <a:rPr lang="zh-CN" altLang="en-US" sz="2000" dirty="0">
                <a:solidFill>
                  <a:srgbClr val="FF0000"/>
                </a:solidFill>
              </a:rPr>
              <a:t>中间</a:t>
            </a:r>
            <a:r>
              <a:rPr lang="zh-CN" altLang="en-US" sz="2000" dirty="0"/>
              <a:t>弹出</a:t>
            </a:r>
          </a:p>
          <a:p>
            <a:pPr marL="723900" lvl="1" indent="-323850">
              <a:spcBef>
                <a:spcPts val="600"/>
              </a:spcBef>
            </a:pPr>
            <a:r>
              <a:rPr lang="zh-CN" altLang="en-US" b="1" dirty="0">
                <a:solidFill>
                  <a:srgbClr val="692AA2"/>
                </a:solidFill>
              </a:rPr>
              <a:t>生长方向不同</a:t>
            </a:r>
          </a:p>
          <a:p>
            <a:pPr marL="1366838" lvl="2" indent="-495300">
              <a:spcBef>
                <a:spcPts val="600"/>
              </a:spcBef>
            </a:pPr>
            <a:r>
              <a:rPr lang="zh-CN" altLang="en-US" sz="2000" b="1" dirty="0">
                <a:solidFill>
                  <a:srgbClr val="FF0000"/>
                </a:solidFill>
              </a:rPr>
              <a:t>堆：</a:t>
            </a:r>
            <a:r>
              <a:rPr lang="zh-CN" altLang="en-US" sz="2000" dirty="0"/>
              <a:t>向着内存地址增加的方向增长</a:t>
            </a:r>
            <a:endParaRPr lang="en-US" altLang="zh-CN" sz="2000" dirty="0"/>
          </a:p>
          <a:p>
            <a:pPr marL="1366838" lvl="2" indent="-495300">
              <a:spcBef>
                <a:spcPts val="600"/>
              </a:spcBef>
            </a:pPr>
            <a:r>
              <a:rPr lang="zh-CN" altLang="en-US" sz="2000" b="1" dirty="0">
                <a:solidFill>
                  <a:srgbClr val="FF0000"/>
                </a:solidFill>
              </a:rPr>
              <a:t>栈：</a:t>
            </a:r>
            <a:r>
              <a:rPr lang="zh-CN" altLang="en-US" sz="2000" dirty="0"/>
              <a:t>向着内存地址减小的方向增长，由内存的高地址向低地址方向增长</a:t>
            </a:r>
          </a:p>
          <a:p>
            <a:endParaRPr lang="zh-CN" altLang="en-US" b="1" dirty="0">
              <a:solidFill>
                <a:srgbClr val="FF0000"/>
              </a:solidFill>
            </a:endParaRPr>
          </a:p>
        </p:txBody>
      </p:sp>
      <p:sp>
        <p:nvSpPr>
          <p:cNvPr id="6" name="日期占位符 5"/>
          <p:cNvSpPr>
            <a:spLocks noGrp="1"/>
          </p:cNvSpPr>
          <p:nvPr>
            <p:ph type="dt" sz="half" idx="2"/>
          </p:nvPr>
        </p:nvSpPr>
        <p:spPr/>
        <p:txBody>
          <a:bodyPr/>
          <a:lstStyle/>
          <a:p>
            <a:fld id="{72B0EEF6-DA86-4AE4-BC27-9F3C0E514BC7}"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12</a:t>
            </a:fld>
            <a:endParaRPr lang="zh-CN" altLang="en-US"/>
          </a:p>
        </p:txBody>
      </p:sp>
    </p:spTree>
    <p:extLst>
      <p:ext uri="{BB962C8B-B14F-4D97-AF65-F5344CB8AC3E}">
        <p14:creationId xmlns:p14="http://schemas.microsoft.com/office/powerpoint/2010/main" val="19968835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漏洞挖掘技术</a:t>
            </a:r>
          </a:p>
        </p:txBody>
      </p:sp>
      <p:sp>
        <p:nvSpPr>
          <p:cNvPr id="3" name="内容占位符 2"/>
          <p:cNvSpPr>
            <a:spLocks noGrp="1"/>
          </p:cNvSpPr>
          <p:nvPr>
            <p:ph idx="1"/>
          </p:nvPr>
        </p:nvSpPr>
        <p:spPr/>
        <p:txBody>
          <a:bodyPr/>
          <a:lstStyle/>
          <a:p>
            <a:r>
              <a:rPr lang="zh-CN" altLang="en-US" b="1" dirty="0">
                <a:solidFill>
                  <a:srgbClr val="FF0000"/>
                </a:solidFill>
              </a:rPr>
              <a:t>动态测试技术</a:t>
            </a:r>
            <a:r>
              <a:rPr lang="zh-CN" altLang="en-US" dirty="0"/>
              <a:t>：</a:t>
            </a:r>
            <a:endParaRPr lang="en-US" altLang="zh-CN" dirty="0"/>
          </a:p>
          <a:p>
            <a:pPr lvl="1"/>
            <a:r>
              <a:rPr lang="en-US" altLang="zh-CN" b="1" dirty="0">
                <a:solidFill>
                  <a:srgbClr val="C00000"/>
                </a:solidFill>
              </a:rPr>
              <a:t>SPIKE</a:t>
            </a:r>
            <a:r>
              <a:rPr lang="zh-CN" altLang="en-US" b="1" dirty="0">
                <a:solidFill>
                  <a:srgbClr val="C00000"/>
                </a:solidFill>
              </a:rPr>
              <a:t>：</a:t>
            </a:r>
            <a:endParaRPr lang="en-US" altLang="zh-CN" b="1" dirty="0">
              <a:solidFill>
                <a:srgbClr val="C00000"/>
              </a:solidFill>
            </a:endParaRPr>
          </a:p>
          <a:p>
            <a:pPr lvl="2"/>
            <a:r>
              <a:rPr lang="zh-CN" altLang="en-US" dirty="0"/>
              <a:t>著名的</a:t>
            </a:r>
            <a:r>
              <a:rPr lang="en-US" altLang="zh-CN" dirty="0"/>
              <a:t>Protocol Fuzz</a:t>
            </a:r>
            <a:r>
              <a:rPr lang="zh-CN" altLang="en-US" dirty="0"/>
              <a:t>（针对网络协议的模糊测试）工具，完全开源的免费工具</a:t>
            </a:r>
            <a:endParaRPr lang="en-US" altLang="zh-CN" dirty="0"/>
          </a:p>
          <a:p>
            <a:pPr lvl="2"/>
            <a:r>
              <a:rPr lang="zh-CN" altLang="en-US" dirty="0"/>
              <a:t>基于数据块的</a:t>
            </a:r>
            <a:r>
              <a:rPr lang="en-US" altLang="zh-CN" dirty="0"/>
              <a:t>Fuzz</a:t>
            </a:r>
            <a:r>
              <a:rPr lang="zh-CN" altLang="en-US" dirty="0"/>
              <a:t>理论</a:t>
            </a:r>
            <a:endParaRPr lang="en-US" altLang="zh-CN" dirty="0"/>
          </a:p>
          <a:p>
            <a:pPr lvl="2"/>
            <a:r>
              <a:rPr lang="zh-CN" altLang="en-US" dirty="0"/>
              <a:t>运行在</a:t>
            </a:r>
            <a:r>
              <a:rPr lang="en-US" altLang="zh-CN" dirty="0"/>
              <a:t>Linux</a:t>
            </a:r>
            <a:r>
              <a:rPr lang="zh-CN" altLang="en-US" dirty="0"/>
              <a:t>环境，无图形界面</a:t>
            </a:r>
            <a:endParaRPr lang="en-US" altLang="zh-CN" dirty="0"/>
          </a:p>
          <a:p>
            <a:pPr lvl="2"/>
            <a:endParaRPr lang="en-US" altLang="zh-CN" dirty="0"/>
          </a:p>
          <a:p>
            <a:pPr lvl="1"/>
            <a:r>
              <a:rPr lang="en-US" altLang="zh-CN" b="1" dirty="0" err="1">
                <a:solidFill>
                  <a:srgbClr val="C00000"/>
                </a:solidFill>
              </a:rPr>
              <a:t>beSTORM</a:t>
            </a:r>
            <a:r>
              <a:rPr lang="zh-CN" altLang="en-US" b="1" dirty="0">
                <a:solidFill>
                  <a:srgbClr val="C00000"/>
                </a:solidFill>
              </a:rPr>
              <a:t>：</a:t>
            </a:r>
            <a:endParaRPr lang="en-US" altLang="zh-CN" b="1" dirty="0">
              <a:solidFill>
                <a:srgbClr val="C00000"/>
              </a:solidFill>
            </a:endParaRPr>
          </a:p>
          <a:p>
            <a:pPr lvl="2"/>
            <a:r>
              <a:rPr lang="en-US" altLang="zh-CN" dirty="0"/>
              <a:t>Windows</a:t>
            </a:r>
            <a:r>
              <a:rPr lang="zh-CN" altLang="en-US" dirty="0"/>
              <a:t>系统下的全能型安全审计程序</a:t>
            </a:r>
            <a:endParaRPr lang="en-US" altLang="zh-CN" dirty="0"/>
          </a:p>
          <a:p>
            <a:pPr lvl="2"/>
            <a:r>
              <a:rPr lang="zh-CN" altLang="en-US" dirty="0"/>
              <a:t>也可运行在</a:t>
            </a:r>
            <a:r>
              <a:rPr lang="en-US" altLang="zh-CN" dirty="0" err="1"/>
              <a:t>linux</a:t>
            </a:r>
            <a:r>
              <a:rPr lang="zh-CN" altLang="en-US" dirty="0"/>
              <a:t>、</a:t>
            </a:r>
            <a:r>
              <a:rPr lang="en-US" altLang="zh-CN" dirty="0" err="1"/>
              <a:t>unix</a:t>
            </a:r>
            <a:r>
              <a:rPr lang="zh-CN" altLang="en-US" dirty="0"/>
              <a:t>系统</a:t>
            </a:r>
            <a:endParaRPr lang="en-US" altLang="zh-CN" dirty="0"/>
          </a:p>
          <a:p>
            <a:pPr lvl="2"/>
            <a:r>
              <a:rPr lang="zh-CN" altLang="en-US" dirty="0"/>
              <a:t>商业软件</a:t>
            </a:r>
            <a:endParaRPr lang="en-US" altLang="zh-CN" dirty="0"/>
          </a:p>
          <a:p>
            <a:pPr lvl="1"/>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9D750B74-D247-4D41-9B69-094CB2EAE202}"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120</a:t>
            </a:fld>
            <a:endParaRPr lang="zh-CN" altLang="en-US"/>
          </a:p>
        </p:txBody>
      </p:sp>
    </p:spTree>
    <p:extLst>
      <p:ext uri="{BB962C8B-B14F-4D97-AF65-F5344CB8AC3E}">
        <p14:creationId xmlns:p14="http://schemas.microsoft.com/office/powerpoint/2010/main" val="4817434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46038"/>
            <a:ext cx="7715200" cy="563562"/>
          </a:xfrm>
        </p:spPr>
        <p:txBody>
          <a:bodyPr/>
          <a:lstStyle/>
          <a:p>
            <a:pPr algn="l"/>
            <a:r>
              <a:rPr lang="zh-CN" altLang="en-US" dirty="0"/>
              <a:t>漏洞挖掘技术</a:t>
            </a:r>
            <a:r>
              <a:rPr lang="en-US" altLang="zh-CN" dirty="0"/>
              <a:t>—</a:t>
            </a:r>
            <a:r>
              <a:rPr lang="zh-CN" altLang="en-US" dirty="0"/>
              <a:t>文件类型漏洞挖掘</a:t>
            </a:r>
          </a:p>
        </p:txBody>
      </p:sp>
      <p:sp>
        <p:nvSpPr>
          <p:cNvPr id="3" name="内容占位符 2"/>
          <p:cNvSpPr>
            <a:spLocks noGrp="1"/>
          </p:cNvSpPr>
          <p:nvPr>
            <p:ph idx="1"/>
          </p:nvPr>
        </p:nvSpPr>
        <p:spPr/>
        <p:txBody>
          <a:bodyPr/>
          <a:lstStyle/>
          <a:p>
            <a:r>
              <a:rPr lang="zh-CN" altLang="en-US" b="1" dirty="0">
                <a:solidFill>
                  <a:srgbClr val="FF0000"/>
                </a:solidFill>
              </a:rPr>
              <a:t>目标</a:t>
            </a:r>
            <a:r>
              <a:rPr lang="zh-CN" altLang="en-US" dirty="0">
                <a:solidFill>
                  <a:srgbClr val="FF0000"/>
                </a:solidFill>
              </a:rPr>
              <a:t>：</a:t>
            </a:r>
            <a:r>
              <a:rPr lang="zh-CN" altLang="en-US" dirty="0"/>
              <a:t>以文件作为程序的主要输入，如</a:t>
            </a:r>
            <a:r>
              <a:rPr lang="en-US" altLang="zh-CN" dirty="0"/>
              <a:t>office</a:t>
            </a:r>
            <a:r>
              <a:rPr lang="zh-CN" altLang="en-US" dirty="0"/>
              <a:t>，</a:t>
            </a:r>
            <a:r>
              <a:rPr lang="en-US" altLang="zh-CN" dirty="0"/>
              <a:t>IE</a:t>
            </a:r>
          </a:p>
          <a:p>
            <a:r>
              <a:rPr lang="zh-CN" altLang="en-US" b="1" dirty="0">
                <a:solidFill>
                  <a:srgbClr val="FF0000"/>
                </a:solidFill>
              </a:rPr>
              <a:t>方法：</a:t>
            </a:r>
            <a:r>
              <a:rPr lang="en-US" altLang="zh-CN" b="1" dirty="0">
                <a:solidFill>
                  <a:srgbClr val="FF0000"/>
                </a:solidFill>
              </a:rPr>
              <a:t>File Fuzz—— </a:t>
            </a:r>
            <a:r>
              <a:rPr lang="zh-CN" altLang="en-US" dirty="0"/>
              <a:t>尝试对软件约定的数据格式进行修改（</a:t>
            </a:r>
            <a:r>
              <a:rPr lang="zh-CN" altLang="en-US" dirty="0">
                <a:solidFill>
                  <a:srgbClr val="C00000"/>
                </a:solidFill>
              </a:rPr>
              <a:t>畸形文件</a:t>
            </a:r>
            <a:r>
              <a:rPr lang="zh-CN" altLang="en-US" dirty="0"/>
              <a:t>），观察软件在解析畸形文件时是否发生错误，发生什么错误，以及堆栈能否溢出</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2BCE608F-24C6-4334-A039-2C05340B88A9}"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121</a:t>
            </a:fld>
            <a:endParaRPr lang="zh-CN" altLang="en-US"/>
          </a:p>
        </p:txBody>
      </p:sp>
      <p:pic>
        <p:nvPicPr>
          <p:cNvPr id="8" name="图片 7"/>
          <p:cNvPicPr>
            <a:picLocks noChangeAspect="1"/>
          </p:cNvPicPr>
          <p:nvPr/>
        </p:nvPicPr>
        <p:blipFill>
          <a:blip r:embed="rId2"/>
          <a:stretch>
            <a:fillRect/>
          </a:stretch>
        </p:blipFill>
        <p:spPr>
          <a:xfrm>
            <a:off x="107504" y="3356992"/>
            <a:ext cx="9036496" cy="2171206"/>
          </a:xfrm>
          <a:prstGeom prst="rect">
            <a:avLst/>
          </a:prstGeom>
        </p:spPr>
      </p:pic>
    </p:spTree>
    <p:extLst>
      <p:ext uri="{BB962C8B-B14F-4D97-AF65-F5344CB8AC3E}">
        <p14:creationId xmlns:p14="http://schemas.microsoft.com/office/powerpoint/2010/main" val="24470987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itchFamily="18" charset="0"/>
                <a:cs typeface="Times New Roman" pitchFamily="18" charset="0"/>
              </a:rPr>
              <a:t>Summary</a:t>
            </a:r>
            <a:endParaRPr lang="zh-CN" altLang="en-US" dirty="0">
              <a:latin typeface="Times New Roman" pitchFamily="18" charset="0"/>
              <a:cs typeface="Times New Roman" pitchFamily="18" charset="0"/>
            </a:endParaRPr>
          </a:p>
        </p:txBody>
      </p:sp>
      <p:sp>
        <p:nvSpPr>
          <p:cNvPr id="3" name="内容占位符 2"/>
          <p:cNvSpPr>
            <a:spLocks noGrp="1"/>
          </p:cNvSpPr>
          <p:nvPr>
            <p:ph idx="1"/>
          </p:nvPr>
        </p:nvSpPr>
        <p:spPr/>
        <p:txBody>
          <a:bodyPr/>
          <a:lstStyle/>
          <a:p>
            <a:r>
              <a:rPr lang="zh-CN" altLang="en-US" dirty="0"/>
              <a:t>缓冲区溢出的基本原理：</a:t>
            </a:r>
            <a:endParaRPr lang="en-US" altLang="zh-CN" dirty="0"/>
          </a:p>
          <a:p>
            <a:pPr lvl="1"/>
            <a:r>
              <a:rPr lang="zh-CN" altLang="en-US" b="1" dirty="0">
                <a:solidFill>
                  <a:srgbClr val="FF0000"/>
                </a:solidFill>
              </a:rPr>
              <a:t>栈溢出</a:t>
            </a:r>
            <a:endParaRPr lang="en-US" altLang="zh-CN" b="1" dirty="0">
              <a:solidFill>
                <a:srgbClr val="FF0000"/>
              </a:solidFill>
            </a:endParaRPr>
          </a:p>
          <a:p>
            <a:pPr lvl="1"/>
            <a:r>
              <a:rPr lang="zh-CN" altLang="en-US" dirty="0"/>
              <a:t>堆溢出</a:t>
            </a:r>
            <a:endParaRPr lang="en-US" altLang="zh-CN" dirty="0"/>
          </a:p>
          <a:p>
            <a:pPr lvl="1"/>
            <a:r>
              <a:rPr lang="en-US" altLang="zh-CN" dirty="0"/>
              <a:t>BSS</a:t>
            </a:r>
            <a:r>
              <a:rPr lang="zh-CN" altLang="en-US" dirty="0"/>
              <a:t>溢出</a:t>
            </a:r>
            <a:endParaRPr lang="en-US" altLang="zh-CN" dirty="0"/>
          </a:p>
          <a:p>
            <a:pPr lvl="1"/>
            <a:r>
              <a:rPr lang="zh-CN" altLang="en-US" b="1" dirty="0">
                <a:solidFill>
                  <a:srgbClr val="FF0000"/>
                </a:solidFill>
              </a:rPr>
              <a:t>格式化串溢出</a:t>
            </a:r>
            <a:endParaRPr lang="en-US" altLang="zh-CN" b="1" dirty="0">
              <a:solidFill>
                <a:srgbClr val="FF0000"/>
              </a:solidFill>
            </a:endParaRPr>
          </a:p>
          <a:p>
            <a:pPr lvl="1"/>
            <a:r>
              <a:rPr lang="zh-CN" altLang="en-US" b="1" dirty="0">
                <a:solidFill>
                  <a:srgbClr val="FF0000"/>
                </a:solidFill>
              </a:rPr>
              <a:t>整数溢出</a:t>
            </a:r>
            <a:endParaRPr lang="en-US" altLang="zh-CN" b="1" dirty="0">
              <a:solidFill>
                <a:srgbClr val="FF0000"/>
              </a:solidFill>
            </a:endParaRPr>
          </a:p>
          <a:p>
            <a:pPr lvl="1"/>
            <a:endParaRPr lang="en-US" altLang="zh-CN" b="1" dirty="0">
              <a:solidFill>
                <a:srgbClr val="FF0000"/>
              </a:solidFill>
            </a:endParaRPr>
          </a:p>
          <a:p>
            <a:r>
              <a:rPr lang="zh-CN" altLang="en-US" dirty="0"/>
              <a:t>溢出攻击的防御</a:t>
            </a:r>
            <a:endParaRPr lang="en-US" altLang="zh-CN" dirty="0"/>
          </a:p>
          <a:p>
            <a:pPr lvl="1"/>
            <a:r>
              <a:rPr lang="zh-CN" altLang="en-US" b="1" dirty="0">
                <a:solidFill>
                  <a:srgbClr val="FF0000"/>
                </a:solidFill>
              </a:rPr>
              <a:t>源码级保护方法</a:t>
            </a:r>
            <a:endParaRPr lang="en-US" altLang="zh-CN" b="1" dirty="0">
              <a:solidFill>
                <a:srgbClr val="FF0000"/>
              </a:solidFill>
            </a:endParaRPr>
          </a:p>
          <a:p>
            <a:pPr lvl="1"/>
            <a:r>
              <a:rPr lang="zh-CN" altLang="en-US" b="1" dirty="0">
                <a:solidFill>
                  <a:srgbClr val="FF0000"/>
                </a:solidFill>
              </a:rPr>
              <a:t>运行期保护方法</a:t>
            </a:r>
            <a:endParaRPr lang="en-US" altLang="zh-CN" b="1" dirty="0">
              <a:solidFill>
                <a:srgbClr val="FF0000"/>
              </a:solidFill>
            </a:endParaRPr>
          </a:p>
          <a:p>
            <a:pPr lvl="1"/>
            <a:r>
              <a:rPr lang="zh-CN" altLang="en-US" b="1" dirty="0">
                <a:solidFill>
                  <a:srgbClr val="FF0000"/>
                </a:solidFill>
              </a:rPr>
              <a:t>阻止攻击代码执行</a:t>
            </a:r>
            <a:endParaRPr lang="en-US" altLang="zh-CN" b="1" dirty="0">
              <a:solidFill>
                <a:srgbClr val="FF0000"/>
              </a:solidFill>
            </a:endParaRPr>
          </a:p>
          <a:p>
            <a:pPr lvl="1"/>
            <a:r>
              <a:rPr lang="zh-CN" altLang="en-US" b="1" dirty="0">
                <a:solidFill>
                  <a:srgbClr val="FF0000"/>
                </a:solidFill>
              </a:rPr>
              <a:t>加强系统防护</a:t>
            </a:r>
            <a:endParaRPr lang="zh-CN" altLang="en-US" dirty="0"/>
          </a:p>
        </p:txBody>
      </p:sp>
      <p:sp>
        <p:nvSpPr>
          <p:cNvPr id="4" name="日期占位符 3"/>
          <p:cNvSpPr>
            <a:spLocks noGrp="1"/>
          </p:cNvSpPr>
          <p:nvPr>
            <p:ph type="dt" sz="half" idx="2"/>
          </p:nvPr>
        </p:nvSpPr>
        <p:spPr/>
        <p:txBody>
          <a:bodyPr/>
          <a:lstStyle/>
          <a:p>
            <a:fld id="{2EB6D158-B56D-493A-AAD5-E7F009AF8223}"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122</a:t>
            </a:fld>
            <a:endParaRPr lang="zh-CN" altLang="en-US"/>
          </a:p>
        </p:txBody>
      </p:sp>
    </p:spTree>
    <p:extLst>
      <p:ext uri="{BB962C8B-B14F-4D97-AF65-F5344CB8AC3E}">
        <p14:creationId xmlns:p14="http://schemas.microsoft.com/office/powerpoint/2010/main" val="1700043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r>
              <a:rPr lang="en-US" altLang="zh-CN" sz="3200" b="1" dirty="0">
                <a:solidFill>
                  <a:srgbClr val="692AA2"/>
                </a:solidFill>
                <a:latin typeface="Comic Sans MS" pitchFamily="66" charset="0"/>
              </a:rPr>
              <a:t>warm-up</a:t>
            </a:r>
            <a:r>
              <a:rPr lang="zh-CN" altLang="en-US" b="1" dirty="0">
                <a:solidFill>
                  <a:srgbClr val="FF0000"/>
                </a:solidFill>
              </a:rPr>
              <a:t>：从例子讲起（</a:t>
            </a:r>
            <a:r>
              <a:rPr lang="en-US" altLang="zh-CN" b="1" dirty="0" err="1">
                <a:solidFill>
                  <a:srgbClr val="FF0000"/>
                </a:solidFill>
              </a:rPr>
              <a:t>crackme.c</a:t>
            </a:r>
            <a:r>
              <a:rPr lang="zh-CN" altLang="en-US" b="1" dirty="0">
                <a:solidFill>
                  <a:srgbClr val="FF0000"/>
                </a:solidFill>
              </a:rPr>
              <a:t>）</a:t>
            </a:r>
            <a:endParaRPr lang="en-US" altLang="zh-CN" b="1" dirty="0">
              <a:solidFill>
                <a:srgbClr val="FF0000"/>
              </a:solidFill>
            </a:endParaRPr>
          </a:p>
          <a:p>
            <a:pPr lvl="1"/>
            <a:r>
              <a:rPr lang="zh-CN" altLang="en-US" b="1" dirty="0"/>
              <a:t>实验环境</a:t>
            </a:r>
            <a:r>
              <a:rPr lang="zh-CN" altLang="en-US" b="1" dirty="0">
                <a:solidFill>
                  <a:srgbClr val="FF0000"/>
                </a:solidFill>
              </a:rPr>
              <a:t>：</a:t>
            </a:r>
            <a:r>
              <a:rPr lang="en-US" altLang="zh-CN" b="1" dirty="0">
                <a:solidFill>
                  <a:srgbClr val="FF0000"/>
                </a:solidFill>
              </a:rPr>
              <a:t>Windows XP SP3</a:t>
            </a:r>
            <a:r>
              <a:rPr lang="zh-CN" altLang="en-US" b="1" dirty="0">
                <a:solidFill>
                  <a:srgbClr val="FF0000"/>
                </a:solidFill>
              </a:rPr>
              <a:t>，</a:t>
            </a:r>
            <a:r>
              <a:rPr lang="en-US" altLang="zh-CN" b="1" dirty="0">
                <a:solidFill>
                  <a:srgbClr val="FF0000"/>
                </a:solidFill>
              </a:rPr>
              <a:t>Visual C++ 6.0</a:t>
            </a:r>
            <a:r>
              <a:rPr lang="zh-CN" altLang="en-US" b="1" dirty="0">
                <a:solidFill>
                  <a:srgbClr val="FF0000"/>
                </a:solidFill>
              </a:rPr>
              <a:t>，</a:t>
            </a:r>
            <a:r>
              <a:rPr lang="en-US" altLang="zh-CN" b="1" dirty="0">
                <a:solidFill>
                  <a:srgbClr val="FF0000"/>
                </a:solidFill>
              </a:rPr>
              <a:t>release</a:t>
            </a:r>
            <a:r>
              <a:rPr lang="zh-CN" altLang="en-US" b="1" dirty="0">
                <a:solidFill>
                  <a:srgbClr val="FF0000"/>
                </a:solidFill>
              </a:rPr>
              <a:t>版本</a:t>
            </a:r>
            <a:r>
              <a:rPr lang="en-US" altLang="zh-CN" b="1" dirty="0">
                <a:solidFill>
                  <a:srgbClr val="FF0000"/>
                </a:solidFill>
              </a:rPr>
              <a:t>exe</a:t>
            </a:r>
          </a:p>
          <a:p>
            <a:pPr lvl="1"/>
            <a:r>
              <a:rPr lang="zh-CN" altLang="en-US" b="1" dirty="0"/>
              <a:t>实验目的</a:t>
            </a:r>
            <a:r>
              <a:rPr lang="zh-CN" altLang="en-US" b="1" dirty="0">
                <a:solidFill>
                  <a:srgbClr val="FF0000"/>
                </a:solidFill>
              </a:rPr>
              <a:t>：通过修改</a:t>
            </a:r>
            <a:r>
              <a:rPr lang="en-US" altLang="zh-CN" b="1" dirty="0">
                <a:solidFill>
                  <a:srgbClr val="FF0000"/>
                </a:solidFill>
              </a:rPr>
              <a:t>PE</a:t>
            </a:r>
            <a:r>
              <a:rPr lang="zh-CN" altLang="en-US" b="1" dirty="0">
                <a:solidFill>
                  <a:srgbClr val="FF0000"/>
                </a:solidFill>
              </a:rPr>
              <a:t>格式的</a:t>
            </a:r>
            <a:r>
              <a:rPr lang="en-US" altLang="zh-CN" b="1" dirty="0">
                <a:solidFill>
                  <a:srgbClr val="FF0000"/>
                </a:solidFill>
              </a:rPr>
              <a:t>exe</a:t>
            </a:r>
            <a:r>
              <a:rPr lang="zh-CN" altLang="en-US" b="1" dirty="0">
                <a:solidFill>
                  <a:srgbClr val="FF0000"/>
                </a:solidFill>
              </a:rPr>
              <a:t>文件突破密码验证</a:t>
            </a:r>
            <a:endParaRPr lang="en-US" altLang="zh-CN" b="1" dirty="0">
              <a:solidFill>
                <a:srgbClr val="FF0000"/>
              </a:solidFill>
            </a:endParaRPr>
          </a:p>
          <a:p>
            <a:pPr lvl="1"/>
            <a:endParaRPr lang="en-US" altLang="zh-CN" b="1" dirty="0">
              <a:solidFill>
                <a:srgbClr val="FF0000"/>
              </a:solidFill>
            </a:endParaRPr>
          </a:p>
          <a:p>
            <a:pPr lvl="1"/>
            <a:r>
              <a:rPr lang="zh-CN" altLang="en-US" b="1" dirty="0"/>
              <a:t>工具</a:t>
            </a:r>
            <a:r>
              <a:rPr lang="zh-CN" altLang="en-US" b="1" dirty="0">
                <a:solidFill>
                  <a:srgbClr val="FF0000"/>
                </a:solidFill>
              </a:rPr>
              <a:t>：</a:t>
            </a:r>
            <a:endParaRPr lang="en-US" altLang="zh-CN" b="1" dirty="0">
              <a:solidFill>
                <a:srgbClr val="FF0000"/>
              </a:solidFill>
            </a:endParaRPr>
          </a:p>
          <a:p>
            <a:pPr lvl="2"/>
            <a:r>
              <a:rPr lang="en-US" altLang="zh-CN" b="1" dirty="0">
                <a:solidFill>
                  <a:srgbClr val="FF0000"/>
                </a:solidFill>
              </a:rPr>
              <a:t>IDA Pro: </a:t>
            </a:r>
            <a:r>
              <a:rPr lang="zh-CN" altLang="en-US" b="1" dirty="0"/>
              <a:t>最强大的（</a:t>
            </a:r>
            <a:r>
              <a:rPr lang="zh-CN" altLang="en-US" b="1" dirty="0">
                <a:solidFill>
                  <a:srgbClr val="692AA2"/>
                </a:solidFill>
              </a:rPr>
              <a:t>静态</a:t>
            </a:r>
            <a:r>
              <a:rPr lang="en-US" altLang="zh-CN" b="1" dirty="0">
                <a:solidFill>
                  <a:srgbClr val="692AA2"/>
                </a:solidFill>
              </a:rPr>
              <a:t>+</a:t>
            </a:r>
            <a:r>
              <a:rPr lang="zh-CN" altLang="en-US" b="1" dirty="0">
                <a:solidFill>
                  <a:srgbClr val="692AA2"/>
                </a:solidFill>
              </a:rPr>
              <a:t>动态</a:t>
            </a:r>
            <a:r>
              <a:rPr lang="zh-CN" altLang="en-US" b="1" dirty="0"/>
              <a:t>）反汇编软件</a:t>
            </a:r>
            <a:endParaRPr lang="en-US" altLang="zh-CN" b="1" dirty="0"/>
          </a:p>
          <a:p>
            <a:pPr lvl="3"/>
            <a:r>
              <a:rPr lang="en-US" altLang="zh-CN" b="1" dirty="0"/>
              <a:t>《IDA Pro</a:t>
            </a:r>
            <a:r>
              <a:rPr lang="zh-CN" altLang="en-US" b="1" dirty="0"/>
              <a:t>权威指南</a:t>
            </a:r>
            <a:r>
              <a:rPr lang="en-US" altLang="zh-CN" b="1" dirty="0"/>
              <a:t>》</a:t>
            </a:r>
          </a:p>
          <a:p>
            <a:pPr lvl="2"/>
            <a:r>
              <a:rPr lang="en-US" altLang="zh-CN" b="1" dirty="0" err="1">
                <a:solidFill>
                  <a:srgbClr val="FF0000"/>
                </a:solidFill>
              </a:rPr>
              <a:t>OllyDbg</a:t>
            </a:r>
            <a:r>
              <a:rPr lang="en-US" altLang="zh-CN" b="1" dirty="0">
                <a:solidFill>
                  <a:srgbClr val="FF0000"/>
                </a:solidFill>
              </a:rPr>
              <a:t>/Immunity Debugger</a:t>
            </a:r>
            <a:r>
              <a:rPr lang="en-US" altLang="zh-CN" b="1" dirty="0">
                <a:solidFill>
                  <a:srgbClr val="FF0000"/>
                </a:solidFill>
                <a:sym typeface="Wingdings" pitchFamily="2" charset="2"/>
              </a:rPr>
              <a:t>:</a:t>
            </a:r>
            <a:r>
              <a:rPr lang="zh-CN" altLang="en-US" b="1" dirty="0">
                <a:sym typeface="Wingdings" pitchFamily="2" charset="2"/>
              </a:rPr>
              <a:t>（</a:t>
            </a:r>
            <a:r>
              <a:rPr lang="zh-CN" altLang="en-US" b="1" dirty="0">
                <a:solidFill>
                  <a:srgbClr val="692AA2"/>
                </a:solidFill>
              </a:rPr>
              <a:t>动态</a:t>
            </a:r>
            <a:r>
              <a:rPr lang="zh-CN" altLang="en-US" b="1" dirty="0"/>
              <a:t>）反汇编软件</a:t>
            </a:r>
            <a:endParaRPr lang="en-US" altLang="zh-CN" b="1" dirty="0"/>
          </a:p>
          <a:p>
            <a:pPr lvl="2"/>
            <a:r>
              <a:rPr lang="en-US" altLang="zh-CN" b="1" dirty="0">
                <a:solidFill>
                  <a:srgbClr val="FF0000"/>
                </a:solidFill>
              </a:rPr>
              <a:t>Load PE: </a:t>
            </a:r>
            <a:r>
              <a:rPr lang="zh-CN" altLang="en-US" b="1" dirty="0"/>
              <a:t>查看</a:t>
            </a:r>
            <a:r>
              <a:rPr lang="en-US" altLang="zh-CN" b="1" dirty="0"/>
              <a:t>PE</a:t>
            </a:r>
            <a:r>
              <a:rPr lang="zh-CN" altLang="en-US" b="1" dirty="0"/>
              <a:t>文件信息</a:t>
            </a:r>
            <a:endParaRPr lang="en-US" altLang="zh-CN" b="1" dirty="0"/>
          </a:p>
          <a:p>
            <a:pPr lvl="2"/>
            <a:r>
              <a:rPr lang="zh-CN" altLang="en-US" b="1" dirty="0"/>
              <a:t>其他</a:t>
            </a:r>
            <a:r>
              <a:rPr lang="zh-CN" altLang="en-US" b="1" dirty="0">
                <a:sym typeface="Wingdings" pitchFamily="2" charset="2"/>
              </a:rPr>
              <a:t>（</a:t>
            </a:r>
            <a:r>
              <a:rPr lang="zh-CN" altLang="en-US" b="1" dirty="0"/>
              <a:t>动态）反汇编软件</a:t>
            </a:r>
            <a:r>
              <a:rPr lang="en-US" altLang="zh-CN" b="1" dirty="0"/>
              <a:t>——</a:t>
            </a:r>
          </a:p>
          <a:p>
            <a:pPr lvl="3"/>
            <a:r>
              <a:rPr lang="en-US" altLang="zh-CN" b="1" dirty="0" err="1"/>
              <a:t>SoftICE</a:t>
            </a:r>
            <a:r>
              <a:rPr lang="zh-CN" altLang="en-US" b="1" dirty="0"/>
              <a:t>（工作在</a:t>
            </a:r>
            <a:r>
              <a:rPr lang="en-US" altLang="zh-CN" b="1" dirty="0"/>
              <a:t>ring0</a:t>
            </a:r>
            <a:r>
              <a:rPr lang="zh-CN" altLang="en-US" b="1" dirty="0"/>
              <a:t>级）</a:t>
            </a:r>
            <a:endParaRPr lang="en-US" altLang="zh-CN" b="1" dirty="0"/>
          </a:p>
          <a:p>
            <a:pPr lvl="3"/>
            <a:r>
              <a:rPr lang="en-US" altLang="zh-CN" b="1" dirty="0" err="1"/>
              <a:t>WinDbg</a:t>
            </a:r>
            <a:endParaRPr lang="en-US" altLang="zh-CN" b="1" dirty="0"/>
          </a:p>
          <a:p>
            <a:pPr lvl="2"/>
            <a:endParaRPr lang="en-US" altLang="zh-CN" b="1" dirty="0"/>
          </a:p>
        </p:txBody>
      </p:sp>
      <p:sp>
        <p:nvSpPr>
          <p:cNvPr id="6" name="日期占位符 5"/>
          <p:cNvSpPr>
            <a:spLocks noGrp="1"/>
          </p:cNvSpPr>
          <p:nvPr>
            <p:ph type="dt" sz="half" idx="2"/>
          </p:nvPr>
        </p:nvSpPr>
        <p:spPr/>
        <p:txBody>
          <a:bodyPr/>
          <a:lstStyle/>
          <a:p>
            <a:fld id="{7EA48938-5864-4A30-9634-9729F5D82243}"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13</a:t>
            </a:fld>
            <a:endParaRPr lang="zh-CN" altLang="en-US"/>
          </a:p>
        </p:txBody>
      </p:sp>
    </p:spTree>
    <p:extLst>
      <p:ext uri="{BB962C8B-B14F-4D97-AF65-F5344CB8AC3E}">
        <p14:creationId xmlns:p14="http://schemas.microsoft.com/office/powerpoint/2010/main" val="488977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a:xfrm>
            <a:off x="611560" y="826368"/>
            <a:ext cx="8229600" cy="5410200"/>
          </a:xfrm>
        </p:spPr>
        <p:txBody>
          <a:bodyPr/>
          <a:lstStyle/>
          <a:p>
            <a:pPr marL="0" indent="0">
              <a:buNone/>
            </a:pPr>
            <a:r>
              <a:rPr lang="en-US" altLang="zh-CN" sz="2000" dirty="0"/>
              <a:t>#include &lt;</a:t>
            </a:r>
            <a:r>
              <a:rPr lang="en-US" altLang="zh-CN" sz="2000" dirty="0" err="1"/>
              <a:t>stdio.h</a:t>
            </a:r>
            <a:r>
              <a:rPr lang="en-US" altLang="zh-CN" sz="2000" dirty="0"/>
              <a:t>&gt;</a:t>
            </a:r>
          </a:p>
          <a:p>
            <a:pPr marL="0" indent="0">
              <a:buNone/>
            </a:pPr>
            <a:r>
              <a:rPr lang="en-US" altLang="zh-CN" sz="2000" dirty="0"/>
              <a:t>#define PASSWORD "1234567"</a:t>
            </a:r>
          </a:p>
          <a:p>
            <a:pPr marL="0" indent="0">
              <a:buNone/>
            </a:pPr>
            <a:endParaRPr lang="en-US" altLang="zh-CN" sz="2000" dirty="0"/>
          </a:p>
          <a:p>
            <a:pPr marL="0" indent="0">
              <a:buNone/>
            </a:pPr>
            <a:r>
              <a:rPr lang="en-US" altLang="zh-CN" sz="2000" dirty="0" err="1"/>
              <a:t>int</a:t>
            </a:r>
            <a:r>
              <a:rPr lang="en-US" altLang="zh-CN" sz="2000" dirty="0"/>
              <a:t> </a:t>
            </a:r>
            <a:r>
              <a:rPr lang="en-US" altLang="zh-CN" sz="2000" dirty="0" err="1"/>
              <a:t>verify_password</a:t>
            </a:r>
            <a:r>
              <a:rPr lang="en-US" altLang="zh-CN" sz="2000" dirty="0"/>
              <a:t>(char *password)</a:t>
            </a:r>
          </a:p>
          <a:p>
            <a:pPr marL="0" indent="0">
              <a:buNone/>
            </a:pPr>
            <a:r>
              <a:rPr lang="en-US" altLang="zh-CN" sz="2000" dirty="0"/>
              <a:t>{</a:t>
            </a:r>
          </a:p>
          <a:p>
            <a:pPr marL="0" indent="0">
              <a:buNone/>
            </a:pPr>
            <a:r>
              <a:rPr lang="en-US" altLang="zh-CN" sz="2000" dirty="0"/>
              <a:t>	</a:t>
            </a:r>
            <a:r>
              <a:rPr lang="en-US" altLang="zh-CN" sz="2000" dirty="0" err="1"/>
              <a:t>int</a:t>
            </a:r>
            <a:r>
              <a:rPr lang="en-US" altLang="zh-CN" sz="2000" dirty="0"/>
              <a:t> authenticated;</a:t>
            </a:r>
          </a:p>
          <a:p>
            <a:pPr marL="0" indent="0">
              <a:buNone/>
            </a:pPr>
            <a:r>
              <a:rPr lang="en-US" altLang="zh-CN" sz="2000" dirty="0"/>
              <a:t>	authenticated=</a:t>
            </a:r>
            <a:r>
              <a:rPr lang="en-US" altLang="zh-CN" sz="2000" dirty="0" err="1"/>
              <a:t>strcmp</a:t>
            </a:r>
            <a:r>
              <a:rPr lang="en-US" altLang="zh-CN" sz="2000" dirty="0"/>
              <a:t>(</a:t>
            </a:r>
            <a:r>
              <a:rPr lang="en-US" altLang="zh-CN" sz="2000" dirty="0" err="1"/>
              <a:t>password,PASSWORD</a:t>
            </a:r>
            <a:r>
              <a:rPr lang="en-US" altLang="zh-CN" sz="2000" dirty="0"/>
              <a:t>);	</a:t>
            </a:r>
          </a:p>
          <a:p>
            <a:pPr marL="0" indent="0">
              <a:buNone/>
            </a:pPr>
            <a:r>
              <a:rPr lang="en-US" altLang="zh-CN" sz="2000" dirty="0"/>
              <a:t>	// </a:t>
            </a:r>
            <a:r>
              <a:rPr lang="en-US" altLang="zh-CN" sz="2000" dirty="0" err="1"/>
              <a:t>strcpy</a:t>
            </a:r>
            <a:r>
              <a:rPr lang="en-US" altLang="zh-CN" sz="2000" dirty="0"/>
              <a:t>(</a:t>
            </a:r>
            <a:r>
              <a:rPr lang="en-US" altLang="zh-CN" sz="2000" dirty="0" err="1"/>
              <a:t>password,PASSWORD</a:t>
            </a:r>
            <a:r>
              <a:rPr lang="en-US" altLang="zh-CN" sz="2000" dirty="0"/>
              <a:t>);</a:t>
            </a:r>
          </a:p>
          <a:p>
            <a:pPr marL="0" indent="0">
              <a:buNone/>
            </a:pPr>
            <a:r>
              <a:rPr lang="en-US" altLang="zh-CN" sz="2000" dirty="0"/>
              <a:t>	return authenticated;	</a:t>
            </a:r>
          </a:p>
          <a:p>
            <a:pPr marL="0" indent="0">
              <a:buNone/>
            </a:pPr>
            <a:r>
              <a:rPr lang="en-US" altLang="zh-CN" sz="2000" dirty="0"/>
              <a:t>}</a:t>
            </a:r>
          </a:p>
          <a:p>
            <a:pPr marL="914400" lvl="2" indent="0">
              <a:buNone/>
            </a:pPr>
            <a:endParaRPr lang="en-US" altLang="zh-CN" sz="1600" b="1" dirty="0"/>
          </a:p>
        </p:txBody>
      </p:sp>
      <p:sp>
        <p:nvSpPr>
          <p:cNvPr id="6" name="日期占位符 5"/>
          <p:cNvSpPr>
            <a:spLocks noGrp="1"/>
          </p:cNvSpPr>
          <p:nvPr>
            <p:ph type="dt" sz="half" idx="2"/>
          </p:nvPr>
        </p:nvSpPr>
        <p:spPr/>
        <p:txBody>
          <a:bodyPr/>
          <a:lstStyle/>
          <a:p>
            <a:fld id="{7EA48938-5864-4A30-9634-9729F5D82243}"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dirty="0"/>
              <a:t>is.cumt.edu.cn</a:t>
            </a:r>
          </a:p>
        </p:txBody>
      </p:sp>
      <p:sp>
        <p:nvSpPr>
          <p:cNvPr id="8" name="灯片编号占位符 7"/>
          <p:cNvSpPr>
            <a:spLocks noGrp="1"/>
          </p:cNvSpPr>
          <p:nvPr>
            <p:ph type="sldNum" sz="quarter" idx="4"/>
          </p:nvPr>
        </p:nvSpPr>
        <p:spPr/>
        <p:txBody>
          <a:bodyPr/>
          <a:lstStyle/>
          <a:p>
            <a:fld id="{793773FA-04BE-4575-9625-A7596617E1A2}" type="slidenum">
              <a:rPr lang="zh-CN" altLang="en-US" smtClean="0"/>
              <a:t>14</a:t>
            </a:fld>
            <a:endParaRPr lang="zh-CN" altLang="en-US"/>
          </a:p>
        </p:txBody>
      </p:sp>
    </p:spTree>
    <p:extLst>
      <p:ext uri="{BB962C8B-B14F-4D97-AF65-F5344CB8AC3E}">
        <p14:creationId xmlns:p14="http://schemas.microsoft.com/office/powerpoint/2010/main" val="3888469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a:xfrm>
            <a:off x="611560" y="826368"/>
            <a:ext cx="8229600" cy="5698976"/>
          </a:xfrm>
        </p:spPr>
        <p:txBody>
          <a:bodyPr/>
          <a:lstStyle/>
          <a:p>
            <a:pPr marL="0" indent="0">
              <a:buNone/>
            </a:pPr>
            <a:r>
              <a:rPr lang="en-US" altLang="zh-CN" sz="2000" dirty="0"/>
              <a:t>#include &lt;</a:t>
            </a:r>
            <a:r>
              <a:rPr lang="en-US" altLang="zh-CN" sz="2000" dirty="0" err="1"/>
              <a:t>stdio.h</a:t>
            </a:r>
            <a:r>
              <a:rPr lang="en-US" altLang="zh-CN" sz="2000" dirty="0"/>
              <a:t>&gt;</a:t>
            </a:r>
          </a:p>
          <a:p>
            <a:pPr marL="0" indent="0">
              <a:buNone/>
            </a:pPr>
            <a:r>
              <a:rPr lang="en-US" altLang="zh-CN" sz="2000" dirty="0"/>
              <a:t>#define PASSWORD "1234567"</a:t>
            </a:r>
          </a:p>
          <a:p>
            <a:pPr marL="0" indent="0">
              <a:buNone/>
            </a:pPr>
            <a:r>
              <a:rPr lang="en-US" altLang="zh-CN" sz="2000" dirty="0"/>
              <a:t>main(){</a:t>
            </a:r>
          </a:p>
          <a:p>
            <a:pPr marL="0" indent="0">
              <a:buNone/>
            </a:pPr>
            <a:r>
              <a:rPr lang="en-US" altLang="zh-CN" sz="2000" dirty="0"/>
              <a:t>	</a:t>
            </a:r>
            <a:r>
              <a:rPr lang="en-US" altLang="zh-CN" sz="2000" dirty="0" err="1"/>
              <a:t>int</a:t>
            </a:r>
            <a:r>
              <a:rPr lang="en-US" altLang="zh-CN" sz="2000" dirty="0"/>
              <a:t> </a:t>
            </a:r>
            <a:r>
              <a:rPr lang="en-US" altLang="zh-CN" sz="2000" dirty="0" err="1"/>
              <a:t>valid_flag</a:t>
            </a:r>
            <a:r>
              <a:rPr lang="en-US" altLang="zh-CN" sz="2000" dirty="0"/>
              <a:t>=0; 	</a:t>
            </a:r>
          </a:p>
          <a:p>
            <a:pPr marL="0" indent="0">
              <a:buNone/>
            </a:pPr>
            <a:r>
              <a:rPr lang="en-US" altLang="zh-CN" sz="2000" dirty="0"/>
              <a:t>	char password[8];</a:t>
            </a:r>
          </a:p>
          <a:p>
            <a:pPr marL="0" indent="0">
              <a:buNone/>
            </a:pPr>
            <a:r>
              <a:rPr lang="en-US" altLang="zh-CN" sz="2000" dirty="0"/>
              <a:t>	while(1)</a:t>
            </a:r>
          </a:p>
          <a:p>
            <a:pPr marL="0" indent="0">
              <a:buNone/>
            </a:pPr>
            <a:r>
              <a:rPr lang="en-US" altLang="zh-CN" sz="2000" dirty="0"/>
              <a:t>	{	</a:t>
            </a:r>
            <a:r>
              <a:rPr lang="en-US" altLang="zh-CN" sz="2000" dirty="0" err="1"/>
              <a:t>printf</a:t>
            </a:r>
            <a:r>
              <a:rPr lang="en-US" altLang="zh-CN" sz="2000" dirty="0"/>
              <a:t>("please input password:      ");</a:t>
            </a:r>
          </a:p>
          <a:p>
            <a:pPr marL="0" indent="0">
              <a:buNone/>
            </a:pPr>
            <a:r>
              <a:rPr lang="en-US" altLang="zh-CN" sz="2000" dirty="0"/>
              <a:t>		</a:t>
            </a:r>
            <a:r>
              <a:rPr lang="en-US" altLang="zh-CN" sz="2000" dirty="0" err="1"/>
              <a:t>scanf</a:t>
            </a:r>
            <a:r>
              <a:rPr lang="en-US" altLang="zh-CN" sz="2000" dirty="0"/>
              <a:t>("%</a:t>
            </a:r>
            <a:r>
              <a:rPr lang="en-US" altLang="zh-CN" sz="2000" dirty="0" err="1"/>
              <a:t>s",password</a:t>
            </a:r>
            <a:r>
              <a:rPr lang="en-US" altLang="zh-CN" sz="2000" dirty="0"/>
              <a:t>);</a:t>
            </a:r>
          </a:p>
          <a:p>
            <a:pPr marL="0" indent="0">
              <a:buNone/>
            </a:pPr>
            <a:r>
              <a:rPr lang="en-US" altLang="zh-CN" sz="2000" dirty="0"/>
              <a:t>		</a:t>
            </a:r>
            <a:r>
              <a:rPr lang="en-US" altLang="zh-CN" sz="2000" dirty="0" err="1"/>
              <a:t>valid_flag</a:t>
            </a:r>
            <a:r>
              <a:rPr lang="en-US" altLang="zh-CN" sz="2000" dirty="0"/>
              <a:t>=</a:t>
            </a:r>
            <a:r>
              <a:rPr lang="en-US" altLang="zh-CN" sz="2000" dirty="0" err="1"/>
              <a:t>verify_password</a:t>
            </a:r>
            <a:r>
              <a:rPr lang="en-US" altLang="zh-CN" sz="2000" dirty="0"/>
              <a:t>(password);</a:t>
            </a:r>
          </a:p>
          <a:p>
            <a:pPr marL="0" indent="0">
              <a:buNone/>
            </a:pPr>
            <a:r>
              <a:rPr lang="en-US" altLang="zh-CN" sz="2000" dirty="0"/>
              <a:t>		if(</a:t>
            </a:r>
            <a:r>
              <a:rPr lang="en-US" altLang="zh-CN" sz="2000" dirty="0" err="1"/>
              <a:t>valid_flag</a:t>
            </a:r>
            <a:r>
              <a:rPr lang="en-US" altLang="zh-CN" sz="2000" dirty="0"/>
              <a:t>)</a:t>
            </a:r>
          </a:p>
          <a:p>
            <a:pPr marL="0" indent="0">
              <a:buNone/>
            </a:pPr>
            <a:r>
              <a:rPr lang="en-US" altLang="zh-CN" sz="2000" dirty="0"/>
              <a:t>		 {    </a:t>
            </a:r>
            <a:r>
              <a:rPr lang="en-US" altLang="zh-CN" sz="2000" dirty="0" err="1"/>
              <a:t>printf</a:t>
            </a:r>
            <a:r>
              <a:rPr lang="en-US" altLang="zh-CN" sz="2000" dirty="0"/>
              <a:t>("incorrect password!\n\n");</a:t>
            </a:r>
          </a:p>
          <a:p>
            <a:pPr marL="0" indent="0">
              <a:buNone/>
            </a:pPr>
            <a:r>
              <a:rPr lang="en-US" altLang="zh-CN" sz="2000" dirty="0"/>
              <a:t>		 } else</a:t>
            </a:r>
          </a:p>
          <a:p>
            <a:pPr marL="0" indent="0">
              <a:buNone/>
            </a:pPr>
            <a:r>
              <a:rPr lang="en-US" altLang="zh-CN" sz="2000" dirty="0"/>
              <a:t>	{</a:t>
            </a:r>
            <a:r>
              <a:rPr lang="en-US" altLang="zh-CN" sz="2000" dirty="0" err="1"/>
              <a:t>printf</a:t>
            </a:r>
            <a:r>
              <a:rPr lang="en-US" altLang="zh-CN" sz="2000" dirty="0"/>
              <a:t>("Congratulation! You have passed the verification!\n");</a:t>
            </a:r>
          </a:p>
          <a:p>
            <a:pPr marL="0" indent="0">
              <a:buNone/>
            </a:pPr>
            <a:r>
              <a:rPr lang="en-US" altLang="zh-CN" sz="2000" dirty="0"/>
              <a:t>			break;</a:t>
            </a:r>
          </a:p>
          <a:p>
            <a:pPr marL="0" indent="0">
              <a:buNone/>
            </a:pPr>
            <a:r>
              <a:rPr lang="en-US" altLang="zh-CN" sz="2000" dirty="0"/>
              <a:t>		}}}</a:t>
            </a:r>
            <a:endParaRPr lang="en-US" altLang="zh-CN" sz="1600" b="1" dirty="0"/>
          </a:p>
        </p:txBody>
      </p:sp>
      <p:sp>
        <p:nvSpPr>
          <p:cNvPr id="6" name="日期占位符 5"/>
          <p:cNvSpPr>
            <a:spLocks noGrp="1"/>
          </p:cNvSpPr>
          <p:nvPr>
            <p:ph type="dt" sz="half" idx="2"/>
          </p:nvPr>
        </p:nvSpPr>
        <p:spPr/>
        <p:txBody>
          <a:bodyPr/>
          <a:lstStyle/>
          <a:p>
            <a:fld id="{7EA48938-5864-4A30-9634-9729F5D82243}"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dirty="0"/>
              <a:t>is.cumt.edu.cn</a:t>
            </a:r>
          </a:p>
        </p:txBody>
      </p:sp>
      <p:sp>
        <p:nvSpPr>
          <p:cNvPr id="8" name="灯片编号占位符 7"/>
          <p:cNvSpPr>
            <a:spLocks noGrp="1"/>
          </p:cNvSpPr>
          <p:nvPr>
            <p:ph type="sldNum" sz="quarter" idx="4"/>
          </p:nvPr>
        </p:nvSpPr>
        <p:spPr/>
        <p:txBody>
          <a:bodyPr/>
          <a:lstStyle/>
          <a:p>
            <a:fld id="{793773FA-04BE-4575-9625-A7596617E1A2}" type="slidenum">
              <a:rPr lang="zh-CN" altLang="en-US" smtClean="0"/>
              <a:t>15</a:t>
            </a:fld>
            <a:endParaRPr lang="zh-CN" altLang="en-US"/>
          </a:p>
        </p:txBody>
      </p:sp>
    </p:spTree>
    <p:extLst>
      <p:ext uri="{BB962C8B-B14F-4D97-AF65-F5344CB8AC3E}">
        <p14:creationId xmlns:p14="http://schemas.microsoft.com/office/powerpoint/2010/main" val="2100609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a:xfrm>
            <a:off x="523383" y="836712"/>
            <a:ext cx="8229600" cy="5410200"/>
          </a:xfrm>
        </p:spPr>
        <p:txBody>
          <a:bodyPr/>
          <a:lstStyle/>
          <a:p>
            <a:r>
              <a:rPr lang="en-US" altLang="zh-CN" b="1" dirty="0">
                <a:solidFill>
                  <a:srgbClr val="FF0000"/>
                </a:solidFill>
              </a:rPr>
              <a:t>step 1</a:t>
            </a:r>
            <a:r>
              <a:rPr lang="zh-CN" altLang="en-US" dirty="0"/>
              <a:t>：用</a:t>
            </a:r>
            <a:r>
              <a:rPr lang="en-US" altLang="zh-CN" dirty="0"/>
              <a:t>IDA Pro</a:t>
            </a:r>
            <a:r>
              <a:rPr lang="zh-CN" altLang="en-US" dirty="0"/>
              <a:t>打开</a:t>
            </a:r>
            <a:r>
              <a:rPr lang="en-US" altLang="zh-CN" dirty="0">
                <a:solidFill>
                  <a:srgbClr val="FF0000"/>
                </a:solidFill>
              </a:rPr>
              <a:t>release</a:t>
            </a:r>
            <a:r>
              <a:rPr lang="zh-CN" altLang="en-US" dirty="0"/>
              <a:t>版</a:t>
            </a:r>
            <a:r>
              <a:rPr lang="en-US" altLang="zh-CN" dirty="0"/>
              <a:t>exe</a:t>
            </a:r>
            <a:r>
              <a:rPr lang="zh-CN" altLang="en-US" dirty="0"/>
              <a:t>文件</a:t>
            </a:r>
          </a:p>
        </p:txBody>
      </p:sp>
      <p:pic>
        <p:nvPicPr>
          <p:cNvPr id="69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62" y="1340768"/>
            <a:ext cx="8980443" cy="561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椭圆 5"/>
          <p:cNvSpPr/>
          <p:nvPr/>
        </p:nvSpPr>
        <p:spPr bwMode="auto">
          <a:xfrm>
            <a:off x="3059832" y="4005064"/>
            <a:ext cx="4464496" cy="43204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7" name="日期占位符 6"/>
          <p:cNvSpPr>
            <a:spLocks noGrp="1"/>
          </p:cNvSpPr>
          <p:nvPr>
            <p:ph type="dt" sz="half" idx="2"/>
          </p:nvPr>
        </p:nvSpPr>
        <p:spPr/>
        <p:txBody>
          <a:bodyPr/>
          <a:lstStyle/>
          <a:p>
            <a:fld id="{9F065341-0585-4BFE-B3A9-DC9222898472}"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16</a:t>
            </a:fld>
            <a:endParaRPr lang="zh-CN" altLang="en-US"/>
          </a:p>
        </p:txBody>
      </p:sp>
    </p:spTree>
    <p:extLst>
      <p:ext uri="{BB962C8B-B14F-4D97-AF65-F5344CB8AC3E}">
        <p14:creationId xmlns:p14="http://schemas.microsoft.com/office/powerpoint/2010/main" val="230002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endParaRPr lang="zh-CN" altLang="en-US"/>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2" y="900949"/>
            <a:ext cx="8892480" cy="55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椭圆 7"/>
          <p:cNvSpPr/>
          <p:nvPr/>
        </p:nvSpPr>
        <p:spPr bwMode="auto">
          <a:xfrm>
            <a:off x="3779912" y="2708920"/>
            <a:ext cx="3672408" cy="648072"/>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0" name="椭圆 9"/>
          <p:cNvSpPr/>
          <p:nvPr/>
        </p:nvSpPr>
        <p:spPr bwMode="auto">
          <a:xfrm>
            <a:off x="3923928" y="3679849"/>
            <a:ext cx="4608512" cy="541239"/>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1" name="矩形 10"/>
          <p:cNvSpPr/>
          <p:nvPr/>
        </p:nvSpPr>
        <p:spPr bwMode="auto">
          <a:xfrm>
            <a:off x="2267744" y="2924944"/>
            <a:ext cx="1008112" cy="28803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6" name="日期占位符 5"/>
          <p:cNvSpPr>
            <a:spLocks noGrp="1"/>
          </p:cNvSpPr>
          <p:nvPr>
            <p:ph type="dt" sz="half" idx="2"/>
          </p:nvPr>
        </p:nvSpPr>
        <p:spPr/>
        <p:txBody>
          <a:bodyPr/>
          <a:lstStyle/>
          <a:p>
            <a:fld id="{C10B124B-7509-4805-B3F8-3CCBF9E53F91}"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17</a:t>
            </a:fld>
            <a:endParaRPr lang="zh-CN" altLang="en-US"/>
          </a:p>
        </p:txBody>
      </p:sp>
    </p:spTree>
    <p:extLst>
      <p:ext uri="{BB962C8B-B14F-4D97-AF65-F5344CB8AC3E}">
        <p14:creationId xmlns:p14="http://schemas.microsoft.com/office/powerpoint/2010/main" val="4172446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r>
              <a:rPr lang="en-US" altLang="zh-CN" b="1" dirty="0">
                <a:solidFill>
                  <a:srgbClr val="FF0000"/>
                </a:solidFill>
              </a:rPr>
              <a:t>step 2</a:t>
            </a:r>
            <a:r>
              <a:rPr lang="zh-CN" altLang="en-US" dirty="0"/>
              <a:t>：修改机器码</a:t>
            </a:r>
            <a:r>
              <a:rPr lang="en-US" altLang="zh-CN" dirty="0"/>
              <a:t>/</a:t>
            </a:r>
            <a:r>
              <a:rPr lang="zh-CN" altLang="en-US" dirty="0"/>
              <a:t>汇编代码</a:t>
            </a:r>
          </a:p>
        </p:txBody>
      </p:sp>
      <p:sp>
        <p:nvSpPr>
          <p:cNvPr id="8" name="日期占位符 7"/>
          <p:cNvSpPr>
            <a:spLocks noGrp="1"/>
          </p:cNvSpPr>
          <p:nvPr>
            <p:ph type="dt" sz="half" idx="2"/>
          </p:nvPr>
        </p:nvSpPr>
        <p:spPr/>
        <p:txBody>
          <a:bodyPr/>
          <a:lstStyle/>
          <a:p>
            <a:fld id="{5E02B790-209B-4554-9165-BB48622510BF}" type="datetime1">
              <a:rPr lang="zh-CN" altLang="en-US" smtClean="0"/>
              <a:t>2022/11/4</a:t>
            </a:fld>
            <a:endParaRPr lang="zh-CN" altLang="en-US"/>
          </a:p>
        </p:txBody>
      </p:sp>
      <p:sp>
        <p:nvSpPr>
          <p:cNvPr id="9" name="页脚占位符 8"/>
          <p:cNvSpPr>
            <a:spLocks noGrp="1"/>
          </p:cNvSpPr>
          <p:nvPr>
            <p:ph type="ftr" sz="quarter" idx="3"/>
          </p:nvPr>
        </p:nvSpPr>
        <p:spPr/>
        <p:txBody>
          <a:bodyPr/>
          <a:lstStyle/>
          <a:p>
            <a:r>
              <a:rPr lang="en-US" altLang="zh-CN"/>
              <a:t>is.cumt.edu.cn</a:t>
            </a:r>
            <a:endParaRPr lang="en-US" altLang="zh-CN" dirty="0"/>
          </a:p>
        </p:txBody>
      </p:sp>
      <p:sp>
        <p:nvSpPr>
          <p:cNvPr id="10" name="灯片编号占位符 9"/>
          <p:cNvSpPr>
            <a:spLocks noGrp="1"/>
          </p:cNvSpPr>
          <p:nvPr>
            <p:ph type="sldNum" sz="quarter" idx="4"/>
          </p:nvPr>
        </p:nvSpPr>
        <p:spPr/>
        <p:txBody>
          <a:bodyPr/>
          <a:lstStyle/>
          <a:p>
            <a:fld id="{793773FA-04BE-4575-9625-A7596617E1A2}" type="slidenum">
              <a:rPr lang="zh-CN" altLang="en-US" smtClean="0"/>
              <a:t>18</a:t>
            </a:fld>
            <a:endParaRPr lang="zh-CN" altLang="en-US"/>
          </a:p>
        </p:txBody>
      </p:sp>
      <p:pic>
        <p:nvPicPr>
          <p:cNvPr id="4" name="图片 3"/>
          <p:cNvPicPr>
            <a:picLocks noChangeAspect="1"/>
          </p:cNvPicPr>
          <p:nvPr/>
        </p:nvPicPr>
        <p:blipFill>
          <a:blip r:embed="rId3"/>
          <a:stretch>
            <a:fillRect/>
          </a:stretch>
        </p:blipFill>
        <p:spPr>
          <a:xfrm>
            <a:off x="-112685" y="1535261"/>
            <a:ext cx="9320779" cy="4630043"/>
          </a:xfrm>
          <a:prstGeom prst="rect">
            <a:avLst/>
          </a:prstGeom>
        </p:spPr>
      </p:pic>
      <p:sp>
        <p:nvSpPr>
          <p:cNvPr id="6" name="矩形 5"/>
          <p:cNvSpPr/>
          <p:nvPr/>
        </p:nvSpPr>
        <p:spPr bwMode="auto">
          <a:xfrm>
            <a:off x="251520" y="3284984"/>
            <a:ext cx="5976664" cy="21602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12" y="1412776"/>
            <a:ext cx="8028384" cy="5617877"/>
          </a:xfrm>
          <a:prstGeom prst="rect">
            <a:avLst/>
          </a:prstGeom>
        </p:spPr>
      </p:pic>
      <p:sp>
        <p:nvSpPr>
          <p:cNvPr id="5" name="矩形 4"/>
          <p:cNvSpPr/>
          <p:nvPr/>
        </p:nvSpPr>
        <p:spPr>
          <a:xfrm>
            <a:off x="3419872" y="4509120"/>
            <a:ext cx="792088" cy="216024"/>
          </a:xfrm>
          <a:prstGeom prst="rect">
            <a:avLst/>
          </a:prstGeom>
          <a:ln w="38100">
            <a:solidFill>
              <a:srgbClr val="FF0000"/>
            </a:solidFill>
            <a:headEnd type="none" w="med" len="med"/>
            <a:tailEnd type="arrow" w="med" len="med"/>
          </a:ln>
        </p:spPr>
        <p:txBody>
          <a:bodyPr rtlCol="0" anchor="ctr"/>
          <a:lstStyle/>
          <a:p>
            <a:pPr algn="ctr"/>
            <a:endParaRPr lang="zh-CN" altLang="en-US"/>
          </a:p>
        </p:txBody>
      </p:sp>
    </p:spTree>
    <p:extLst>
      <p:ext uri="{BB962C8B-B14F-4D97-AF65-F5344CB8AC3E}">
        <p14:creationId xmlns:p14="http://schemas.microsoft.com/office/powerpoint/2010/main" val="372048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100651"/>
            <a:ext cx="8382000" cy="563562"/>
          </a:xfrm>
        </p:spPr>
        <p:txBody>
          <a:bodyPr/>
          <a:lstStyle/>
          <a:p>
            <a:r>
              <a:rPr lang="zh-CN" altLang="en-US" dirty="0"/>
              <a:t>缓冲区溢出原理</a:t>
            </a:r>
          </a:p>
        </p:txBody>
      </p:sp>
      <p:sp>
        <p:nvSpPr>
          <p:cNvPr id="7" name="日期占位符 6"/>
          <p:cNvSpPr>
            <a:spLocks noGrp="1"/>
          </p:cNvSpPr>
          <p:nvPr>
            <p:ph type="dt" sz="half" idx="2"/>
          </p:nvPr>
        </p:nvSpPr>
        <p:spPr/>
        <p:txBody>
          <a:bodyPr/>
          <a:lstStyle/>
          <a:p>
            <a:fld id="{B30AD888-E56C-4588-B3B8-5B3A53325C44}"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10" name="灯片编号占位符 9"/>
          <p:cNvSpPr>
            <a:spLocks noGrp="1"/>
          </p:cNvSpPr>
          <p:nvPr>
            <p:ph type="sldNum" sz="quarter" idx="4"/>
          </p:nvPr>
        </p:nvSpPr>
        <p:spPr/>
        <p:txBody>
          <a:bodyPr/>
          <a:lstStyle/>
          <a:p>
            <a:fld id="{793773FA-04BE-4575-9625-A7596617E1A2}" type="slidenum">
              <a:rPr lang="zh-CN" altLang="en-US" smtClean="0"/>
              <a:t>19</a:t>
            </a:fld>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 y="462911"/>
            <a:ext cx="9139082" cy="6395089"/>
          </a:xfrm>
          <a:prstGeom prst="rect">
            <a:avLst/>
          </a:prstGeom>
        </p:spPr>
      </p:pic>
    </p:spTree>
    <p:extLst>
      <p:ext uri="{BB962C8B-B14F-4D97-AF65-F5344CB8AC3E}">
        <p14:creationId xmlns:p14="http://schemas.microsoft.com/office/powerpoint/2010/main" val="3823340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zh-CN" dirty="0">
                <a:latin typeface="Times New Roman" pitchFamily="18" charset="0"/>
                <a:ea typeface="宋体" charset="-122"/>
                <a:cs typeface="Times New Roman" pitchFamily="18" charset="0"/>
              </a:rPr>
              <a:t>Contents</a:t>
            </a:r>
            <a:endParaRPr lang="en-US" altLang="zh-CN" dirty="0">
              <a:solidFill>
                <a:schemeClr val="accent1"/>
              </a:solidFill>
              <a:latin typeface="Times New Roman" pitchFamily="18" charset="0"/>
              <a:ea typeface="宋体" charset="-122"/>
              <a:cs typeface="Times New Roman" pitchFamily="18" charset="0"/>
            </a:endParaRPr>
          </a:p>
        </p:txBody>
      </p:sp>
      <p:grpSp>
        <p:nvGrpSpPr>
          <p:cNvPr id="84000" name="Group 32"/>
          <p:cNvGrpSpPr>
            <a:grpSpLocks/>
          </p:cNvGrpSpPr>
          <p:nvPr/>
        </p:nvGrpSpPr>
        <p:grpSpPr bwMode="auto">
          <a:xfrm>
            <a:off x="1858716" y="908720"/>
            <a:ext cx="5410200" cy="665162"/>
            <a:chOff x="1152" y="1275"/>
            <a:chExt cx="3408" cy="419"/>
          </a:xfrm>
        </p:grpSpPr>
        <p:grpSp>
          <p:nvGrpSpPr>
            <p:cNvPr id="83971" name="Group 3"/>
            <p:cNvGrpSpPr>
              <a:grpSpLocks/>
            </p:cNvGrpSpPr>
            <p:nvPr/>
          </p:nvGrpSpPr>
          <p:grpSpPr bwMode="auto">
            <a:xfrm>
              <a:off x="1152" y="1275"/>
              <a:ext cx="480" cy="419"/>
              <a:chOff x="1110" y="2656"/>
              <a:chExt cx="1549" cy="1351"/>
            </a:xfrm>
          </p:grpSpPr>
          <p:sp>
            <p:nvSpPr>
              <p:cNvPr id="83972"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3"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4"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79" name="Line 11"/>
            <p:cNvSpPr>
              <a:spLocks noChangeShapeType="1"/>
            </p:cNvSpPr>
            <p:nvPr/>
          </p:nvSpPr>
          <p:spPr bwMode="auto">
            <a:xfrm>
              <a:off x="1536" y="1659"/>
              <a:ext cx="3024" cy="0"/>
            </a:xfrm>
            <a:prstGeom prst="line">
              <a:avLst/>
            </a:prstGeom>
            <a:noFill/>
            <a:ln w="25400">
              <a:solidFill>
                <a:schemeClr val="folHlink"/>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0" name="Text Box 12"/>
            <p:cNvSpPr txBox="1">
              <a:spLocks noChangeArrowheads="1"/>
            </p:cNvSpPr>
            <p:nvPr/>
          </p:nvSpPr>
          <p:spPr bwMode="auto">
            <a:xfrm>
              <a:off x="2160" y="1323"/>
              <a:ext cx="14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0" dirty="0">
                  <a:ea typeface="宋体" charset="-122"/>
                </a:rPr>
                <a:t>缓冲区溢出概述</a:t>
              </a:r>
              <a:endParaRPr lang="en-US" altLang="zh-CN" sz="2400" b="0" dirty="0">
                <a:ea typeface="宋体" charset="-122"/>
              </a:endParaRPr>
            </a:p>
          </p:txBody>
        </p:sp>
        <p:sp>
          <p:nvSpPr>
            <p:cNvPr id="83981" name="Text Box 13"/>
            <p:cNvSpPr txBox="1">
              <a:spLocks noChangeArrowheads="1"/>
            </p:cNvSpPr>
            <p:nvPr/>
          </p:nvSpPr>
          <p:spPr bwMode="gray">
            <a:xfrm>
              <a:off x="1167" y="1337"/>
              <a:ext cx="4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solidFill>
                    <a:schemeClr val="bg1"/>
                  </a:solidFill>
                  <a:ea typeface="宋体" charset="-122"/>
                </a:rPr>
                <a:t>001</a:t>
              </a:r>
            </a:p>
          </p:txBody>
        </p:sp>
      </p:grpSp>
      <p:grpSp>
        <p:nvGrpSpPr>
          <p:cNvPr id="84001" name="Group 33"/>
          <p:cNvGrpSpPr>
            <a:grpSpLocks/>
          </p:cNvGrpSpPr>
          <p:nvPr/>
        </p:nvGrpSpPr>
        <p:grpSpPr bwMode="auto">
          <a:xfrm>
            <a:off x="1858716" y="1687519"/>
            <a:ext cx="5410200" cy="665162"/>
            <a:chOff x="1152" y="1851"/>
            <a:chExt cx="3408" cy="419"/>
          </a:xfrm>
        </p:grpSpPr>
        <p:grpSp>
          <p:nvGrpSpPr>
            <p:cNvPr id="83975" name="Group 7"/>
            <p:cNvGrpSpPr>
              <a:grpSpLocks/>
            </p:cNvGrpSpPr>
            <p:nvPr/>
          </p:nvGrpSpPr>
          <p:grpSpPr bwMode="auto">
            <a:xfrm>
              <a:off x="1152" y="1851"/>
              <a:ext cx="480" cy="419"/>
              <a:chOff x="3174" y="2656"/>
              <a:chExt cx="1549" cy="1351"/>
            </a:xfrm>
          </p:grpSpPr>
          <p:sp>
            <p:nvSpPr>
              <p:cNvPr id="8397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8"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82" name="Line 14"/>
            <p:cNvSpPr>
              <a:spLocks noChangeShapeType="1"/>
            </p:cNvSpPr>
            <p:nvPr/>
          </p:nvSpPr>
          <p:spPr bwMode="auto">
            <a:xfrm>
              <a:off x="1536" y="2235"/>
              <a:ext cx="3024" cy="0"/>
            </a:xfrm>
            <a:prstGeom prst="line">
              <a:avLst/>
            </a:prstGeom>
            <a:noFill/>
            <a:ln w="25400">
              <a:solidFill>
                <a:schemeClr val="folHlink"/>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3" name="Text Box 15"/>
            <p:cNvSpPr txBox="1">
              <a:spLocks noChangeArrowheads="1"/>
            </p:cNvSpPr>
            <p:nvPr/>
          </p:nvSpPr>
          <p:spPr bwMode="auto">
            <a:xfrm>
              <a:off x="2160" y="1899"/>
              <a:ext cx="14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0" dirty="0">
                  <a:ea typeface="宋体" charset="-122"/>
                </a:rPr>
                <a:t>缓冲区溢出原理</a:t>
              </a:r>
              <a:endParaRPr lang="en-US" altLang="zh-CN" sz="2400" b="0" dirty="0">
                <a:ea typeface="宋体" charset="-122"/>
              </a:endParaRPr>
            </a:p>
          </p:txBody>
        </p:sp>
        <p:sp>
          <p:nvSpPr>
            <p:cNvPr id="83984" name="Text Box 16"/>
            <p:cNvSpPr txBox="1">
              <a:spLocks noChangeArrowheads="1"/>
            </p:cNvSpPr>
            <p:nvPr/>
          </p:nvSpPr>
          <p:spPr bwMode="gray">
            <a:xfrm>
              <a:off x="1167" y="1913"/>
              <a:ext cx="4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solidFill>
                    <a:schemeClr val="bg1"/>
                  </a:solidFill>
                  <a:ea typeface="宋体" charset="-122"/>
                </a:rPr>
                <a:t>010</a:t>
              </a:r>
            </a:p>
          </p:txBody>
        </p:sp>
      </p:grpSp>
      <p:grpSp>
        <p:nvGrpSpPr>
          <p:cNvPr id="84002" name="Group 34"/>
          <p:cNvGrpSpPr>
            <a:grpSpLocks/>
          </p:cNvGrpSpPr>
          <p:nvPr/>
        </p:nvGrpSpPr>
        <p:grpSpPr bwMode="auto">
          <a:xfrm>
            <a:off x="1858716" y="2551615"/>
            <a:ext cx="5410200" cy="665162"/>
            <a:chOff x="1152" y="2413"/>
            <a:chExt cx="3408" cy="419"/>
          </a:xfrm>
        </p:grpSpPr>
        <p:grpSp>
          <p:nvGrpSpPr>
            <p:cNvPr id="83985" name="Group 17"/>
            <p:cNvGrpSpPr>
              <a:grpSpLocks/>
            </p:cNvGrpSpPr>
            <p:nvPr/>
          </p:nvGrpSpPr>
          <p:grpSpPr bwMode="auto">
            <a:xfrm>
              <a:off x="1152" y="2413"/>
              <a:ext cx="480" cy="419"/>
              <a:chOff x="1110" y="2656"/>
              <a:chExt cx="1549" cy="1351"/>
            </a:xfrm>
          </p:grpSpPr>
          <p:sp>
            <p:nvSpPr>
              <p:cNvPr id="83986"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7"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8"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3" name="Line 25"/>
            <p:cNvSpPr>
              <a:spLocks noChangeShapeType="1"/>
            </p:cNvSpPr>
            <p:nvPr/>
          </p:nvSpPr>
          <p:spPr bwMode="auto">
            <a:xfrm>
              <a:off x="1536" y="2797"/>
              <a:ext cx="3024" cy="0"/>
            </a:xfrm>
            <a:prstGeom prst="line">
              <a:avLst/>
            </a:prstGeom>
            <a:noFill/>
            <a:ln w="25400">
              <a:solidFill>
                <a:schemeClr val="folHlink"/>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4" name="Text Box 26"/>
            <p:cNvSpPr txBox="1">
              <a:spLocks noChangeArrowheads="1"/>
            </p:cNvSpPr>
            <p:nvPr/>
          </p:nvSpPr>
          <p:spPr bwMode="auto">
            <a:xfrm>
              <a:off x="2160" y="2461"/>
              <a:ext cx="16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400" b="0" dirty="0">
                  <a:ea typeface="宋体" charset="-122"/>
                </a:rPr>
                <a:t>缓冲区溢出的防御</a:t>
              </a:r>
              <a:endParaRPr lang="en-US" altLang="zh-CN" sz="2400" b="0" dirty="0">
                <a:ea typeface="宋体" charset="-122"/>
              </a:endParaRPr>
            </a:p>
          </p:txBody>
        </p:sp>
        <p:sp>
          <p:nvSpPr>
            <p:cNvPr id="83995" name="Text Box 27"/>
            <p:cNvSpPr txBox="1">
              <a:spLocks noChangeArrowheads="1"/>
            </p:cNvSpPr>
            <p:nvPr/>
          </p:nvSpPr>
          <p:spPr bwMode="gray">
            <a:xfrm>
              <a:off x="1172" y="2475"/>
              <a:ext cx="43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solidFill>
                    <a:schemeClr val="bg1"/>
                  </a:solidFill>
                  <a:ea typeface="宋体" charset="-122"/>
                </a:rPr>
                <a:t>011</a:t>
              </a:r>
            </a:p>
          </p:txBody>
        </p:sp>
      </p:grpSp>
      <p:sp>
        <p:nvSpPr>
          <p:cNvPr id="83999" name="Text Box 31"/>
          <p:cNvSpPr txBox="1">
            <a:spLocks noChangeArrowheads="1"/>
          </p:cNvSpPr>
          <p:nvPr/>
        </p:nvSpPr>
        <p:spPr bwMode="auto">
          <a:xfrm>
            <a:off x="16605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0">
              <a:ea typeface="宋体" charset="-122"/>
            </a:endParaRPr>
          </a:p>
        </p:txBody>
      </p:sp>
      <p:sp>
        <p:nvSpPr>
          <p:cNvPr id="4" name="日期占位符 3"/>
          <p:cNvSpPr>
            <a:spLocks noGrp="1"/>
          </p:cNvSpPr>
          <p:nvPr>
            <p:ph type="dt" sz="half" idx="2"/>
          </p:nvPr>
        </p:nvSpPr>
        <p:spPr/>
        <p:txBody>
          <a:bodyPr/>
          <a:lstStyle/>
          <a:p>
            <a:fld id="{2247DDD0-2768-44AD-8C41-515D90A70B81}" type="datetime1">
              <a:rPr lang="zh-CN" altLang="en-US" smtClean="0"/>
              <a:t>2022/11/4</a:t>
            </a:fld>
            <a:endParaRPr lang="zh-CN" altLang="en-US"/>
          </a:p>
        </p:txBody>
      </p:sp>
      <p:sp>
        <p:nvSpPr>
          <p:cNvPr id="5" name="页脚占位符 4"/>
          <p:cNvSpPr>
            <a:spLocks noGrp="1"/>
          </p:cNvSpPr>
          <p:nvPr>
            <p:ph type="ftr" sz="quarter" idx="3"/>
          </p:nvPr>
        </p:nvSpPr>
        <p:spPr/>
        <p:txBody>
          <a:bodyPr/>
          <a:lstStyle/>
          <a:p>
            <a:r>
              <a:rPr lang="en-US" altLang="zh-CN"/>
              <a:t>is.cumt.edu.cn</a:t>
            </a:r>
            <a:endParaRPr lang="en-US" altLang="zh-CN" dirty="0"/>
          </a:p>
        </p:txBody>
      </p:sp>
      <p:sp>
        <p:nvSpPr>
          <p:cNvPr id="6" name="灯片编号占位符 5"/>
          <p:cNvSpPr>
            <a:spLocks noGrp="1"/>
          </p:cNvSpPr>
          <p:nvPr>
            <p:ph type="sldNum" sz="quarter" idx="4"/>
          </p:nvPr>
        </p:nvSpPr>
        <p:spPr/>
        <p:txBody>
          <a:bodyPr/>
          <a:lstStyle/>
          <a:p>
            <a:fld id="{793773FA-04BE-4575-9625-A7596617E1A2}" type="slidenum">
              <a:rPr lang="zh-CN" altLang="en-US" smtClean="0"/>
              <a:t>2</a:t>
            </a:fld>
            <a:endParaRPr lang="zh-CN" altLang="en-US"/>
          </a:p>
        </p:txBody>
      </p:sp>
      <p:sp>
        <p:nvSpPr>
          <p:cNvPr id="2" name="矩形 1"/>
          <p:cNvSpPr/>
          <p:nvPr/>
        </p:nvSpPr>
        <p:spPr>
          <a:xfrm>
            <a:off x="549896" y="3438578"/>
            <a:ext cx="8136904" cy="2812997"/>
          </a:xfrm>
          <a:prstGeom prst="rect">
            <a:avLst/>
          </a:prstGeom>
          <a:ln w="57150">
            <a:solidFill>
              <a:srgbClr val="7030A0"/>
            </a:solidFill>
            <a:headEnd type="none" w="med" len="med"/>
            <a:tailEnd type="arrow" w="med" len="med"/>
          </a:ln>
        </p:spPr>
        <p:txBody>
          <a:bodyPr rtlCol="0" anchor="ctr"/>
          <a:lstStyle/>
          <a:p>
            <a:pPr>
              <a:lnSpc>
                <a:spcPct val="150000"/>
              </a:lnSpc>
            </a:pPr>
            <a:r>
              <a:rPr lang="zh-CN" altLang="en-US" sz="2400" dirty="0">
                <a:solidFill>
                  <a:srgbClr val="FF0000"/>
                </a:solidFill>
              </a:rPr>
              <a:t>参考书：</a:t>
            </a:r>
            <a:endParaRPr lang="en-US" altLang="zh-CN" sz="2400" dirty="0">
              <a:solidFill>
                <a:srgbClr val="FF0000"/>
              </a:solidFill>
            </a:endParaRPr>
          </a:p>
          <a:p>
            <a:pPr>
              <a:lnSpc>
                <a:spcPct val="150000"/>
              </a:lnSpc>
            </a:pPr>
            <a:r>
              <a:rPr lang="en-US" altLang="zh-CN" sz="2000" dirty="0"/>
              <a:t>《0day</a:t>
            </a:r>
            <a:r>
              <a:rPr lang="zh-CN" altLang="en-US" sz="2000" dirty="0"/>
              <a:t>攻击：软件漏洞分析技术</a:t>
            </a:r>
            <a:r>
              <a:rPr lang="en-US" altLang="zh-CN" sz="2000" dirty="0"/>
              <a:t>》</a:t>
            </a:r>
            <a:r>
              <a:rPr lang="zh-CN" altLang="en-US" sz="2000" dirty="0"/>
              <a:t>（第</a:t>
            </a:r>
            <a:r>
              <a:rPr lang="en-US" altLang="zh-CN" sz="2000" dirty="0"/>
              <a:t>2</a:t>
            </a:r>
            <a:r>
              <a:rPr lang="zh-CN" altLang="en-US" sz="2000" dirty="0"/>
              <a:t>版） 王清主编</a:t>
            </a:r>
            <a:endParaRPr lang="en-US" altLang="zh-CN" sz="2000" dirty="0"/>
          </a:p>
          <a:p>
            <a:pPr>
              <a:lnSpc>
                <a:spcPct val="150000"/>
              </a:lnSpc>
            </a:pPr>
            <a:r>
              <a:rPr lang="en-US" altLang="zh-CN" sz="2000" dirty="0"/>
              <a:t>《</a:t>
            </a:r>
            <a:r>
              <a:rPr lang="zh-CN" altLang="en-US" sz="2000" dirty="0"/>
              <a:t>深入理解计算机系统</a:t>
            </a:r>
            <a:r>
              <a:rPr lang="en-US" altLang="zh-CN" sz="2000" dirty="0"/>
              <a:t>》</a:t>
            </a:r>
            <a:r>
              <a:rPr lang="zh-CN" altLang="en-US" sz="2000" dirty="0"/>
              <a:t>（第</a:t>
            </a:r>
            <a:r>
              <a:rPr lang="en-US" altLang="zh-CN" sz="2000" dirty="0"/>
              <a:t>2,3</a:t>
            </a:r>
            <a:r>
              <a:rPr lang="zh-CN" altLang="en-US" sz="2000" dirty="0"/>
              <a:t>版）</a:t>
            </a:r>
            <a:r>
              <a:rPr lang="zh-CN" altLang="en-US" sz="2000" b="0" dirty="0"/>
              <a:t> </a:t>
            </a:r>
            <a:r>
              <a:rPr lang="zh-CN" altLang="en-US" sz="2000" dirty="0"/>
              <a:t>（美）布赖恩特等著</a:t>
            </a:r>
            <a:endParaRPr lang="en-US" altLang="zh-CN" sz="2000" dirty="0"/>
          </a:p>
          <a:p>
            <a:pPr>
              <a:lnSpc>
                <a:spcPct val="150000"/>
              </a:lnSpc>
            </a:pPr>
            <a:r>
              <a:rPr lang="en-US" altLang="zh-CN" sz="2000" dirty="0"/>
              <a:t>《IDA Pro</a:t>
            </a:r>
            <a:r>
              <a:rPr lang="zh-CN" altLang="en-US" sz="2000" dirty="0"/>
              <a:t>权威指南</a:t>
            </a:r>
            <a:r>
              <a:rPr lang="en-US" altLang="zh-CN" sz="2000" dirty="0"/>
              <a:t>》</a:t>
            </a:r>
            <a:r>
              <a:rPr lang="zh-CN" altLang="en-US" sz="2000" dirty="0"/>
              <a:t>（第</a:t>
            </a:r>
            <a:r>
              <a:rPr lang="en-US" altLang="zh-CN" sz="2000" dirty="0"/>
              <a:t>2</a:t>
            </a:r>
            <a:r>
              <a:rPr lang="zh-CN" altLang="en-US" sz="2000" dirty="0"/>
              <a:t>版）（美）</a:t>
            </a:r>
            <a:r>
              <a:rPr lang="en-US" altLang="zh-CN" sz="2000" dirty="0"/>
              <a:t>Chris Eagle</a:t>
            </a:r>
            <a:r>
              <a:rPr lang="zh-CN" altLang="en-US" sz="2000" dirty="0"/>
              <a:t>著</a:t>
            </a:r>
            <a:endParaRPr lang="en-US" altLang="zh-CN" sz="2000" dirty="0"/>
          </a:p>
          <a:p>
            <a:pPr>
              <a:lnSpc>
                <a:spcPct val="150000"/>
              </a:lnSpc>
            </a:pPr>
            <a:r>
              <a:rPr lang="en-US" altLang="zh-CN" sz="2000" dirty="0"/>
              <a:t> 《</a:t>
            </a:r>
            <a:r>
              <a:rPr lang="zh-CN" altLang="en-US" sz="2000" dirty="0"/>
              <a:t>恶意代码分析实战</a:t>
            </a:r>
            <a:r>
              <a:rPr lang="en-US" altLang="zh-CN" sz="2000" dirty="0"/>
              <a:t>》</a:t>
            </a:r>
            <a:r>
              <a:rPr lang="zh-CN" altLang="en-US" sz="2000" dirty="0"/>
              <a:t>（美）</a:t>
            </a:r>
            <a:r>
              <a:rPr lang="en-US" altLang="zh-CN" sz="2000" dirty="0"/>
              <a:t>Michael </a:t>
            </a:r>
            <a:r>
              <a:rPr lang="en-US" altLang="zh-CN" sz="2000" dirty="0" err="1"/>
              <a:t>Sikorski</a:t>
            </a:r>
            <a:r>
              <a:rPr lang="zh-CN" altLang="en-US" sz="2000" dirty="0"/>
              <a:t>等著</a:t>
            </a:r>
            <a:endParaRPr lang="en-US" altLang="zh-CN" sz="2000" dirty="0"/>
          </a:p>
          <a:p>
            <a:pPr>
              <a:lnSpc>
                <a:spcPct val="150000"/>
              </a:lnSpc>
            </a:pPr>
            <a:r>
              <a:rPr lang="en-US" altLang="zh-CN" sz="2000" dirty="0"/>
              <a:t>《</a:t>
            </a:r>
            <a:r>
              <a:rPr lang="zh-CN" altLang="en-US" sz="2000" dirty="0"/>
              <a:t>加密与解密</a:t>
            </a:r>
            <a:r>
              <a:rPr lang="en-US" altLang="zh-CN" sz="2000" dirty="0"/>
              <a:t>》</a:t>
            </a:r>
            <a:r>
              <a:rPr lang="zh-CN" altLang="en-US" sz="2000" dirty="0"/>
              <a:t>（第四版） 段钢 著</a:t>
            </a:r>
            <a:endParaRPr lang="en-US" altLang="zh-CN" sz="2000" dirty="0"/>
          </a:p>
        </p:txBody>
      </p:sp>
    </p:spTree>
    <p:extLst>
      <p:ext uri="{BB962C8B-B14F-4D97-AF65-F5344CB8AC3E}">
        <p14:creationId xmlns:p14="http://schemas.microsoft.com/office/powerpoint/2010/main" val="1641391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45156"/>
            <a:ext cx="8382000" cy="563562"/>
          </a:xfrm>
        </p:spPr>
        <p:txBody>
          <a:bodyPr/>
          <a:lstStyle/>
          <a:p>
            <a:r>
              <a:rPr lang="en-US" altLang="zh-CN" dirty="0">
                <a:solidFill>
                  <a:srgbClr val="FF0000"/>
                </a:solidFill>
              </a:rPr>
              <a:t>step 2</a:t>
            </a:r>
            <a:r>
              <a:rPr lang="zh-CN" altLang="en-US" dirty="0">
                <a:solidFill>
                  <a:srgbClr val="FF0000"/>
                </a:solidFill>
              </a:rPr>
              <a:t>’（基于</a:t>
            </a:r>
            <a:r>
              <a:rPr lang="en-US" altLang="zh-CN" dirty="0">
                <a:solidFill>
                  <a:srgbClr val="FF0000"/>
                </a:solidFill>
              </a:rPr>
              <a:t>IDA</a:t>
            </a:r>
            <a:r>
              <a:rPr lang="zh-CN" altLang="en-US" dirty="0">
                <a:solidFill>
                  <a:srgbClr val="FF0000"/>
                </a:solidFill>
              </a:rPr>
              <a:t>）</a:t>
            </a:r>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20</a:t>
            </a:fld>
            <a:endParaRPr lang="zh-CN" altLang="en-US"/>
          </a:p>
        </p:txBody>
      </p:sp>
      <p:pic>
        <p:nvPicPr>
          <p:cNvPr id="10" name="图片 9"/>
          <p:cNvPicPr>
            <a:picLocks noChangeAspect="1"/>
          </p:cNvPicPr>
          <p:nvPr/>
        </p:nvPicPr>
        <p:blipFill>
          <a:blip r:embed="rId2"/>
          <a:stretch>
            <a:fillRect/>
          </a:stretch>
        </p:blipFill>
        <p:spPr>
          <a:xfrm>
            <a:off x="-15889" y="908720"/>
            <a:ext cx="9159889" cy="5676050"/>
          </a:xfrm>
          <a:prstGeom prst="rect">
            <a:avLst/>
          </a:prstGeom>
        </p:spPr>
      </p:pic>
      <p:grpSp>
        <p:nvGrpSpPr>
          <p:cNvPr id="14" name="组合 13"/>
          <p:cNvGrpSpPr/>
          <p:nvPr/>
        </p:nvGrpSpPr>
        <p:grpSpPr>
          <a:xfrm>
            <a:off x="3570514" y="2418098"/>
            <a:ext cx="4467225" cy="3547938"/>
            <a:chOff x="3570514" y="2418098"/>
            <a:chExt cx="4467225" cy="3547938"/>
          </a:xfrm>
        </p:grpSpPr>
        <p:pic>
          <p:nvPicPr>
            <p:cNvPr id="11" name="图片 10"/>
            <p:cNvPicPr>
              <a:picLocks noChangeAspect="1"/>
            </p:cNvPicPr>
            <p:nvPr/>
          </p:nvPicPr>
          <p:blipFill>
            <a:blip r:embed="rId3"/>
            <a:stretch>
              <a:fillRect/>
            </a:stretch>
          </p:blipFill>
          <p:spPr>
            <a:xfrm>
              <a:off x="3570514" y="2418098"/>
              <a:ext cx="4467225" cy="2428875"/>
            </a:xfrm>
            <a:prstGeom prst="rect">
              <a:avLst/>
            </a:prstGeom>
          </p:spPr>
        </p:pic>
        <p:cxnSp>
          <p:nvCxnSpPr>
            <p:cNvPr id="13" name="直接箭头连接符 12"/>
            <p:cNvCxnSpPr/>
            <p:nvPr/>
          </p:nvCxnSpPr>
          <p:spPr bwMode="auto">
            <a:xfrm flipV="1">
              <a:off x="4355976" y="4869160"/>
              <a:ext cx="0" cy="109687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圆角矩形 14"/>
          <p:cNvSpPr/>
          <p:nvPr/>
        </p:nvSpPr>
        <p:spPr>
          <a:xfrm>
            <a:off x="4283968" y="536069"/>
            <a:ext cx="3888432" cy="606338"/>
          </a:xfrm>
          <a:prstGeom prst="roundRect">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打补丁：仅适用于短小补丁</a:t>
            </a:r>
          </a:p>
        </p:txBody>
      </p:sp>
      <p:grpSp>
        <p:nvGrpSpPr>
          <p:cNvPr id="12" name="组合 11">
            <a:extLst>
              <a:ext uri="{FF2B5EF4-FFF2-40B4-BE49-F238E27FC236}">
                <a16:creationId xmlns:a16="http://schemas.microsoft.com/office/drawing/2014/main" id="{5679A4B2-FEAA-47D4-A93B-CF2812B894B4}"/>
              </a:ext>
            </a:extLst>
          </p:cNvPr>
          <p:cNvGrpSpPr/>
          <p:nvPr/>
        </p:nvGrpSpPr>
        <p:grpSpPr>
          <a:xfrm>
            <a:off x="131290" y="813132"/>
            <a:ext cx="8473158" cy="2847323"/>
            <a:chOff x="131290" y="813132"/>
            <a:chExt cx="8473158" cy="2847323"/>
          </a:xfrm>
        </p:grpSpPr>
        <p:pic>
          <p:nvPicPr>
            <p:cNvPr id="16" name="图片 15">
              <a:extLst>
                <a:ext uri="{FF2B5EF4-FFF2-40B4-BE49-F238E27FC236}">
                  <a16:creationId xmlns:a16="http://schemas.microsoft.com/office/drawing/2014/main" id="{C1324F76-7CA8-44BC-90A5-0D2C577E23C8}"/>
                </a:ext>
              </a:extLst>
            </p:cNvPr>
            <p:cNvPicPr>
              <a:picLocks noChangeAspect="1"/>
            </p:cNvPicPr>
            <p:nvPr/>
          </p:nvPicPr>
          <p:blipFill rotWithShape="1">
            <a:blip r:embed="rId4"/>
            <a:srcRect l="17713" t="24801" r="35825" b="47443"/>
            <a:stretch/>
          </p:blipFill>
          <p:spPr>
            <a:xfrm>
              <a:off x="131290" y="813132"/>
              <a:ext cx="8473158" cy="2847323"/>
            </a:xfrm>
            <a:prstGeom prst="rect">
              <a:avLst/>
            </a:prstGeom>
          </p:spPr>
        </p:pic>
        <p:sp>
          <p:nvSpPr>
            <p:cNvPr id="17" name="爆炸形 2 4">
              <a:extLst>
                <a:ext uri="{FF2B5EF4-FFF2-40B4-BE49-F238E27FC236}">
                  <a16:creationId xmlns:a16="http://schemas.microsoft.com/office/drawing/2014/main" id="{700BF5A2-EF16-4967-A78C-A48A04E9DC26}"/>
                </a:ext>
              </a:extLst>
            </p:cNvPr>
            <p:cNvSpPr/>
            <p:nvPr/>
          </p:nvSpPr>
          <p:spPr>
            <a:xfrm>
              <a:off x="6084168" y="1268760"/>
              <a:ext cx="2520280" cy="1728192"/>
            </a:xfrm>
            <a:prstGeom prst="irregularSeal2">
              <a:avLst/>
            </a:prstGeom>
            <a:ln w="38100">
              <a:solidFill>
                <a:srgbClr val="FF0000"/>
              </a:solidFill>
              <a:headEnd type="none" w="med" len="med"/>
              <a:tailEnd type="arrow" w="med" len="med"/>
            </a:ln>
          </p:spPr>
          <p:txBody>
            <a:bodyPr rtlCol="0" anchor="ctr"/>
            <a:lstStyle/>
            <a:p>
              <a:pPr algn="ctr"/>
              <a:r>
                <a:rPr lang="en-US" altLang="zh-CN" sz="2800" dirty="0">
                  <a:solidFill>
                    <a:srgbClr val="FFFF00"/>
                  </a:solidFill>
                </a:rPr>
                <a:t>WHY</a:t>
              </a:r>
              <a:r>
                <a:rPr lang="zh-CN" altLang="en-US" sz="2800" dirty="0">
                  <a:solidFill>
                    <a:srgbClr val="FFFF00"/>
                  </a:solidFill>
                </a:rPr>
                <a:t>？</a:t>
              </a:r>
            </a:p>
          </p:txBody>
        </p:sp>
      </p:grpSp>
    </p:spTree>
    <p:extLst>
      <p:ext uri="{BB962C8B-B14F-4D97-AF65-F5344CB8AC3E}">
        <p14:creationId xmlns:p14="http://schemas.microsoft.com/office/powerpoint/2010/main" val="38577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a:xfrm>
            <a:off x="457200" y="1340768"/>
            <a:ext cx="8229600" cy="5060032"/>
          </a:xfrm>
        </p:spPr>
        <p:txBody>
          <a:bodyPr/>
          <a:lstStyle/>
          <a:p>
            <a:r>
              <a:rPr lang="en-US" altLang="zh-CN" dirty="0"/>
              <a:t>IDA</a:t>
            </a:r>
            <a:r>
              <a:rPr lang="zh-CN" altLang="en-US" dirty="0"/>
              <a:t>修改的是数据库文件（</a:t>
            </a:r>
            <a:r>
              <a:rPr lang="en-US" altLang="zh-CN" dirty="0"/>
              <a:t>*.</a:t>
            </a:r>
            <a:r>
              <a:rPr lang="en-US" altLang="zh-CN" dirty="0" err="1"/>
              <a:t>idb</a:t>
            </a:r>
            <a:r>
              <a:rPr lang="zh-CN" altLang="en-US" dirty="0"/>
              <a:t>），并没有更改</a:t>
            </a:r>
            <a:r>
              <a:rPr lang="en-US" altLang="zh-CN" dirty="0"/>
              <a:t>exe</a:t>
            </a:r>
            <a:r>
              <a:rPr lang="zh-CN" altLang="en-US" dirty="0"/>
              <a:t>文件，下次仍然执行正确的流程</a:t>
            </a:r>
            <a:endParaRPr lang="en-US" altLang="zh-CN" dirty="0"/>
          </a:p>
          <a:p>
            <a:endParaRPr lang="en-US" altLang="zh-CN" dirty="0"/>
          </a:p>
          <a:p>
            <a:endParaRPr lang="en-US" altLang="zh-CN" dirty="0"/>
          </a:p>
          <a:p>
            <a:r>
              <a:rPr lang="en-US" altLang="zh-CN" dirty="0"/>
              <a:t>Q: </a:t>
            </a:r>
            <a:r>
              <a:rPr lang="zh-CN" altLang="en-US" dirty="0"/>
              <a:t>能不能修改</a:t>
            </a:r>
            <a:r>
              <a:rPr lang="en-US" altLang="zh-CN" dirty="0"/>
              <a:t>exe</a:t>
            </a:r>
            <a:r>
              <a:rPr lang="zh-CN" altLang="en-US" dirty="0"/>
              <a:t>文件，而使我们能一直通过认证？</a:t>
            </a:r>
            <a:endParaRPr lang="en-US" altLang="zh-CN" dirty="0"/>
          </a:p>
          <a:p>
            <a:endParaRPr lang="en-US" altLang="zh-CN" dirty="0"/>
          </a:p>
          <a:p>
            <a:r>
              <a:rPr lang="zh-CN" altLang="en-US" dirty="0"/>
              <a:t>虚拟地址（</a:t>
            </a:r>
            <a:r>
              <a:rPr lang="en-US" altLang="zh-CN" dirty="0"/>
              <a:t>0x0040107B</a:t>
            </a:r>
            <a:r>
              <a:rPr lang="zh-CN" altLang="en-US" dirty="0"/>
              <a:t>）对应在</a:t>
            </a:r>
            <a:r>
              <a:rPr lang="en-US" altLang="zh-CN" dirty="0"/>
              <a:t>EXE</a:t>
            </a:r>
            <a:r>
              <a:rPr lang="zh-CN" altLang="en-US" dirty="0"/>
              <a:t>文件中的位置？</a:t>
            </a:r>
            <a:endParaRPr lang="en-US" altLang="zh-CN" dirty="0"/>
          </a:p>
          <a:p>
            <a:endParaRPr lang="en-US" altLang="zh-CN" dirty="0"/>
          </a:p>
          <a:p>
            <a:endParaRPr lang="en-US" altLang="zh-CN" dirty="0"/>
          </a:p>
          <a:p>
            <a:endParaRPr lang="en-US" altLang="zh-CN" dirty="0"/>
          </a:p>
          <a:p>
            <a:endParaRPr lang="zh-CN" altLang="en-US" dirty="0"/>
          </a:p>
        </p:txBody>
      </p:sp>
      <p:sp>
        <p:nvSpPr>
          <p:cNvPr id="7" name="日期占位符 6"/>
          <p:cNvSpPr>
            <a:spLocks noGrp="1"/>
          </p:cNvSpPr>
          <p:nvPr>
            <p:ph type="dt" sz="half" idx="2"/>
          </p:nvPr>
        </p:nvSpPr>
        <p:spPr/>
        <p:txBody>
          <a:bodyPr/>
          <a:lstStyle/>
          <a:p>
            <a:fld id="{0ECCC390-A121-4402-A414-B635BB5E8338}"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21</a:t>
            </a:fld>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ircle(in)">
                                      <p:cBhvr>
                                        <p:cTn id="7" dur="2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circle(in)">
                                      <p:cBhvr>
                                        <p:cTn id="1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r>
              <a:rPr lang="en-US" altLang="zh-CN" b="1" dirty="0">
                <a:solidFill>
                  <a:srgbClr val="FF0000"/>
                </a:solidFill>
              </a:rPr>
              <a:t>PE</a:t>
            </a:r>
            <a:r>
              <a:rPr lang="zh-CN" altLang="en-US" b="1" dirty="0">
                <a:solidFill>
                  <a:srgbClr val="FF0000"/>
                </a:solidFill>
              </a:rPr>
              <a:t>文件与虚拟内存之间的映射</a:t>
            </a:r>
            <a:r>
              <a:rPr lang="zh-CN" altLang="en-US" dirty="0"/>
              <a:t>：</a:t>
            </a:r>
          </a:p>
        </p:txBody>
      </p:sp>
      <p:sp>
        <p:nvSpPr>
          <p:cNvPr id="6" name="矩形 5"/>
          <p:cNvSpPr/>
          <p:nvPr/>
        </p:nvSpPr>
        <p:spPr bwMode="auto">
          <a:xfrm>
            <a:off x="1259632" y="1700808"/>
            <a:ext cx="1296144" cy="576064"/>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dirty="0">
                <a:ln>
                  <a:noFill/>
                </a:ln>
                <a:solidFill>
                  <a:schemeClr val="tx1"/>
                </a:solidFill>
                <a:effectLst/>
                <a:latin typeface="Arial" charset="0"/>
              </a:rPr>
              <a:t>进程</a:t>
            </a:r>
            <a:r>
              <a:rPr kumimoji="0" lang="en-US" altLang="zh-CN" sz="2200" b="1" i="0" u="none" strike="noStrike" cap="none" normalizeH="0" baseline="0" dirty="0">
                <a:ln>
                  <a:noFill/>
                </a:ln>
                <a:solidFill>
                  <a:schemeClr val="tx1"/>
                </a:solidFill>
                <a:effectLst/>
                <a:latin typeface="Arial" charset="0"/>
              </a:rPr>
              <a:t>1</a:t>
            </a:r>
            <a:endParaRPr kumimoji="0" lang="zh-CN" altLang="en-US" sz="2200" b="1" i="0" u="none" strike="noStrike" cap="none" normalizeH="0" baseline="0" dirty="0">
              <a:ln>
                <a:noFill/>
              </a:ln>
              <a:solidFill>
                <a:schemeClr val="tx1"/>
              </a:solidFill>
              <a:effectLst/>
              <a:latin typeface="Arial" charset="0"/>
            </a:endParaRPr>
          </a:p>
        </p:txBody>
      </p:sp>
      <p:sp>
        <p:nvSpPr>
          <p:cNvPr id="9" name="矩形 8"/>
          <p:cNvSpPr/>
          <p:nvPr/>
        </p:nvSpPr>
        <p:spPr bwMode="auto">
          <a:xfrm>
            <a:off x="5652120" y="1700808"/>
            <a:ext cx="1296144" cy="576064"/>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dirty="0">
                <a:ln>
                  <a:noFill/>
                </a:ln>
                <a:solidFill>
                  <a:schemeClr val="tx1"/>
                </a:solidFill>
                <a:effectLst/>
                <a:latin typeface="Arial" charset="0"/>
              </a:rPr>
              <a:t>进程</a:t>
            </a:r>
            <a:r>
              <a:rPr kumimoji="0" lang="en-US" altLang="zh-CN" sz="2200" b="1" i="0" u="none" strike="noStrike" cap="none" normalizeH="0" baseline="0" dirty="0">
                <a:ln>
                  <a:noFill/>
                </a:ln>
                <a:solidFill>
                  <a:schemeClr val="tx1"/>
                </a:solidFill>
                <a:effectLst/>
                <a:latin typeface="Arial" charset="0"/>
              </a:rPr>
              <a:t>3</a:t>
            </a:r>
            <a:endParaRPr kumimoji="0" lang="zh-CN" altLang="en-US" sz="2200" b="1" i="0" u="none" strike="noStrike" cap="none" normalizeH="0" baseline="0" dirty="0">
              <a:ln>
                <a:noFill/>
              </a:ln>
              <a:solidFill>
                <a:schemeClr val="tx1"/>
              </a:solidFill>
              <a:effectLst/>
              <a:latin typeface="Arial" charset="0"/>
            </a:endParaRPr>
          </a:p>
        </p:txBody>
      </p:sp>
      <p:sp>
        <p:nvSpPr>
          <p:cNvPr id="10" name="矩形 9"/>
          <p:cNvSpPr/>
          <p:nvPr/>
        </p:nvSpPr>
        <p:spPr bwMode="auto">
          <a:xfrm>
            <a:off x="3455876" y="1700808"/>
            <a:ext cx="1296144" cy="576064"/>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dirty="0">
                <a:ln>
                  <a:noFill/>
                </a:ln>
                <a:solidFill>
                  <a:schemeClr val="tx1"/>
                </a:solidFill>
                <a:effectLst/>
                <a:latin typeface="Arial" charset="0"/>
              </a:rPr>
              <a:t>进程</a:t>
            </a:r>
            <a:r>
              <a:rPr kumimoji="0" lang="en-US" altLang="zh-CN" sz="2200" b="1" i="0" u="none" strike="noStrike" cap="none" normalizeH="0" baseline="0" dirty="0">
                <a:ln>
                  <a:noFill/>
                </a:ln>
                <a:solidFill>
                  <a:schemeClr val="tx1"/>
                </a:solidFill>
                <a:effectLst/>
                <a:latin typeface="Arial" charset="0"/>
              </a:rPr>
              <a:t>2</a:t>
            </a:r>
            <a:endParaRPr kumimoji="0" lang="zh-CN" altLang="en-US" sz="2200" b="1" i="0" u="none" strike="noStrike" cap="none" normalizeH="0" baseline="0" dirty="0">
              <a:ln>
                <a:noFill/>
              </a:ln>
              <a:solidFill>
                <a:schemeClr val="tx1"/>
              </a:solidFill>
              <a:effectLst/>
              <a:latin typeface="Arial" charset="0"/>
            </a:endParaRPr>
          </a:p>
        </p:txBody>
      </p:sp>
      <p:grpSp>
        <p:nvGrpSpPr>
          <p:cNvPr id="27" name="组合 26"/>
          <p:cNvGrpSpPr/>
          <p:nvPr/>
        </p:nvGrpSpPr>
        <p:grpSpPr>
          <a:xfrm>
            <a:off x="1115616" y="2276872"/>
            <a:ext cx="5904656" cy="1737892"/>
            <a:chOff x="1115616" y="2276872"/>
            <a:chExt cx="5904656" cy="1737892"/>
          </a:xfrm>
        </p:grpSpPr>
        <p:sp>
          <p:nvSpPr>
            <p:cNvPr id="11" name="立方体 10"/>
            <p:cNvSpPr/>
            <p:nvPr/>
          </p:nvSpPr>
          <p:spPr bwMode="auto">
            <a:xfrm>
              <a:off x="1115616" y="2790628"/>
              <a:ext cx="1440160" cy="1224136"/>
            </a:xfrm>
            <a:prstGeom prst="cub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b="1" i="0" u="none" strike="noStrike" cap="none" normalizeH="0" baseline="0" dirty="0">
                  <a:ln>
                    <a:noFill/>
                  </a:ln>
                  <a:solidFill>
                    <a:schemeClr val="tx1"/>
                  </a:solidFill>
                  <a:effectLst/>
                  <a:latin typeface="Arial" charset="0"/>
                </a:rPr>
                <a:t>进程</a:t>
              </a:r>
              <a:r>
                <a:rPr kumimoji="0" lang="en-US" altLang="zh-CN" b="1" i="0" u="none" strike="noStrike" cap="none" normalizeH="0" baseline="0" dirty="0">
                  <a:ln>
                    <a:noFill/>
                  </a:ln>
                  <a:solidFill>
                    <a:schemeClr val="tx1"/>
                  </a:solidFill>
                  <a:effectLst/>
                  <a:latin typeface="Arial" charset="0"/>
                </a:rPr>
                <a:t>1</a:t>
              </a:r>
              <a:r>
                <a:rPr kumimoji="0" lang="zh-CN" altLang="en-US" b="1" i="0" u="none" strike="noStrike" cap="none" normalizeH="0" baseline="0" dirty="0">
                  <a:ln>
                    <a:noFill/>
                  </a:ln>
                  <a:solidFill>
                    <a:schemeClr val="tx1"/>
                  </a:solidFill>
                  <a:effectLst/>
                  <a:latin typeface="Arial" charset="0"/>
                </a:rPr>
                <a:t>的虚拟内存</a:t>
              </a:r>
              <a:endParaRPr kumimoji="0" lang="en-US" altLang="zh-CN" b="1" i="0" u="none" strike="noStrike" cap="none" normalizeH="0" baseline="0" dirty="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solidFill>
                    <a:schemeClr val="tx1"/>
                  </a:solidFill>
                  <a:latin typeface="Arial" charset="0"/>
                </a:rPr>
                <a:t>4GB</a:t>
              </a:r>
              <a:endParaRPr kumimoji="0" lang="zh-CN" altLang="en-US" b="1" i="0" u="none" strike="noStrike" cap="none" normalizeH="0" baseline="0" dirty="0">
                <a:ln>
                  <a:noFill/>
                </a:ln>
                <a:solidFill>
                  <a:schemeClr val="tx1"/>
                </a:solidFill>
                <a:effectLst/>
                <a:latin typeface="Arial" charset="0"/>
              </a:endParaRPr>
            </a:p>
          </p:txBody>
        </p:sp>
        <p:sp>
          <p:nvSpPr>
            <p:cNvPr id="12" name="立方体 11"/>
            <p:cNvSpPr/>
            <p:nvPr/>
          </p:nvSpPr>
          <p:spPr bwMode="auto">
            <a:xfrm>
              <a:off x="5580112" y="2790628"/>
              <a:ext cx="1440160" cy="1224136"/>
            </a:xfrm>
            <a:prstGeom prst="cub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进程</a:t>
              </a:r>
              <a:r>
                <a:rPr kumimoji="0" lang="en-US" altLang="zh-CN" sz="1800" b="1" i="0" u="none" strike="noStrike" cap="none" normalizeH="0" baseline="0" dirty="0">
                  <a:ln>
                    <a:noFill/>
                  </a:ln>
                  <a:solidFill>
                    <a:schemeClr val="tx1"/>
                  </a:solidFill>
                  <a:effectLst/>
                  <a:latin typeface="Arial" charset="0"/>
                </a:rPr>
                <a:t>3</a:t>
              </a:r>
              <a:r>
                <a:rPr kumimoji="0" lang="zh-CN" altLang="en-US" sz="1800" b="1" i="0" u="none" strike="noStrike" cap="none" normalizeH="0" baseline="0" dirty="0">
                  <a:ln>
                    <a:noFill/>
                  </a:ln>
                  <a:solidFill>
                    <a:schemeClr val="tx1"/>
                  </a:solidFill>
                  <a:effectLst/>
                  <a:latin typeface="Arial" charset="0"/>
                </a:rPr>
                <a:t>的虚拟内存</a:t>
              </a:r>
              <a:endParaRPr kumimoji="0" lang="en-US" altLang="zh-CN" sz="1800" b="1" i="0" u="none" strike="noStrike" cap="none" normalizeH="0" baseline="0" dirty="0">
                <a:ln>
                  <a:noFill/>
                </a:ln>
                <a:solidFill>
                  <a:schemeClr val="tx1"/>
                </a:solidFill>
                <a:effectLst/>
                <a:latin typeface="Arial" charset="0"/>
              </a:endParaRPr>
            </a:p>
            <a:p>
              <a:pPr algn="ctr"/>
              <a:r>
                <a:rPr lang="en-US" altLang="zh-CN" dirty="0">
                  <a:solidFill>
                    <a:schemeClr val="tx1"/>
                  </a:solidFill>
                  <a:latin typeface="Arial" charset="0"/>
                </a:rPr>
                <a:t>4GB</a:t>
              </a:r>
              <a:endParaRPr lang="zh-CN" altLang="en-US" dirty="0">
                <a:solidFill>
                  <a:schemeClr val="tx1"/>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Arial" charset="0"/>
              </a:endParaRPr>
            </a:p>
          </p:txBody>
        </p:sp>
        <p:sp>
          <p:nvSpPr>
            <p:cNvPr id="13" name="立方体 12"/>
            <p:cNvSpPr/>
            <p:nvPr/>
          </p:nvSpPr>
          <p:spPr bwMode="auto">
            <a:xfrm>
              <a:off x="3347864" y="2790628"/>
              <a:ext cx="1440160" cy="1224136"/>
            </a:xfrm>
            <a:prstGeom prst="cub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进程</a:t>
              </a:r>
              <a:r>
                <a:rPr kumimoji="0" lang="en-US" altLang="zh-CN" sz="1800" b="1" i="0" u="none" strike="noStrike" cap="none" normalizeH="0" baseline="0" dirty="0">
                  <a:ln>
                    <a:noFill/>
                  </a:ln>
                  <a:solidFill>
                    <a:schemeClr val="tx1"/>
                  </a:solidFill>
                  <a:effectLst/>
                  <a:latin typeface="Arial" charset="0"/>
                </a:rPr>
                <a:t>2</a:t>
              </a:r>
              <a:r>
                <a:rPr kumimoji="0" lang="zh-CN" altLang="en-US" sz="1800" b="1" i="0" u="none" strike="noStrike" cap="none" normalizeH="0" baseline="0" dirty="0">
                  <a:ln>
                    <a:noFill/>
                  </a:ln>
                  <a:solidFill>
                    <a:schemeClr val="tx1"/>
                  </a:solidFill>
                  <a:effectLst/>
                  <a:latin typeface="Arial" charset="0"/>
                </a:rPr>
                <a:t>的虚拟内存</a:t>
              </a:r>
              <a:endParaRPr kumimoji="0" lang="en-US" altLang="zh-CN" sz="1800" b="1" i="0" u="none" strike="noStrike" cap="none" normalizeH="0" baseline="0" dirty="0">
                <a:ln>
                  <a:noFill/>
                </a:ln>
                <a:solidFill>
                  <a:schemeClr val="tx1"/>
                </a:solidFill>
                <a:effectLst/>
                <a:latin typeface="Arial" charset="0"/>
              </a:endParaRPr>
            </a:p>
            <a:p>
              <a:pPr algn="ctr"/>
              <a:r>
                <a:rPr lang="en-US" altLang="zh-CN" dirty="0">
                  <a:solidFill>
                    <a:schemeClr val="tx1"/>
                  </a:solidFill>
                  <a:latin typeface="Arial" charset="0"/>
                </a:rPr>
                <a:t>4GB</a:t>
              </a:r>
              <a:endParaRPr lang="zh-CN" altLang="en-US" dirty="0">
                <a:solidFill>
                  <a:schemeClr val="tx1"/>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Arial" charset="0"/>
              </a:endParaRPr>
            </a:p>
          </p:txBody>
        </p:sp>
        <p:sp>
          <p:nvSpPr>
            <p:cNvPr id="16" name="上下箭头 15"/>
            <p:cNvSpPr/>
            <p:nvPr/>
          </p:nvSpPr>
          <p:spPr bwMode="auto">
            <a:xfrm>
              <a:off x="1727684" y="2286572"/>
              <a:ext cx="216024" cy="504056"/>
            </a:xfrm>
            <a:prstGeom prst="upDownArrow">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7" name="上下箭头 16"/>
            <p:cNvSpPr/>
            <p:nvPr/>
          </p:nvSpPr>
          <p:spPr bwMode="auto">
            <a:xfrm>
              <a:off x="6192180" y="2276872"/>
              <a:ext cx="216024" cy="504056"/>
            </a:xfrm>
            <a:prstGeom prst="upDownArrow">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8" name="上下箭头 17"/>
            <p:cNvSpPr/>
            <p:nvPr/>
          </p:nvSpPr>
          <p:spPr bwMode="auto">
            <a:xfrm>
              <a:off x="3959932" y="2276872"/>
              <a:ext cx="216024" cy="504056"/>
            </a:xfrm>
            <a:prstGeom prst="upDownArrow">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grpSp>
      <p:grpSp>
        <p:nvGrpSpPr>
          <p:cNvPr id="28" name="组合 27"/>
          <p:cNvGrpSpPr/>
          <p:nvPr/>
        </p:nvGrpSpPr>
        <p:grpSpPr>
          <a:xfrm>
            <a:off x="1706159" y="3904173"/>
            <a:ext cx="4313583" cy="1241292"/>
            <a:chOff x="1706159" y="3904173"/>
            <a:chExt cx="4313583" cy="1241292"/>
          </a:xfrm>
        </p:grpSpPr>
        <p:sp>
          <p:nvSpPr>
            <p:cNvPr id="14" name="圆角矩形 13"/>
            <p:cNvSpPr/>
            <p:nvPr/>
          </p:nvSpPr>
          <p:spPr bwMode="auto">
            <a:xfrm>
              <a:off x="2627784" y="4437112"/>
              <a:ext cx="2880320" cy="708353"/>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虚拟内存</a:t>
              </a:r>
              <a:endParaRPr kumimoji="0" lang="en-US" altLang="zh-CN" sz="1800" b="1" i="0" u="none" strike="noStrike" cap="none" normalizeH="0" baseline="0" dirty="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管理器</a:t>
              </a:r>
            </a:p>
          </p:txBody>
        </p:sp>
        <p:sp>
          <p:nvSpPr>
            <p:cNvPr id="21" name="上下箭头 20"/>
            <p:cNvSpPr/>
            <p:nvPr/>
          </p:nvSpPr>
          <p:spPr bwMode="auto">
            <a:xfrm>
              <a:off x="3887924" y="3933056"/>
              <a:ext cx="216024" cy="504056"/>
            </a:xfrm>
            <a:prstGeom prst="upDownArrow">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22" name="左右箭头 21"/>
            <p:cNvSpPr/>
            <p:nvPr/>
          </p:nvSpPr>
          <p:spPr bwMode="auto">
            <a:xfrm rot="2663959">
              <a:off x="1706159" y="4261345"/>
              <a:ext cx="1065878" cy="183225"/>
            </a:xfrm>
            <a:prstGeom prst="leftRightArrow">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23" name="左右箭头 22"/>
            <p:cNvSpPr/>
            <p:nvPr/>
          </p:nvSpPr>
          <p:spPr bwMode="auto">
            <a:xfrm rot="8086424">
              <a:off x="5395191" y="4345499"/>
              <a:ext cx="1065878" cy="183225"/>
            </a:xfrm>
            <a:prstGeom prst="leftRightArrow">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grpSp>
      <p:grpSp>
        <p:nvGrpSpPr>
          <p:cNvPr id="29" name="组合 28"/>
          <p:cNvGrpSpPr/>
          <p:nvPr/>
        </p:nvGrpSpPr>
        <p:grpSpPr>
          <a:xfrm>
            <a:off x="2987824" y="5106111"/>
            <a:ext cx="2088232" cy="1419233"/>
            <a:chOff x="2987824" y="5106111"/>
            <a:chExt cx="2088232" cy="1419233"/>
          </a:xfrm>
        </p:grpSpPr>
        <p:sp>
          <p:nvSpPr>
            <p:cNvPr id="15" name="圆柱形 14"/>
            <p:cNvSpPr/>
            <p:nvPr/>
          </p:nvSpPr>
          <p:spPr bwMode="auto">
            <a:xfrm>
              <a:off x="2987824" y="5589240"/>
              <a:ext cx="2088232" cy="936104"/>
            </a:xfrm>
            <a:prstGeom prst="can">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真正的物理内存</a:t>
              </a:r>
              <a:endParaRPr lang="en-US" altLang="zh-CN"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512M</a:t>
              </a:r>
              <a:endParaRPr kumimoji="0" lang="zh-CN" altLang="en-US" sz="1800" b="1" i="0" u="none" strike="noStrike" cap="none" normalizeH="0" baseline="0" dirty="0">
                <a:ln>
                  <a:noFill/>
                </a:ln>
                <a:solidFill>
                  <a:schemeClr val="tx1"/>
                </a:solidFill>
                <a:effectLst/>
                <a:latin typeface="Arial" charset="0"/>
              </a:endParaRPr>
            </a:p>
          </p:txBody>
        </p:sp>
        <p:sp>
          <p:nvSpPr>
            <p:cNvPr id="24" name="上下箭头 23"/>
            <p:cNvSpPr/>
            <p:nvPr/>
          </p:nvSpPr>
          <p:spPr bwMode="auto">
            <a:xfrm>
              <a:off x="3959932" y="5106111"/>
              <a:ext cx="216024" cy="504056"/>
            </a:xfrm>
            <a:prstGeom prst="upDownArrow">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grpSp>
      <p:cxnSp>
        <p:nvCxnSpPr>
          <p:cNvPr id="26" name="直接连接符 25"/>
          <p:cNvCxnSpPr/>
          <p:nvPr/>
        </p:nvCxnSpPr>
        <p:spPr bwMode="auto">
          <a:xfrm>
            <a:off x="539552" y="4797152"/>
            <a:ext cx="7272808" cy="0"/>
          </a:xfrm>
          <a:prstGeom prst="line">
            <a:avLst/>
          </a:prstGeom>
          <a:solidFill>
            <a:schemeClr val="accent1"/>
          </a:solidFill>
          <a:ln w="57150" cap="flat"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485546" y="4321725"/>
            <a:ext cx="1548172" cy="369332"/>
          </a:xfrm>
          <a:prstGeom prst="rect">
            <a:avLst/>
          </a:prstGeom>
          <a:noFill/>
        </p:spPr>
        <p:txBody>
          <a:bodyPr wrap="square" rtlCol="0">
            <a:spAutoFit/>
          </a:bodyPr>
          <a:lstStyle/>
          <a:p>
            <a:r>
              <a:rPr lang="zh-CN" altLang="en-US" dirty="0"/>
              <a:t>用户态</a:t>
            </a:r>
            <a:r>
              <a:rPr lang="en-US" altLang="zh-CN" dirty="0"/>
              <a:t>Ring3</a:t>
            </a:r>
            <a:endParaRPr lang="zh-CN" altLang="en-US" dirty="0"/>
          </a:p>
        </p:txBody>
      </p:sp>
      <p:sp>
        <p:nvSpPr>
          <p:cNvPr id="31" name="TextBox 30"/>
          <p:cNvSpPr txBox="1"/>
          <p:nvPr/>
        </p:nvSpPr>
        <p:spPr>
          <a:xfrm>
            <a:off x="467544" y="4855607"/>
            <a:ext cx="1548172" cy="369332"/>
          </a:xfrm>
          <a:prstGeom prst="rect">
            <a:avLst/>
          </a:prstGeom>
          <a:noFill/>
        </p:spPr>
        <p:txBody>
          <a:bodyPr wrap="square" rtlCol="0">
            <a:spAutoFit/>
          </a:bodyPr>
          <a:lstStyle/>
          <a:p>
            <a:r>
              <a:rPr lang="zh-CN" altLang="en-US" dirty="0"/>
              <a:t>核心态</a:t>
            </a:r>
            <a:r>
              <a:rPr lang="en-US" altLang="zh-CN" dirty="0"/>
              <a:t>Ring0</a:t>
            </a:r>
            <a:endParaRPr lang="zh-CN" altLang="en-US" dirty="0"/>
          </a:p>
        </p:txBody>
      </p:sp>
      <p:sp>
        <p:nvSpPr>
          <p:cNvPr id="7" name="日期占位符 6"/>
          <p:cNvSpPr>
            <a:spLocks noGrp="1"/>
          </p:cNvSpPr>
          <p:nvPr>
            <p:ph type="dt" sz="half" idx="2"/>
          </p:nvPr>
        </p:nvSpPr>
        <p:spPr/>
        <p:txBody>
          <a:bodyPr/>
          <a:lstStyle/>
          <a:p>
            <a:fld id="{25DD1C0B-0029-4960-AB2A-5FF964E461FD}" type="datetime1">
              <a:rPr lang="zh-CN" altLang="en-US" smtClean="0"/>
              <a:t>2022/11/4</a:t>
            </a:fld>
            <a:endParaRPr lang="zh-CN" altLang="en-US" dirty="0"/>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19" name="灯片编号占位符 18"/>
          <p:cNvSpPr>
            <a:spLocks noGrp="1"/>
          </p:cNvSpPr>
          <p:nvPr>
            <p:ph type="sldNum" sz="quarter" idx="4"/>
          </p:nvPr>
        </p:nvSpPr>
        <p:spPr/>
        <p:txBody>
          <a:bodyPr/>
          <a:lstStyle/>
          <a:p>
            <a:fld id="{793773FA-04BE-4575-9625-A7596617E1A2}" type="slidenum">
              <a:rPr lang="zh-CN" altLang="en-US" smtClean="0"/>
              <a:t>22</a:t>
            </a:fld>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r>
              <a:rPr lang="zh-CN" altLang="en-US" b="1" dirty="0">
                <a:solidFill>
                  <a:srgbClr val="FF0000"/>
                </a:solidFill>
              </a:rPr>
              <a:t>几个重要概念</a:t>
            </a:r>
            <a:r>
              <a:rPr lang="zh-CN" altLang="en-US" dirty="0"/>
              <a:t>：</a:t>
            </a:r>
            <a:endParaRPr lang="en-US" altLang="zh-CN" dirty="0"/>
          </a:p>
          <a:p>
            <a:pPr lvl="1"/>
            <a:r>
              <a:rPr lang="zh-CN" altLang="en-US" b="1" dirty="0">
                <a:solidFill>
                  <a:srgbClr val="692AA2"/>
                </a:solidFill>
              </a:rPr>
              <a:t>文件偏移地址（</a:t>
            </a:r>
            <a:r>
              <a:rPr lang="en-US" altLang="zh-CN" b="1" dirty="0">
                <a:solidFill>
                  <a:srgbClr val="692AA2"/>
                </a:solidFill>
              </a:rPr>
              <a:t>file offset</a:t>
            </a:r>
            <a:r>
              <a:rPr lang="zh-CN" altLang="en-US" b="1" dirty="0">
                <a:solidFill>
                  <a:srgbClr val="692AA2"/>
                </a:solidFill>
              </a:rPr>
              <a:t>）</a:t>
            </a:r>
            <a:r>
              <a:rPr lang="zh-CN" altLang="en-US" dirty="0"/>
              <a:t>：数据在</a:t>
            </a:r>
            <a:r>
              <a:rPr lang="en-US" altLang="zh-CN" dirty="0"/>
              <a:t>PE</a:t>
            </a:r>
            <a:r>
              <a:rPr lang="zh-CN" altLang="en-US" dirty="0"/>
              <a:t>文件中相对文件开头的偏移</a:t>
            </a:r>
            <a:endParaRPr lang="en-US" altLang="zh-CN" dirty="0"/>
          </a:p>
          <a:p>
            <a:pPr lvl="1"/>
            <a:r>
              <a:rPr lang="zh-CN" altLang="en-US" b="1" dirty="0">
                <a:solidFill>
                  <a:srgbClr val="692AA2"/>
                </a:solidFill>
              </a:rPr>
              <a:t>装载基址（</a:t>
            </a:r>
            <a:r>
              <a:rPr lang="en-US" altLang="zh-CN" b="1" dirty="0">
                <a:solidFill>
                  <a:srgbClr val="692AA2"/>
                </a:solidFill>
              </a:rPr>
              <a:t>Image Base</a:t>
            </a:r>
            <a:r>
              <a:rPr lang="zh-CN" altLang="en-US" b="1" dirty="0">
                <a:solidFill>
                  <a:srgbClr val="692AA2"/>
                </a:solidFill>
              </a:rPr>
              <a:t>）</a:t>
            </a:r>
            <a:r>
              <a:rPr lang="zh-CN" altLang="en-US" dirty="0"/>
              <a:t>：</a:t>
            </a:r>
            <a:r>
              <a:rPr lang="en-US" altLang="zh-CN" dirty="0"/>
              <a:t>PE</a:t>
            </a:r>
            <a:r>
              <a:rPr lang="zh-CN" altLang="en-US" dirty="0"/>
              <a:t>文件装入虚拟内存的基地址，默认情况下，</a:t>
            </a:r>
            <a:r>
              <a:rPr lang="en-US" altLang="zh-CN" dirty="0">
                <a:solidFill>
                  <a:srgbClr val="FF0000"/>
                </a:solidFill>
              </a:rPr>
              <a:t>EXE</a:t>
            </a:r>
            <a:r>
              <a:rPr lang="zh-CN" altLang="en-US" dirty="0"/>
              <a:t>文件的基址为</a:t>
            </a:r>
            <a:r>
              <a:rPr lang="en-US" altLang="zh-CN" dirty="0">
                <a:solidFill>
                  <a:srgbClr val="FF0000"/>
                </a:solidFill>
              </a:rPr>
              <a:t>0x00400000</a:t>
            </a:r>
            <a:r>
              <a:rPr lang="zh-CN" altLang="en-US" dirty="0"/>
              <a:t>，</a:t>
            </a:r>
            <a:r>
              <a:rPr lang="en-US" altLang="zh-CN" dirty="0">
                <a:solidFill>
                  <a:srgbClr val="FF0000"/>
                </a:solidFill>
              </a:rPr>
              <a:t>DLL</a:t>
            </a:r>
            <a:r>
              <a:rPr lang="zh-CN" altLang="en-US" dirty="0"/>
              <a:t>文件的基址是</a:t>
            </a:r>
            <a:r>
              <a:rPr lang="en-US" altLang="zh-CN" dirty="0">
                <a:solidFill>
                  <a:srgbClr val="FF0000"/>
                </a:solidFill>
              </a:rPr>
              <a:t>0x10000000</a:t>
            </a:r>
          </a:p>
          <a:p>
            <a:pPr lvl="1"/>
            <a:r>
              <a:rPr lang="zh-CN" altLang="en-US" b="1" dirty="0">
                <a:solidFill>
                  <a:srgbClr val="692AA2"/>
                </a:solidFill>
              </a:rPr>
              <a:t>虚拟内存地址（</a:t>
            </a:r>
            <a:r>
              <a:rPr lang="en-US" altLang="zh-CN" b="1" dirty="0">
                <a:solidFill>
                  <a:srgbClr val="692AA2"/>
                </a:solidFill>
              </a:rPr>
              <a:t>virtual address</a:t>
            </a:r>
            <a:r>
              <a:rPr lang="zh-CN" altLang="en-US" b="1" dirty="0">
                <a:solidFill>
                  <a:srgbClr val="692AA2"/>
                </a:solidFill>
              </a:rPr>
              <a:t>，</a:t>
            </a:r>
            <a:r>
              <a:rPr lang="en-US" altLang="zh-CN" b="1" dirty="0">
                <a:solidFill>
                  <a:srgbClr val="692AA2"/>
                </a:solidFill>
              </a:rPr>
              <a:t>VA</a:t>
            </a:r>
            <a:r>
              <a:rPr lang="zh-CN" altLang="en-US" b="1" dirty="0">
                <a:solidFill>
                  <a:srgbClr val="692AA2"/>
                </a:solidFill>
              </a:rPr>
              <a:t>）</a:t>
            </a:r>
            <a:r>
              <a:rPr lang="zh-CN" altLang="en-US" dirty="0"/>
              <a:t>：</a:t>
            </a:r>
            <a:r>
              <a:rPr lang="en-US" altLang="zh-CN" dirty="0"/>
              <a:t>PE</a:t>
            </a:r>
            <a:r>
              <a:rPr lang="zh-CN" altLang="en-US" dirty="0"/>
              <a:t>文件中的指令被装入（虚拟）内存后的地址</a:t>
            </a:r>
            <a:endParaRPr lang="en-US" altLang="zh-CN" dirty="0"/>
          </a:p>
          <a:p>
            <a:pPr lvl="1"/>
            <a:r>
              <a:rPr lang="zh-CN" altLang="en-US" b="1" dirty="0">
                <a:solidFill>
                  <a:srgbClr val="692AA2"/>
                </a:solidFill>
              </a:rPr>
              <a:t>相对虚拟地址（</a:t>
            </a:r>
            <a:r>
              <a:rPr lang="en-US" altLang="zh-CN" b="1" dirty="0">
                <a:solidFill>
                  <a:srgbClr val="692AA2"/>
                </a:solidFill>
              </a:rPr>
              <a:t>Relative Virtual Address</a:t>
            </a:r>
            <a:r>
              <a:rPr lang="zh-CN" altLang="en-US" b="1" dirty="0">
                <a:solidFill>
                  <a:srgbClr val="692AA2"/>
                </a:solidFill>
              </a:rPr>
              <a:t>，</a:t>
            </a:r>
            <a:r>
              <a:rPr lang="en-US" altLang="zh-CN" b="1" dirty="0">
                <a:solidFill>
                  <a:srgbClr val="692AA2"/>
                </a:solidFill>
              </a:rPr>
              <a:t>RVA</a:t>
            </a:r>
            <a:r>
              <a:rPr lang="zh-CN" altLang="en-US" b="1" dirty="0">
                <a:solidFill>
                  <a:srgbClr val="692AA2"/>
                </a:solidFill>
              </a:rPr>
              <a:t>）</a:t>
            </a:r>
            <a:r>
              <a:rPr lang="zh-CN" altLang="en-US" dirty="0"/>
              <a:t>：</a:t>
            </a:r>
            <a:r>
              <a:rPr lang="en-US" altLang="zh-CN" dirty="0"/>
              <a:t>VA</a:t>
            </a:r>
            <a:r>
              <a:rPr lang="zh-CN" altLang="en-US" dirty="0"/>
              <a:t>相对于基址的偏移量</a:t>
            </a:r>
            <a:endParaRPr lang="en-US" altLang="zh-CN" dirty="0"/>
          </a:p>
          <a:p>
            <a:pPr lvl="1"/>
            <a:endParaRPr lang="en-US" altLang="zh-CN" dirty="0"/>
          </a:p>
          <a:p>
            <a:pPr marL="457200" lvl="1" indent="0" algn="ctr">
              <a:buNone/>
            </a:pPr>
            <a:r>
              <a:rPr lang="en-US" altLang="zh-CN" u="sng" dirty="0">
                <a:solidFill>
                  <a:srgbClr val="FF0000"/>
                </a:solidFill>
              </a:rPr>
              <a:t>VA = Image Base + RVA</a:t>
            </a:r>
          </a:p>
          <a:p>
            <a:pPr lvl="1"/>
            <a:endParaRPr lang="en-US" altLang="zh-CN" dirty="0"/>
          </a:p>
          <a:p>
            <a:pPr marL="0" indent="0">
              <a:buNone/>
            </a:pPr>
            <a:r>
              <a:rPr lang="en-US" altLang="zh-CN" dirty="0"/>
              <a:t>   </a:t>
            </a:r>
          </a:p>
          <a:p>
            <a:endParaRPr lang="zh-CN" altLang="en-US" dirty="0"/>
          </a:p>
        </p:txBody>
      </p:sp>
      <p:sp>
        <p:nvSpPr>
          <p:cNvPr id="6" name="日期占位符 5"/>
          <p:cNvSpPr>
            <a:spLocks noGrp="1"/>
          </p:cNvSpPr>
          <p:nvPr>
            <p:ph type="dt" sz="half" idx="2"/>
          </p:nvPr>
        </p:nvSpPr>
        <p:spPr/>
        <p:txBody>
          <a:bodyPr/>
          <a:lstStyle/>
          <a:p>
            <a:fld id="{D9A6E12F-24C0-4D77-9A46-B3BA219F4871}"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23</a:t>
            </a:fld>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arn(inVertical)">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6" name="折角形 5"/>
          <p:cNvSpPr/>
          <p:nvPr/>
        </p:nvSpPr>
        <p:spPr bwMode="auto">
          <a:xfrm>
            <a:off x="683568" y="1556792"/>
            <a:ext cx="3528392" cy="4608512"/>
          </a:xfrm>
          <a:prstGeom prst="foldedCorner">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PE</a:t>
            </a:r>
            <a:r>
              <a:rPr kumimoji="0" lang="zh-CN" altLang="en-US" sz="1800" b="1" i="0" u="none" strike="noStrike" cap="none" normalizeH="0" baseline="0" dirty="0">
                <a:ln>
                  <a:noFill/>
                </a:ln>
                <a:solidFill>
                  <a:schemeClr val="tx1"/>
                </a:solidFill>
                <a:effectLst/>
                <a:latin typeface="Arial" charset="0"/>
              </a:rPr>
              <a:t>文件：</a:t>
            </a:r>
          </a:p>
        </p:txBody>
      </p:sp>
      <p:sp>
        <p:nvSpPr>
          <p:cNvPr id="7" name="流程图: 文档 6"/>
          <p:cNvSpPr/>
          <p:nvPr/>
        </p:nvSpPr>
        <p:spPr bwMode="auto">
          <a:xfrm>
            <a:off x="4572000" y="1556792"/>
            <a:ext cx="3888432" cy="4968552"/>
          </a:xfrm>
          <a:prstGeom prst="flowChartDocumen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内存：</a:t>
            </a:r>
          </a:p>
        </p:txBody>
      </p:sp>
      <p:sp>
        <p:nvSpPr>
          <p:cNvPr id="8" name="流程图: 过程 7"/>
          <p:cNvSpPr/>
          <p:nvPr/>
        </p:nvSpPr>
        <p:spPr bwMode="auto">
          <a:xfrm>
            <a:off x="1115616" y="2420888"/>
            <a:ext cx="1944216" cy="576064"/>
          </a:xfrm>
          <a:prstGeom prst="flowChartProcess">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其他</a:t>
            </a:r>
            <a:endParaRPr kumimoji="0" lang="zh-CN" altLang="en-US" sz="1800" b="1" i="0" u="none" strike="noStrike" cap="none" normalizeH="0" baseline="0" dirty="0">
              <a:ln>
                <a:noFill/>
              </a:ln>
              <a:solidFill>
                <a:schemeClr val="tx1"/>
              </a:solidFill>
              <a:effectLst/>
              <a:latin typeface="Arial" charset="0"/>
            </a:endParaRPr>
          </a:p>
        </p:txBody>
      </p:sp>
      <p:sp>
        <p:nvSpPr>
          <p:cNvPr id="9" name="流程图: 过程 8"/>
          <p:cNvSpPr/>
          <p:nvPr/>
        </p:nvSpPr>
        <p:spPr bwMode="auto">
          <a:xfrm>
            <a:off x="1115616" y="4149080"/>
            <a:ext cx="1944216" cy="576064"/>
          </a:xfrm>
          <a:prstGeom prst="flowChartProcess">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.text</a:t>
            </a:r>
            <a:endParaRPr kumimoji="0" lang="zh-CN" altLang="en-US" sz="1800" b="1" i="0" u="none" strike="noStrike" cap="none" normalizeH="0" baseline="0" dirty="0">
              <a:ln>
                <a:noFill/>
              </a:ln>
              <a:solidFill>
                <a:schemeClr val="tx1"/>
              </a:solidFill>
              <a:effectLst/>
              <a:latin typeface="Arial" charset="0"/>
            </a:endParaRPr>
          </a:p>
        </p:txBody>
      </p:sp>
      <p:sp>
        <p:nvSpPr>
          <p:cNvPr id="10" name="流程图: 过程 9"/>
          <p:cNvSpPr/>
          <p:nvPr/>
        </p:nvSpPr>
        <p:spPr bwMode="auto">
          <a:xfrm>
            <a:off x="1115616" y="3584330"/>
            <a:ext cx="1944216" cy="576064"/>
          </a:xfrm>
          <a:prstGeom prst="flowChartProcess">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a:t>
            </a:r>
            <a:r>
              <a:rPr kumimoji="0" lang="en-US" altLang="zh-CN" sz="1800" b="1" i="0" u="none" strike="noStrike" cap="none" normalizeH="0" baseline="0" dirty="0" err="1">
                <a:ln>
                  <a:noFill/>
                </a:ln>
                <a:solidFill>
                  <a:schemeClr val="tx1"/>
                </a:solidFill>
                <a:effectLst/>
                <a:latin typeface="Arial" charset="0"/>
              </a:rPr>
              <a:t>rdata</a:t>
            </a:r>
            <a:endParaRPr kumimoji="0" lang="zh-CN" altLang="en-US" sz="1800" b="1" i="0" u="none" strike="noStrike" cap="none" normalizeH="0" baseline="0" dirty="0">
              <a:ln>
                <a:noFill/>
              </a:ln>
              <a:solidFill>
                <a:schemeClr val="tx1"/>
              </a:solidFill>
              <a:effectLst/>
              <a:latin typeface="Arial" charset="0"/>
            </a:endParaRPr>
          </a:p>
        </p:txBody>
      </p:sp>
      <p:sp>
        <p:nvSpPr>
          <p:cNvPr id="11" name="流程图: 过程 10"/>
          <p:cNvSpPr/>
          <p:nvPr/>
        </p:nvSpPr>
        <p:spPr bwMode="auto">
          <a:xfrm>
            <a:off x="1115616" y="2996952"/>
            <a:ext cx="1944216" cy="576064"/>
          </a:xfrm>
          <a:prstGeom prst="flowChartProcess">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.data</a:t>
            </a:r>
            <a:endParaRPr kumimoji="0" lang="zh-CN" altLang="en-US" sz="1800" b="1" i="0" u="none" strike="noStrike" cap="none" normalizeH="0" baseline="0" dirty="0">
              <a:ln>
                <a:noFill/>
              </a:ln>
              <a:solidFill>
                <a:schemeClr val="tx1"/>
              </a:solidFill>
              <a:effectLst/>
              <a:latin typeface="Arial" charset="0"/>
            </a:endParaRPr>
          </a:p>
        </p:txBody>
      </p:sp>
      <p:sp>
        <p:nvSpPr>
          <p:cNvPr id="12" name="流程图: 过程 11"/>
          <p:cNvSpPr/>
          <p:nvPr/>
        </p:nvSpPr>
        <p:spPr bwMode="auto">
          <a:xfrm>
            <a:off x="1115616" y="4653136"/>
            <a:ext cx="1944216" cy="576064"/>
          </a:xfrm>
          <a:prstGeom prst="flowChartProcess">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文件头、节表等</a:t>
            </a:r>
          </a:p>
        </p:txBody>
      </p:sp>
      <p:sp>
        <p:nvSpPr>
          <p:cNvPr id="14" name="流程图: 过程 13"/>
          <p:cNvSpPr/>
          <p:nvPr/>
        </p:nvSpPr>
        <p:spPr bwMode="auto">
          <a:xfrm>
            <a:off x="4939899" y="2060848"/>
            <a:ext cx="3240360" cy="792088"/>
          </a:xfrm>
          <a:prstGeom prst="flowChartProces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.data</a:t>
            </a:r>
            <a:endParaRPr kumimoji="0" lang="zh-CN" altLang="en-US" sz="1800" b="1" i="0" u="none" strike="noStrike" cap="none" normalizeH="0" baseline="0" dirty="0">
              <a:ln>
                <a:noFill/>
              </a:ln>
              <a:solidFill>
                <a:schemeClr val="tx1"/>
              </a:solidFill>
              <a:effectLst/>
              <a:latin typeface="Arial" charset="0"/>
            </a:endParaRPr>
          </a:p>
        </p:txBody>
      </p:sp>
      <p:sp>
        <p:nvSpPr>
          <p:cNvPr id="15" name="流程图: 过程 14"/>
          <p:cNvSpPr/>
          <p:nvPr/>
        </p:nvSpPr>
        <p:spPr bwMode="auto">
          <a:xfrm>
            <a:off x="4939899" y="4401108"/>
            <a:ext cx="3240360" cy="792088"/>
          </a:xfrm>
          <a:prstGeom prst="flowChartProces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zh-CN" altLang="en-US" dirty="0">
                <a:solidFill>
                  <a:schemeClr val="tx2">
                    <a:lumMod val="50000"/>
                  </a:schemeClr>
                </a:solidFill>
              </a:rPr>
              <a:t>文件头、节表等</a:t>
            </a:r>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Arial" charset="0"/>
            </a:endParaRPr>
          </a:p>
        </p:txBody>
      </p:sp>
      <p:sp>
        <p:nvSpPr>
          <p:cNvPr id="16" name="流程图: 过程 15"/>
          <p:cNvSpPr/>
          <p:nvPr/>
        </p:nvSpPr>
        <p:spPr bwMode="auto">
          <a:xfrm>
            <a:off x="4939899" y="3616729"/>
            <a:ext cx="3240360" cy="792088"/>
          </a:xfrm>
          <a:prstGeom prst="flowChartProces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solidFill>
                  <a:schemeClr val="tx2">
                    <a:lumMod val="50000"/>
                  </a:schemeClr>
                </a:solidFill>
              </a:rPr>
              <a:t>.text</a:t>
            </a:r>
            <a:endParaRPr kumimoji="0" lang="zh-CN" altLang="en-US" sz="1800" b="1" i="0" u="none" strike="noStrike" cap="none" normalizeH="0" baseline="0" dirty="0">
              <a:ln>
                <a:noFill/>
              </a:ln>
              <a:solidFill>
                <a:schemeClr val="tx2">
                  <a:lumMod val="50000"/>
                </a:schemeClr>
              </a:solidFill>
              <a:effectLst/>
              <a:latin typeface="Arial" charset="0"/>
            </a:endParaRPr>
          </a:p>
        </p:txBody>
      </p:sp>
      <p:sp>
        <p:nvSpPr>
          <p:cNvPr id="17" name="流程图: 过程 16"/>
          <p:cNvSpPr/>
          <p:nvPr/>
        </p:nvSpPr>
        <p:spPr bwMode="auto">
          <a:xfrm>
            <a:off x="4939899" y="2852936"/>
            <a:ext cx="3240360" cy="792088"/>
          </a:xfrm>
          <a:prstGeom prst="flowChartProces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a:t>
            </a:r>
            <a:r>
              <a:rPr kumimoji="0" lang="en-US" altLang="zh-CN" sz="1800" b="1" i="0" u="none" strike="noStrike" cap="none" normalizeH="0" baseline="0" dirty="0" err="1">
                <a:ln>
                  <a:noFill/>
                </a:ln>
                <a:solidFill>
                  <a:schemeClr val="tx1"/>
                </a:solidFill>
                <a:effectLst/>
                <a:latin typeface="Arial" charset="0"/>
              </a:rPr>
              <a:t>rdata</a:t>
            </a:r>
            <a:endParaRPr kumimoji="0" lang="zh-CN" altLang="en-US" sz="1800" b="1" i="0" u="none" strike="noStrike" cap="none" normalizeH="0" baseline="0" dirty="0">
              <a:ln>
                <a:noFill/>
              </a:ln>
              <a:solidFill>
                <a:schemeClr val="tx1"/>
              </a:solidFill>
              <a:effectLst/>
              <a:latin typeface="Arial" charset="0"/>
            </a:endParaRPr>
          </a:p>
        </p:txBody>
      </p:sp>
      <p:cxnSp>
        <p:nvCxnSpPr>
          <p:cNvPr id="20" name="直接箭头连接符 19"/>
          <p:cNvCxnSpPr/>
          <p:nvPr/>
        </p:nvCxnSpPr>
        <p:spPr bwMode="auto">
          <a:xfrm>
            <a:off x="251520" y="5373216"/>
            <a:ext cx="864096" cy="0"/>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67855" y="5518973"/>
            <a:ext cx="2222753" cy="369332"/>
          </a:xfrm>
          <a:prstGeom prst="rect">
            <a:avLst/>
          </a:prstGeom>
          <a:noFill/>
        </p:spPr>
        <p:txBody>
          <a:bodyPr wrap="square" rtlCol="0">
            <a:spAutoFit/>
          </a:bodyPr>
          <a:lstStyle/>
          <a:p>
            <a:r>
              <a:rPr lang="en-US" altLang="zh-CN" dirty="0"/>
              <a:t>PE</a:t>
            </a:r>
            <a:r>
              <a:rPr lang="zh-CN" altLang="en-US" dirty="0"/>
              <a:t>文件起始</a:t>
            </a:r>
            <a:r>
              <a:rPr lang="en-US" altLang="zh-CN" dirty="0"/>
              <a:t>0</a:t>
            </a:r>
            <a:r>
              <a:rPr lang="zh-CN" altLang="en-US" dirty="0"/>
              <a:t>字节</a:t>
            </a:r>
          </a:p>
        </p:txBody>
      </p:sp>
      <p:sp>
        <p:nvSpPr>
          <p:cNvPr id="22" name="TextBox 21"/>
          <p:cNvSpPr txBox="1"/>
          <p:nvPr/>
        </p:nvSpPr>
        <p:spPr>
          <a:xfrm>
            <a:off x="329906" y="4187005"/>
            <a:ext cx="1179231" cy="646331"/>
          </a:xfrm>
          <a:prstGeom prst="rect">
            <a:avLst/>
          </a:prstGeom>
          <a:noFill/>
        </p:spPr>
        <p:txBody>
          <a:bodyPr wrap="square" rtlCol="0">
            <a:spAutoFit/>
          </a:bodyPr>
          <a:lstStyle/>
          <a:p>
            <a:r>
              <a:rPr lang="en-US" altLang="zh-CN" dirty="0"/>
              <a:t>0x200</a:t>
            </a:r>
          </a:p>
          <a:p>
            <a:r>
              <a:rPr lang="zh-CN" altLang="en-US" dirty="0"/>
              <a:t>字节</a:t>
            </a:r>
          </a:p>
        </p:txBody>
      </p:sp>
      <p:sp>
        <p:nvSpPr>
          <p:cNvPr id="23" name="TextBox 22"/>
          <p:cNvSpPr txBox="1"/>
          <p:nvPr/>
        </p:nvSpPr>
        <p:spPr>
          <a:xfrm>
            <a:off x="323528" y="3555701"/>
            <a:ext cx="1179231" cy="646331"/>
          </a:xfrm>
          <a:prstGeom prst="rect">
            <a:avLst/>
          </a:prstGeom>
          <a:noFill/>
        </p:spPr>
        <p:txBody>
          <a:bodyPr wrap="square" rtlCol="0">
            <a:spAutoFit/>
          </a:bodyPr>
          <a:lstStyle/>
          <a:p>
            <a:r>
              <a:rPr lang="en-US" altLang="zh-CN" dirty="0"/>
              <a:t>0x200</a:t>
            </a:r>
          </a:p>
          <a:p>
            <a:r>
              <a:rPr lang="zh-CN" altLang="en-US" dirty="0"/>
              <a:t>字节</a:t>
            </a:r>
          </a:p>
        </p:txBody>
      </p:sp>
      <p:sp>
        <p:nvSpPr>
          <p:cNvPr id="24" name="TextBox 23"/>
          <p:cNvSpPr txBox="1"/>
          <p:nvPr/>
        </p:nvSpPr>
        <p:spPr>
          <a:xfrm>
            <a:off x="323528" y="2924944"/>
            <a:ext cx="1179231" cy="646331"/>
          </a:xfrm>
          <a:prstGeom prst="rect">
            <a:avLst/>
          </a:prstGeom>
          <a:noFill/>
        </p:spPr>
        <p:txBody>
          <a:bodyPr wrap="square" rtlCol="0">
            <a:spAutoFit/>
          </a:bodyPr>
          <a:lstStyle/>
          <a:p>
            <a:r>
              <a:rPr lang="en-US" altLang="zh-CN" dirty="0"/>
              <a:t>0x200</a:t>
            </a:r>
          </a:p>
          <a:p>
            <a:r>
              <a:rPr lang="zh-CN" altLang="en-US" dirty="0"/>
              <a:t>字节</a:t>
            </a:r>
          </a:p>
        </p:txBody>
      </p:sp>
      <p:cxnSp>
        <p:nvCxnSpPr>
          <p:cNvPr id="26" name="直接箭头连接符 25"/>
          <p:cNvCxnSpPr/>
          <p:nvPr/>
        </p:nvCxnSpPr>
        <p:spPr bwMode="auto">
          <a:xfrm>
            <a:off x="8180259" y="5193196"/>
            <a:ext cx="856237" cy="0"/>
          </a:xfrm>
          <a:prstGeom prst="straightConnector1">
            <a:avLst/>
          </a:prstGeom>
          <a:solidFill>
            <a:schemeClr val="accent1"/>
          </a:solidFill>
          <a:ln w="5715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p:cNvSpPr txBox="1"/>
          <p:nvPr/>
        </p:nvSpPr>
        <p:spPr>
          <a:xfrm>
            <a:off x="6706425" y="5314281"/>
            <a:ext cx="2376264" cy="369332"/>
          </a:xfrm>
          <a:prstGeom prst="rect">
            <a:avLst/>
          </a:prstGeom>
          <a:noFill/>
        </p:spPr>
        <p:txBody>
          <a:bodyPr wrap="square" rtlCol="0">
            <a:spAutoFit/>
          </a:bodyPr>
          <a:lstStyle/>
          <a:p>
            <a:r>
              <a:rPr lang="zh-CN" altLang="en-US" dirty="0"/>
              <a:t>装载基址</a:t>
            </a:r>
            <a:r>
              <a:rPr lang="en-US" altLang="zh-CN" dirty="0"/>
              <a:t>0x00400000</a:t>
            </a:r>
            <a:endParaRPr lang="zh-CN" altLang="en-US" dirty="0"/>
          </a:p>
        </p:txBody>
      </p:sp>
      <p:sp>
        <p:nvSpPr>
          <p:cNvPr id="28" name="TextBox 27"/>
          <p:cNvSpPr txBox="1"/>
          <p:nvPr/>
        </p:nvSpPr>
        <p:spPr>
          <a:xfrm>
            <a:off x="8180259" y="3718773"/>
            <a:ext cx="1179231" cy="646331"/>
          </a:xfrm>
          <a:prstGeom prst="rect">
            <a:avLst/>
          </a:prstGeom>
          <a:noFill/>
        </p:spPr>
        <p:txBody>
          <a:bodyPr wrap="square" rtlCol="0">
            <a:spAutoFit/>
          </a:bodyPr>
          <a:lstStyle/>
          <a:p>
            <a:r>
              <a:rPr lang="en-US" altLang="zh-CN" dirty="0"/>
              <a:t>0x1000</a:t>
            </a:r>
          </a:p>
          <a:p>
            <a:r>
              <a:rPr lang="zh-CN" altLang="en-US" dirty="0"/>
              <a:t>字节</a:t>
            </a:r>
          </a:p>
        </p:txBody>
      </p:sp>
      <p:sp>
        <p:nvSpPr>
          <p:cNvPr id="29" name="TextBox 28"/>
          <p:cNvSpPr txBox="1"/>
          <p:nvPr/>
        </p:nvSpPr>
        <p:spPr>
          <a:xfrm>
            <a:off x="8218328" y="2133726"/>
            <a:ext cx="1179231" cy="646331"/>
          </a:xfrm>
          <a:prstGeom prst="rect">
            <a:avLst/>
          </a:prstGeom>
          <a:noFill/>
        </p:spPr>
        <p:txBody>
          <a:bodyPr wrap="square" rtlCol="0">
            <a:spAutoFit/>
          </a:bodyPr>
          <a:lstStyle/>
          <a:p>
            <a:r>
              <a:rPr lang="en-US" altLang="zh-CN" dirty="0"/>
              <a:t>0x1000</a:t>
            </a:r>
          </a:p>
          <a:p>
            <a:r>
              <a:rPr lang="zh-CN" altLang="en-US" dirty="0"/>
              <a:t>字节</a:t>
            </a:r>
          </a:p>
        </p:txBody>
      </p:sp>
      <p:sp>
        <p:nvSpPr>
          <p:cNvPr id="30" name="TextBox 29"/>
          <p:cNvSpPr txBox="1"/>
          <p:nvPr/>
        </p:nvSpPr>
        <p:spPr>
          <a:xfrm>
            <a:off x="8180259" y="2925814"/>
            <a:ext cx="1179231" cy="646331"/>
          </a:xfrm>
          <a:prstGeom prst="rect">
            <a:avLst/>
          </a:prstGeom>
          <a:noFill/>
        </p:spPr>
        <p:txBody>
          <a:bodyPr wrap="square" rtlCol="0">
            <a:spAutoFit/>
          </a:bodyPr>
          <a:lstStyle/>
          <a:p>
            <a:r>
              <a:rPr lang="en-US" altLang="zh-CN" dirty="0"/>
              <a:t>0x1000</a:t>
            </a:r>
          </a:p>
          <a:p>
            <a:r>
              <a:rPr lang="zh-CN" altLang="en-US" dirty="0"/>
              <a:t>字节</a:t>
            </a:r>
          </a:p>
        </p:txBody>
      </p:sp>
      <p:cxnSp>
        <p:nvCxnSpPr>
          <p:cNvPr id="32" name="肘形连接符 31"/>
          <p:cNvCxnSpPr>
            <a:stCxn id="9" idx="3"/>
            <a:endCxn id="16" idx="1"/>
          </p:cNvCxnSpPr>
          <p:nvPr/>
        </p:nvCxnSpPr>
        <p:spPr bwMode="auto">
          <a:xfrm flipV="1">
            <a:off x="3059832" y="4012773"/>
            <a:ext cx="1880067" cy="424339"/>
          </a:xfrm>
          <a:prstGeom prst="bentConnector3">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肘形连接符 33"/>
          <p:cNvCxnSpPr>
            <a:stCxn id="10" idx="3"/>
            <a:endCxn id="17" idx="1"/>
          </p:cNvCxnSpPr>
          <p:nvPr/>
        </p:nvCxnSpPr>
        <p:spPr bwMode="auto">
          <a:xfrm flipV="1">
            <a:off x="3059832" y="3248980"/>
            <a:ext cx="1880067" cy="623382"/>
          </a:xfrm>
          <a:prstGeom prst="bentConnector3">
            <a:avLst>
              <a:gd name="adj1" fmla="val 5871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肘形连接符 35"/>
          <p:cNvCxnSpPr>
            <a:stCxn id="11" idx="3"/>
            <a:endCxn id="14" idx="1"/>
          </p:cNvCxnSpPr>
          <p:nvPr/>
        </p:nvCxnSpPr>
        <p:spPr bwMode="auto">
          <a:xfrm flipV="1">
            <a:off x="3059832" y="2456892"/>
            <a:ext cx="1880067" cy="828092"/>
          </a:xfrm>
          <a:prstGeom prst="bentConnector3">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539552" y="1043444"/>
            <a:ext cx="8268391" cy="461665"/>
          </a:xfrm>
          <a:prstGeom prst="rect">
            <a:avLst/>
          </a:prstGeom>
          <a:noFill/>
        </p:spPr>
        <p:txBody>
          <a:bodyPr wrap="square" rtlCol="0">
            <a:spAutoFit/>
          </a:bodyPr>
          <a:lstStyle/>
          <a:p>
            <a:r>
              <a:rPr lang="zh-CN" altLang="en-US" sz="2400" dirty="0">
                <a:solidFill>
                  <a:srgbClr val="FF0000"/>
                </a:solidFill>
              </a:rPr>
              <a:t>节偏移</a:t>
            </a:r>
            <a:r>
              <a:rPr lang="zh-CN" altLang="en-US" dirty="0"/>
              <a:t>：由存储单元差异引起的节基址差</a:t>
            </a:r>
          </a:p>
        </p:txBody>
      </p:sp>
      <p:sp>
        <p:nvSpPr>
          <p:cNvPr id="3" name="日期占位符 2"/>
          <p:cNvSpPr>
            <a:spLocks noGrp="1"/>
          </p:cNvSpPr>
          <p:nvPr>
            <p:ph type="dt" sz="half" idx="2"/>
          </p:nvPr>
        </p:nvSpPr>
        <p:spPr/>
        <p:txBody>
          <a:bodyPr/>
          <a:lstStyle/>
          <a:p>
            <a:fld id="{DE23E4B6-13FA-45EA-973A-A1AF6183D3F7}" type="datetime1">
              <a:rPr lang="zh-CN" altLang="en-US" smtClean="0"/>
              <a:t>2022/11/4</a:t>
            </a:fld>
            <a:endParaRPr lang="zh-CN" altLang="en-US"/>
          </a:p>
        </p:txBody>
      </p:sp>
      <p:sp>
        <p:nvSpPr>
          <p:cNvPr id="13" name="页脚占位符 12"/>
          <p:cNvSpPr>
            <a:spLocks noGrp="1"/>
          </p:cNvSpPr>
          <p:nvPr>
            <p:ph type="ftr" sz="quarter" idx="3"/>
          </p:nvPr>
        </p:nvSpPr>
        <p:spPr/>
        <p:txBody>
          <a:bodyPr/>
          <a:lstStyle/>
          <a:p>
            <a:r>
              <a:rPr lang="en-US" altLang="zh-CN"/>
              <a:t>is.cumt.edu.cn</a:t>
            </a:r>
            <a:endParaRPr lang="en-US" altLang="zh-CN" dirty="0"/>
          </a:p>
        </p:txBody>
      </p:sp>
      <p:sp>
        <p:nvSpPr>
          <p:cNvPr id="18" name="灯片编号占位符 17"/>
          <p:cNvSpPr>
            <a:spLocks noGrp="1"/>
          </p:cNvSpPr>
          <p:nvPr>
            <p:ph type="sldNum" sz="quarter" idx="4"/>
          </p:nvPr>
        </p:nvSpPr>
        <p:spPr/>
        <p:txBody>
          <a:bodyPr/>
          <a:lstStyle/>
          <a:p>
            <a:fld id="{793773FA-04BE-4575-9625-A7596617E1A2}" type="slidenum">
              <a:rPr lang="zh-CN" altLang="en-US" smtClean="0"/>
              <a:t>24</a:t>
            </a:fld>
            <a:endParaRPr lang="zh-CN" altLang="en-US"/>
          </a:p>
        </p:txBody>
      </p:sp>
    </p:spTree>
    <p:extLst>
      <p:ext uri="{BB962C8B-B14F-4D97-AF65-F5344CB8AC3E}">
        <p14:creationId xmlns:p14="http://schemas.microsoft.com/office/powerpoint/2010/main" val="3083960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46504549"/>
              </p:ext>
            </p:extLst>
          </p:nvPr>
        </p:nvGraphicFramePr>
        <p:xfrm>
          <a:off x="467544" y="1628800"/>
          <a:ext cx="8229600" cy="1854200"/>
        </p:xfrm>
        <a:graphic>
          <a:graphicData uri="http://schemas.openxmlformats.org/drawingml/2006/table">
            <a:tbl>
              <a:tblPr firstRow="1" bandRow="1">
                <a:tableStyleId>{5C22544A-7EE6-4342-B048-85BDC9FD1C3A}</a:tableStyleId>
              </a:tblPr>
              <a:tblGrid>
                <a:gridCol w="2160240">
                  <a:extLst>
                    <a:ext uri="{9D8B030D-6E8A-4147-A177-3AD203B41FA5}">
                      <a16:colId xmlns:a16="http://schemas.microsoft.com/office/drawing/2014/main" val="20000"/>
                    </a:ext>
                  </a:extLst>
                </a:gridCol>
                <a:gridCol w="332616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zh-CN" altLang="en-US" dirty="0"/>
                        <a:t>节（</a:t>
                      </a:r>
                      <a:r>
                        <a:rPr lang="en-US" altLang="zh-CN" dirty="0"/>
                        <a:t>section</a:t>
                      </a:r>
                      <a:r>
                        <a:rPr lang="zh-CN" altLang="en-US" dirty="0"/>
                        <a:t>）</a:t>
                      </a:r>
                    </a:p>
                  </a:txBody>
                  <a:tcPr anchor="ctr"/>
                </a:tc>
                <a:tc>
                  <a:txBody>
                    <a:bodyPr/>
                    <a:lstStyle/>
                    <a:p>
                      <a:pPr algn="ctr"/>
                      <a:r>
                        <a:rPr lang="zh-CN" altLang="en-US" dirty="0"/>
                        <a:t>相对虚拟偏移量</a:t>
                      </a:r>
                      <a:r>
                        <a:rPr lang="en-US" altLang="zh-CN" dirty="0"/>
                        <a:t>RVA</a:t>
                      </a:r>
                      <a:endParaRPr lang="zh-CN" altLang="en-US" dirty="0"/>
                    </a:p>
                  </a:txBody>
                  <a:tcPr anchor="ctr"/>
                </a:tc>
                <a:tc>
                  <a:txBody>
                    <a:bodyPr/>
                    <a:lstStyle/>
                    <a:p>
                      <a:pPr algn="ctr"/>
                      <a:r>
                        <a:rPr lang="zh-CN" altLang="en-US" dirty="0"/>
                        <a:t>文件偏移量</a:t>
                      </a:r>
                    </a:p>
                  </a:txBody>
                  <a:tcPr anchor="ctr"/>
                </a:tc>
                <a:extLst>
                  <a:ext uri="{0D108BD9-81ED-4DB2-BD59-A6C34878D82A}">
                    <a16:rowId xmlns:a16="http://schemas.microsoft.com/office/drawing/2014/main" val="10000"/>
                  </a:ext>
                </a:extLst>
              </a:tr>
              <a:tr h="370840">
                <a:tc>
                  <a:txBody>
                    <a:bodyPr/>
                    <a:lstStyle/>
                    <a:p>
                      <a:pPr algn="ctr"/>
                      <a:r>
                        <a:rPr lang="en-US" altLang="zh-CN" dirty="0"/>
                        <a:t>.text</a:t>
                      </a:r>
                      <a:endParaRPr lang="zh-CN" altLang="en-US" dirty="0"/>
                    </a:p>
                  </a:txBody>
                  <a:tcPr anchor="ctr"/>
                </a:tc>
                <a:tc>
                  <a:txBody>
                    <a:bodyPr/>
                    <a:lstStyle/>
                    <a:p>
                      <a:pPr algn="ctr"/>
                      <a:r>
                        <a:rPr lang="en-US" altLang="zh-CN" dirty="0"/>
                        <a:t>0x00001000</a:t>
                      </a:r>
                      <a:endParaRPr lang="zh-CN" altLang="en-US" dirty="0"/>
                    </a:p>
                  </a:txBody>
                  <a:tcPr anchor="ctr"/>
                </a:tc>
                <a:tc>
                  <a:txBody>
                    <a:bodyPr/>
                    <a:lstStyle/>
                    <a:p>
                      <a:pPr algn="ctr"/>
                      <a:r>
                        <a:rPr lang="en-US" altLang="zh-CN" dirty="0"/>
                        <a:t>0x400</a:t>
                      </a:r>
                      <a:endParaRPr lang="zh-CN" altLang="en-US" dirty="0"/>
                    </a:p>
                  </a:txBody>
                  <a:tcPr anchor="ctr"/>
                </a:tc>
                <a:extLst>
                  <a:ext uri="{0D108BD9-81ED-4DB2-BD59-A6C34878D82A}">
                    <a16:rowId xmlns:a16="http://schemas.microsoft.com/office/drawing/2014/main" val="10001"/>
                  </a:ext>
                </a:extLst>
              </a:tr>
              <a:tr h="370840">
                <a:tc>
                  <a:txBody>
                    <a:bodyPr/>
                    <a:lstStyle/>
                    <a:p>
                      <a:pPr algn="ctr"/>
                      <a:r>
                        <a:rPr lang="en-US" altLang="zh-CN" dirty="0"/>
                        <a:t>.</a:t>
                      </a:r>
                      <a:r>
                        <a:rPr lang="en-US" altLang="zh-CN" dirty="0" err="1"/>
                        <a:t>rdata</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0x00007000</a:t>
                      </a:r>
                      <a:endParaRPr lang="zh-CN" altLang="en-US" dirty="0"/>
                    </a:p>
                  </a:txBody>
                  <a:tcPr anchor="ctr"/>
                </a:tc>
                <a:tc>
                  <a:txBody>
                    <a:bodyPr/>
                    <a:lstStyle/>
                    <a:p>
                      <a:pPr algn="ctr"/>
                      <a:r>
                        <a:rPr lang="en-US" altLang="zh-CN" dirty="0"/>
                        <a:t>0x6200</a:t>
                      </a:r>
                      <a:endParaRPr lang="zh-CN" altLang="en-US" dirty="0"/>
                    </a:p>
                  </a:txBody>
                  <a:tcPr anchor="ctr"/>
                </a:tc>
                <a:extLst>
                  <a:ext uri="{0D108BD9-81ED-4DB2-BD59-A6C34878D82A}">
                    <a16:rowId xmlns:a16="http://schemas.microsoft.com/office/drawing/2014/main" val="10002"/>
                  </a:ext>
                </a:extLst>
              </a:tr>
              <a:tr h="370840">
                <a:tc>
                  <a:txBody>
                    <a:bodyPr/>
                    <a:lstStyle/>
                    <a:p>
                      <a:pPr algn="ctr"/>
                      <a:r>
                        <a:rPr lang="en-US" altLang="zh-CN" dirty="0"/>
                        <a:t>.data</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0x00009000</a:t>
                      </a:r>
                      <a:endParaRPr lang="zh-CN" altLang="en-US" dirty="0"/>
                    </a:p>
                  </a:txBody>
                  <a:tcPr anchor="ctr"/>
                </a:tc>
                <a:tc>
                  <a:txBody>
                    <a:bodyPr/>
                    <a:lstStyle/>
                    <a:p>
                      <a:pPr algn="ctr"/>
                      <a:r>
                        <a:rPr lang="en-US" altLang="zh-CN" dirty="0"/>
                        <a:t>0x7400</a:t>
                      </a:r>
                      <a:endParaRPr lang="zh-CN" altLang="en-US" dirty="0"/>
                    </a:p>
                  </a:txBody>
                  <a:tcPr anchor="ctr"/>
                </a:tc>
                <a:extLst>
                  <a:ext uri="{0D108BD9-81ED-4DB2-BD59-A6C34878D82A}">
                    <a16:rowId xmlns:a16="http://schemas.microsoft.com/office/drawing/2014/main" val="10003"/>
                  </a:ext>
                </a:extLst>
              </a:tr>
              <a:tr h="370840">
                <a:tc>
                  <a:txBody>
                    <a:bodyPr/>
                    <a:lstStyle/>
                    <a:p>
                      <a:pPr algn="ctr"/>
                      <a:r>
                        <a:rPr lang="en-US" altLang="zh-CN" dirty="0"/>
                        <a:t>.</a:t>
                      </a:r>
                      <a:r>
                        <a:rPr lang="en-US" altLang="zh-CN" dirty="0" err="1"/>
                        <a:t>rsrc</a:t>
                      </a: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0x0002D000</a:t>
                      </a:r>
                      <a:endParaRPr lang="zh-CN" altLang="en-US" dirty="0"/>
                    </a:p>
                  </a:txBody>
                  <a:tcPr anchor="ctr"/>
                </a:tc>
                <a:tc>
                  <a:txBody>
                    <a:bodyPr/>
                    <a:lstStyle/>
                    <a:p>
                      <a:pPr algn="ctr"/>
                      <a:r>
                        <a:rPr lang="en-US" altLang="zh-CN" dirty="0"/>
                        <a:t>0x7800</a:t>
                      </a:r>
                      <a:endParaRPr lang="zh-CN" altLang="en-US" dirty="0"/>
                    </a:p>
                  </a:txBody>
                  <a:tcPr anchor="ctr"/>
                </a:tc>
                <a:extLst>
                  <a:ext uri="{0D108BD9-81ED-4DB2-BD59-A6C34878D82A}">
                    <a16:rowId xmlns:a16="http://schemas.microsoft.com/office/drawing/2014/main" val="10004"/>
                  </a:ext>
                </a:extLst>
              </a:tr>
            </a:tbl>
          </a:graphicData>
        </a:graphic>
      </p:graphicFrame>
      <p:sp>
        <p:nvSpPr>
          <p:cNvPr id="7" name="TextBox 6"/>
          <p:cNvSpPr txBox="1"/>
          <p:nvPr/>
        </p:nvSpPr>
        <p:spPr>
          <a:xfrm>
            <a:off x="553199" y="3966461"/>
            <a:ext cx="7920880" cy="2985433"/>
          </a:xfrm>
          <a:prstGeom prst="rect">
            <a:avLst/>
          </a:prstGeom>
          <a:noFill/>
        </p:spPr>
        <p:txBody>
          <a:bodyPr wrap="square" rtlCol="0">
            <a:spAutoFit/>
          </a:bodyPr>
          <a:lstStyle/>
          <a:p>
            <a:r>
              <a:rPr lang="zh-CN" altLang="en-US" sz="2400" dirty="0"/>
              <a:t>则：</a:t>
            </a:r>
            <a:endParaRPr lang="en-US" altLang="zh-CN" sz="2400" dirty="0"/>
          </a:p>
          <a:p>
            <a:r>
              <a:rPr lang="en-US" altLang="zh-CN" sz="2400" dirty="0"/>
              <a:t>.text </a:t>
            </a:r>
            <a:r>
              <a:rPr lang="zh-CN" altLang="en-US" sz="2400" dirty="0"/>
              <a:t>节偏移：   </a:t>
            </a:r>
            <a:r>
              <a:rPr lang="en-US" altLang="zh-CN" sz="2400" dirty="0"/>
              <a:t>0x1000-0x400 =0xC00</a:t>
            </a:r>
          </a:p>
          <a:p>
            <a:r>
              <a:rPr lang="en-US" altLang="zh-CN" sz="2400" dirty="0"/>
              <a:t>.</a:t>
            </a:r>
            <a:r>
              <a:rPr lang="en-US" altLang="zh-CN" sz="2400" dirty="0" err="1"/>
              <a:t>rdata</a:t>
            </a:r>
            <a:r>
              <a:rPr lang="en-US" altLang="zh-CN" sz="2400" dirty="0"/>
              <a:t> </a:t>
            </a:r>
            <a:r>
              <a:rPr lang="zh-CN" altLang="en-US" sz="2400" dirty="0"/>
              <a:t>节偏移：</a:t>
            </a:r>
            <a:r>
              <a:rPr lang="en-US" altLang="zh-CN" sz="2400" dirty="0"/>
              <a:t>0x7000-0x6200=0xE00</a:t>
            </a:r>
          </a:p>
          <a:p>
            <a:endParaRPr lang="en-US" altLang="zh-CN" sz="2400" dirty="0"/>
          </a:p>
          <a:p>
            <a:pPr marL="2155825" indent="-2155825"/>
            <a:r>
              <a:rPr lang="zh-CN" altLang="en-US" sz="2400" dirty="0">
                <a:solidFill>
                  <a:srgbClr val="FF0000"/>
                </a:solidFill>
              </a:rPr>
              <a:t>文件偏移地址</a:t>
            </a:r>
            <a:r>
              <a:rPr lang="en-US" altLang="zh-CN" sz="2400" dirty="0">
                <a:solidFill>
                  <a:srgbClr val="FF0000"/>
                </a:solidFill>
              </a:rPr>
              <a:t> = RVA—</a:t>
            </a:r>
            <a:r>
              <a:rPr lang="zh-CN" altLang="en-US" sz="2400" dirty="0">
                <a:solidFill>
                  <a:srgbClr val="FF0000"/>
                </a:solidFill>
              </a:rPr>
              <a:t>节偏移</a:t>
            </a:r>
          </a:p>
          <a:p>
            <a:pPr marL="2155825" indent="-2155825"/>
            <a:r>
              <a:rPr lang="en-US" altLang="zh-CN" sz="2400" dirty="0">
                <a:solidFill>
                  <a:srgbClr val="FF0000"/>
                </a:solidFill>
              </a:rPr>
              <a:t>                       = </a:t>
            </a:r>
            <a:r>
              <a:rPr lang="zh-CN" altLang="en-US" sz="2000" dirty="0">
                <a:solidFill>
                  <a:srgbClr val="FF0000"/>
                </a:solidFill>
              </a:rPr>
              <a:t>虚拟内存地址（</a:t>
            </a:r>
            <a:r>
              <a:rPr lang="en-US" altLang="zh-CN" sz="2000" dirty="0">
                <a:solidFill>
                  <a:srgbClr val="FF0000"/>
                </a:solidFill>
              </a:rPr>
              <a:t>VA</a:t>
            </a:r>
            <a:r>
              <a:rPr lang="zh-CN" altLang="en-US" sz="2000" dirty="0">
                <a:solidFill>
                  <a:srgbClr val="FF0000"/>
                </a:solidFill>
              </a:rPr>
              <a:t>）</a:t>
            </a:r>
            <a:r>
              <a:rPr lang="en-US" altLang="zh-CN" sz="2000" dirty="0">
                <a:solidFill>
                  <a:srgbClr val="FF0000"/>
                </a:solidFill>
              </a:rPr>
              <a:t>— </a:t>
            </a:r>
            <a:r>
              <a:rPr lang="zh-CN" altLang="en-US" sz="2000" dirty="0">
                <a:solidFill>
                  <a:srgbClr val="FF0000"/>
                </a:solidFill>
              </a:rPr>
              <a:t>装载基址  （</a:t>
            </a:r>
            <a:r>
              <a:rPr lang="en-US" altLang="zh-CN" sz="2000" dirty="0">
                <a:solidFill>
                  <a:srgbClr val="FF0000"/>
                </a:solidFill>
              </a:rPr>
              <a:t>Image Base</a:t>
            </a: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节偏移</a:t>
            </a:r>
            <a:endParaRPr lang="en-US" altLang="zh-CN" sz="2000" dirty="0">
              <a:solidFill>
                <a:srgbClr val="FF0000"/>
              </a:solidFill>
            </a:endParaRPr>
          </a:p>
          <a:p>
            <a:pPr marL="2155825" indent="-2155825"/>
            <a:r>
              <a:rPr lang="en-US" altLang="zh-CN" sz="2400" dirty="0">
                <a:solidFill>
                  <a:srgbClr val="FF0000"/>
                </a:solidFill>
              </a:rPr>
              <a:t>  </a:t>
            </a:r>
            <a:r>
              <a:rPr lang="zh-CN" altLang="en-US" sz="2400" dirty="0">
                <a:solidFill>
                  <a:srgbClr val="FF0000"/>
                </a:solidFill>
              </a:rPr>
              <a:t>                     </a:t>
            </a:r>
          </a:p>
        </p:txBody>
      </p:sp>
      <p:sp>
        <p:nvSpPr>
          <p:cNvPr id="3" name="日期占位符 2"/>
          <p:cNvSpPr>
            <a:spLocks noGrp="1"/>
          </p:cNvSpPr>
          <p:nvPr>
            <p:ph type="dt" sz="half" idx="2"/>
          </p:nvPr>
        </p:nvSpPr>
        <p:spPr/>
        <p:txBody>
          <a:bodyPr/>
          <a:lstStyle/>
          <a:p>
            <a:fld id="{56E78AB1-B124-4C5A-9369-30B2C8E53CA7}"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25</a:t>
            </a:fld>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barn(inVertical)">
                                      <p:cBhvr>
                                        <p:cTn id="7" dur="500"/>
                                        <p:tgtEl>
                                          <p:spTgt spid="7">
                                            <p:txEl>
                                              <p:pRg st="4" end="4"/>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5" end="5"/>
                                            </p:txEl>
                                          </p:spTgt>
                                        </p:tgtEl>
                                        <p:attrNameLst>
                                          <p:attrName>style.visibility</p:attrName>
                                        </p:attrNameLst>
                                      </p:cBhvr>
                                      <p:to>
                                        <p:strVal val="visible"/>
                                      </p:to>
                                    </p:set>
                                    <p:animEffect transition="in" filter="barn(inVertical)">
                                      <p:cBhvr>
                                        <p:cTn id="10" dur="500"/>
                                        <p:tgtEl>
                                          <p:spTgt spid="7">
                                            <p:txEl>
                                              <p:pRg st="5" end="5"/>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animEffect transition="in" filter="barn(inVertical)">
                                      <p:cBhvr>
                                        <p:cTn id="13"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r>
              <a:rPr lang="en-US" altLang="zh-CN" dirty="0"/>
              <a:t>Load PE</a:t>
            </a:r>
            <a:r>
              <a:rPr lang="zh-CN" altLang="en-US" dirty="0"/>
              <a:t>查看：</a:t>
            </a: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523998"/>
            <a:ext cx="7776864" cy="489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p:nvPr/>
        </p:nvCxnSpPr>
        <p:spPr bwMode="auto">
          <a:xfrm flipH="1">
            <a:off x="6732240" y="3969552"/>
            <a:ext cx="936104" cy="683584"/>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椭圆 7"/>
          <p:cNvSpPr/>
          <p:nvPr/>
        </p:nvSpPr>
        <p:spPr bwMode="auto">
          <a:xfrm>
            <a:off x="7668344" y="3789040"/>
            <a:ext cx="936104" cy="36004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grpSp>
        <p:nvGrpSpPr>
          <p:cNvPr id="12" name="组合 11"/>
          <p:cNvGrpSpPr/>
          <p:nvPr/>
        </p:nvGrpSpPr>
        <p:grpSpPr>
          <a:xfrm>
            <a:off x="1835696" y="2204864"/>
            <a:ext cx="6768752" cy="1584176"/>
            <a:chOff x="1835696" y="2204864"/>
            <a:chExt cx="6768752" cy="1584176"/>
          </a:xfrm>
        </p:grpSpPr>
        <p:pic>
          <p:nvPicPr>
            <p:cNvPr id="747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2204864"/>
              <a:ext cx="5208250"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椭圆 8"/>
            <p:cNvSpPr/>
            <p:nvPr/>
          </p:nvSpPr>
          <p:spPr bwMode="auto">
            <a:xfrm>
              <a:off x="7668344" y="3212976"/>
              <a:ext cx="936104" cy="36004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cxnSp>
          <p:nvCxnSpPr>
            <p:cNvPr id="11" name="直接箭头连接符 10"/>
            <p:cNvCxnSpPr/>
            <p:nvPr/>
          </p:nvCxnSpPr>
          <p:spPr bwMode="auto">
            <a:xfrm flipH="1" flipV="1">
              <a:off x="7043946" y="2996952"/>
              <a:ext cx="624398" cy="396044"/>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椭圆 5"/>
          <p:cNvSpPr/>
          <p:nvPr/>
        </p:nvSpPr>
        <p:spPr bwMode="auto">
          <a:xfrm>
            <a:off x="5652120" y="5877272"/>
            <a:ext cx="1391826" cy="72008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0" name="日期占位符 9"/>
          <p:cNvSpPr>
            <a:spLocks noGrp="1"/>
          </p:cNvSpPr>
          <p:nvPr>
            <p:ph type="dt" sz="half" idx="2"/>
          </p:nvPr>
        </p:nvSpPr>
        <p:spPr/>
        <p:txBody>
          <a:bodyPr/>
          <a:lstStyle/>
          <a:p>
            <a:fld id="{D48F24E0-77B7-43EC-A420-0CF491797A48}" type="datetime1">
              <a:rPr lang="zh-CN" altLang="en-US" smtClean="0"/>
              <a:t>2022/11/4</a:t>
            </a:fld>
            <a:endParaRPr lang="zh-CN" altLang="en-US"/>
          </a:p>
        </p:txBody>
      </p:sp>
      <p:sp>
        <p:nvSpPr>
          <p:cNvPr id="13" name="页脚占位符 12"/>
          <p:cNvSpPr>
            <a:spLocks noGrp="1"/>
          </p:cNvSpPr>
          <p:nvPr>
            <p:ph type="ftr" sz="quarter" idx="3"/>
          </p:nvPr>
        </p:nvSpPr>
        <p:spPr/>
        <p:txBody>
          <a:bodyPr/>
          <a:lstStyle/>
          <a:p>
            <a:r>
              <a:rPr lang="en-US" altLang="zh-CN"/>
              <a:t>is.cumt.edu.cn</a:t>
            </a:r>
            <a:endParaRPr lang="en-US" altLang="zh-CN" dirty="0"/>
          </a:p>
        </p:txBody>
      </p:sp>
      <p:sp>
        <p:nvSpPr>
          <p:cNvPr id="14" name="灯片编号占位符 13"/>
          <p:cNvSpPr>
            <a:spLocks noGrp="1"/>
          </p:cNvSpPr>
          <p:nvPr>
            <p:ph type="sldNum" sz="quarter" idx="4"/>
          </p:nvPr>
        </p:nvSpPr>
        <p:spPr/>
        <p:txBody>
          <a:bodyPr/>
          <a:lstStyle/>
          <a:p>
            <a:fld id="{793773FA-04BE-4575-9625-A7596617E1A2}" type="slidenum">
              <a:rPr lang="zh-CN" altLang="en-US" smtClean="0"/>
              <a:t>26</a:t>
            </a:fld>
            <a:endParaRPr lang="zh-CN" altLang="en-US"/>
          </a:p>
        </p:txBody>
      </p:sp>
    </p:spTree>
    <p:extLst>
      <p:ext uri="{BB962C8B-B14F-4D97-AF65-F5344CB8AC3E}">
        <p14:creationId xmlns:p14="http://schemas.microsoft.com/office/powerpoint/2010/main" val="197880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endParaRPr lang="zh-CN" altLang="en-US"/>
          </a:p>
        </p:txBody>
      </p:sp>
      <p:pic>
        <p:nvPicPr>
          <p:cNvPr id="696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08720"/>
            <a:ext cx="8496944" cy="541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组合 10"/>
          <p:cNvGrpSpPr/>
          <p:nvPr/>
        </p:nvGrpSpPr>
        <p:grpSpPr>
          <a:xfrm>
            <a:off x="1619672" y="3140968"/>
            <a:ext cx="3312368" cy="1728192"/>
            <a:chOff x="1619672" y="3140968"/>
            <a:chExt cx="3312368" cy="1728192"/>
          </a:xfrm>
        </p:grpSpPr>
        <p:sp>
          <p:nvSpPr>
            <p:cNvPr id="6" name="椭圆 5"/>
            <p:cNvSpPr/>
            <p:nvPr/>
          </p:nvSpPr>
          <p:spPr bwMode="auto">
            <a:xfrm>
              <a:off x="3995936" y="4365104"/>
              <a:ext cx="936104" cy="50405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7" name="椭圆 6"/>
            <p:cNvSpPr/>
            <p:nvPr/>
          </p:nvSpPr>
          <p:spPr bwMode="auto">
            <a:xfrm>
              <a:off x="1619672" y="3140968"/>
              <a:ext cx="360040" cy="47498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cxnSp>
          <p:nvCxnSpPr>
            <p:cNvPr id="9" name="直接箭头连接符 8"/>
            <p:cNvCxnSpPr>
              <a:endCxn id="6" idx="2"/>
            </p:cNvCxnSpPr>
            <p:nvPr/>
          </p:nvCxnSpPr>
          <p:spPr bwMode="auto">
            <a:xfrm>
              <a:off x="1979712" y="3378458"/>
              <a:ext cx="2016224" cy="1238674"/>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1" y="2311024"/>
            <a:ext cx="9006185" cy="1986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日期占位符 7"/>
          <p:cNvSpPr>
            <a:spLocks noGrp="1"/>
          </p:cNvSpPr>
          <p:nvPr>
            <p:ph type="dt" sz="half" idx="2"/>
          </p:nvPr>
        </p:nvSpPr>
        <p:spPr/>
        <p:txBody>
          <a:bodyPr/>
          <a:lstStyle/>
          <a:p>
            <a:fld id="{8BF8DFB9-B9CC-4199-B334-4F851587B715}" type="datetime1">
              <a:rPr lang="zh-CN" altLang="en-US" smtClean="0"/>
              <a:t>2022/11/4</a:t>
            </a:fld>
            <a:endParaRPr lang="zh-CN" altLang="en-US"/>
          </a:p>
        </p:txBody>
      </p:sp>
      <p:sp>
        <p:nvSpPr>
          <p:cNvPr id="10" name="页脚占位符 9"/>
          <p:cNvSpPr>
            <a:spLocks noGrp="1"/>
          </p:cNvSpPr>
          <p:nvPr>
            <p:ph type="ftr" sz="quarter" idx="3"/>
          </p:nvPr>
        </p:nvSpPr>
        <p:spPr/>
        <p:txBody>
          <a:bodyPr/>
          <a:lstStyle/>
          <a:p>
            <a:r>
              <a:rPr lang="en-US" altLang="zh-CN"/>
              <a:t>is.cumt.edu.cn</a:t>
            </a:r>
            <a:endParaRPr lang="en-US" altLang="zh-CN" dirty="0"/>
          </a:p>
        </p:txBody>
      </p:sp>
      <p:sp>
        <p:nvSpPr>
          <p:cNvPr id="12" name="灯片编号占位符 11"/>
          <p:cNvSpPr>
            <a:spLocks noGrp="1"/>
          </p:cNvSpPr>
          <p:nvPr>
            <p:ph type="sldNum" sz="quarter" idx="4"/>
          </p:nvPr>
        </p:nvSpPr>
        <p:spPr/>
        <p:txBody>
          <a:bodyPr/>
          <a:lstStyle/>
          <a:p>
            <a:fld id="{793773FA-04BE-4575-9625-A7596617E1A2}" type="slidenum">
              <a:rPr lang="zh-CN" altLang="en-US" smtClean="0"/>
              <a:t>27</a:t>
            </a:fld>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9634"/>
                                        </p:tgtEl>
                                        <p:attrNameLst>
                                          <p:attrName>style.visibility</p:attrName>
                                        </p:attrNameLst>
                                      </p:cBhvr>
                                      <p:to>
                                        <p:strVal val="visible"/>
                                      </p:to>
                                    </p:set>
                                    <p:animEffect transition="in" filter="barn(inVertical)">
                                      <p:cBhvr>
                                        <p:cTn id="12" dur="500"/>
                                        <p:tgtEl>
                                          <p:spTgt spid="69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r>
              <a:rPr lang="zh-CN" altLang="en-US" dirty="0"/>
              <a:t>缓冲区溢出</a:t>
            </a:r>
            <a:r>
              <a:rPr lang="en-US" altLang="zh-CN" dirty="0"/>
              <a:t>——</a:t>
            </a:r>
            <a:r>
              <a:rPr lang="zh-CN" altLang="en-US" b="1" dirty="0">
                <a:solidFill>
                  <a:srgbClr val="FF0000"/>
                </a:solidFill>
              </a:rPr>
              <a:t>栈溢出原理：</a:t>
            </a:r>
            <a:endParaRPr lang="en-US" altLang="zh-CN" b="1" dirty="0">
              <a:solidFill>
                <a:srgbClr val="FF0000"/>
              </a:solidFill>
            </a:endParaRPr>
          </a:p>
          <a:p>
            <a:pPr lvl="1"/>
            <a:r>
              <a:rPr lang="en-US" altLang="zh-CN" b="1" dirty="0"/>
              <a:t>PE</a:t>
            </a:r>
            <a:r>
              <a:rPr lang="zh-CN" altLang="en-US" b="1" dirty="0"/>
              <a:t>文件代码段中包含的二进制机器码会装入内存的代码区（</a:t>
            </a:r>
            <a:r>
              <a:rPr lang="en-US" altLang="zh-CN" b="1" dirty="0"/>
              <a:t>.text</a:t>
            </a:r>
            <a:r>
              <a:rPr lang="zh-CN" altLang="en-US" b="1" dirty="0"/>
              <a:t>）</a:t>
            </a:r>
            <a:endParaRPr lang="en-US" altLang="zh-CN" b="1" dirty="0"/>
          </a:p>
          <a:p>
            <a:pPr lvl="1"/>
            <a:endParaRPr lang="en-US" altLang="zh-CN" b="1" dirty="0"/>
          </a:p>
          <a:p>
            <a:pPr lvl="1"/>
            <a:r>
              <a:rPr lang="zh-CN" altLang="en-US" b="1" dirty="0"/>
              <a:t>当函数调用发生时，函数的调用关系等信息会动态保存到</a:t>
            </a:r>
            <a:r>
              <a:rPr lang="zh-CN" altLang="en-US" b="1" dirty="0">
                <a:solidFill>
                  <a:srgbClr val="FF0000"/>
                </a:solidFill>
              </a:rPr>
              <a:t>内存的栈区</a:t>
            </a:r>
            <a:endParaRPr lang="en-US" altLang="zh-CN" b="1" dirty="0">
              <a:solidFill>
                <a:srgbClr val="FF0000"/>
              </a:solidFill>
            </a:endParaRPr>
          </a:p>
          <a:p>
            <a:pPr lvl="1"/>
            <a:endParaRPr lang="en-US" altLang="zh-CN" b="1" dirty="0"/>
          </a:p>
          <a:p>
            <a:pPr lvl="1"/>
            <a:r>
              <a:rPr lang="zh-CN" altLang="en-US" b="1" dirty="0"/>
              <a:t>如果需要动态分配内存，则在</a:t>
            </a:r>
            <a:r>
              <a:rPr lang="zh-CN" altLang="en-US" b="1" dirty="0">
                <a:solidFill>
                  <a:srgbClr val="FF0000"/>
                </a:solidFill>
              </a:rPr>
              <a:t>内存的堆区</a:t>
            </a:r>
            <a:r>
              <a:rPr lang="zh-CN" altLang="en-US" b="1" dirty="0"/>
              <a:t>分配合适的区域</a:t>
            </a:r>
            <a:endParaRPr lang="en-US" altLang="zh-CN" b="1" dirty="0"/>
          </a:p>
          <a:p>
            <a:pPr lvl="1"/>
            <a:endParaRPr lang="en-US" altLang="zh-CN" b="1" dirty="0">
              <a:solidFill>
                <a:srgbClr val="FF0000"/>
              </a:solidFill>
            </a:endParaRPr>
          </a:p>
          <a:p>
            <a:pPr lvl="1"/>
            <a:r>
              <a:rPr lang="en-US" altLang="zh-CN" sz="3200" b="1" dirty="0">
                <a:solidFill>
                  <a:srgbClr val="FF0000"/>
                </a:solidFill>
                <a:latin typeface="Comic Sans MS" pitchFamily="66" charset="0"/>
              </a:rPr>
              <a:t>Q</a:t>
            </a:r>
            <a:r>
              <a:rPr lang="en-US" altLang="zh-CN" sz="3200" b="1" dirty="0">
                <a:solidFill>
                  <a:srgbClr val="FF0000"/>
                </a:solidFill>
              </a:rPr>
              <a:t>: </a:t>
            </a:r>
            <a:r>
              <a:rPr lang="zh-CN" altLang="en-US" sz="3200" b="1" dirty="0">
                <a:solidFill>
                  <a:srgbClr val="FF0000"/>
                </a:solidFill>
              </a:rPr>
              <a:t>函数调用时到底发生了什么？</a:t>
            </a:r>
            <a:endParaRPr lang="en-US" altLang="zh-CN" sz="3200" b="1" dirty="0">
              <a:solidFill>
                <a:srgbClr val="FF0000"/>
              </a:solidFill>
            </a:endParaRPr>
          </a:p>
          <a:p>
            <a:pPr lvl="1"/>
            <a:endParaRPr lang="zh-CN" altLang="en-US" b="1" dirty="0">
              <a:solidFill>
                <a:srgbClr val="FF0000"/>
              </a:solidFill>
            </a:endParaRPr>
          </a:p>
        </p:txBody>
      </p:sp>
      <p:sp>
        <p:nvSpPr>
          <p:cNvPr id="6" name="日期占位符 5"/>
          <p:cNvSpPr>
            <a:spLocks noGrp="1"/>
          </p:cNvSpPr>
          <p:nvPr>
            <p:ph type="dt" sz="half" idx="2"/>
          </p:nvPr>
        </p:nvSpPr>
        <p:spPr/>
        <p:txBody>
          <a:bodyPr/>
          <a:lstStyle/>
          <a:p>
            <a:fld id="{0BC5434E-D045-4089-804A-8B6E825F6406}"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28</a:t>
            </a:fld>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arn(inVertical)">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715B5681-CA10-4696-B5E0-12097AADEAD4}"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29</a:t>
            </a:fld>
            <a:endParaRPr lang="zh-CN" altLang="en-US"/>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799" y="547688"/>
            <a:ext cx="6604396" cy="604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74680" y="1556792"/>
            <a:ext cx="615553" cy="4392488"/>
          </a:xfrm>
          <a:prstGeom prst="rect">
            <a:avLst/>
          </a:prstGeom>
          <a:noFill/>
        </p:spPr>
        <p:txBody>
          <a:bodyPr vert="eaVert" wrap="square" rtlCol="0">
            <a:spAutoFit/>
          </a:bodyPr>
          <a:lstStyle/>
          <a:p>
            <a:r>
              <a:rPr lang="zh-CN" altLang="en-US" sz="2800" dirty="0">
                <a:solidFill>
                  <a:srgbClr val="FF0000"/>
                </a:solidFill>
              </a:rPr>
              <a:t>进程的内存使用示意图</a:t>
            </a:r>
          </a:p>
        </p:txBody>
      </p:sp>
    </p:spTree>
    <p:extLst>
      <p:ext uri="{BB962C8B-B14F-4D97-AF65-F5344CB8AC3E}">
        <p14:creationId xmlns:p14="http://schemas.microsoft.com/office/powerpoint/2010/main" val="258944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0" hangingPunct="0"/>
            <a:r>
              <a:rPr lang="zh-CN" altLang="en-US" dirty="0">
                <a:latin typeface="华文隶书" pitchFamily="2" charset="-122"/>
                <a:ea typeface="华文隶书" pitchFamily="2" charset="-122"/>
              </a:rPr>
              <a:t>缓冲区溢出概述</a:t>
            </a:r>
            <a:endParaRPr lang="en-US" altLang="zh-CN" dirty="0">
              <a:latin typeface="华文隶书" pitchFamily="2" charset="-122"/>
              <a:ea typeface="华文隶书" pitchFamily="2" charset="-122"/>
            </a:endParaRPr>
          </a:p>
        </p:txBody>
      </p:sp>
      <p:sp>
        <p:nvSpPr>
          <p:cNvPr id="3" name="内容占位符 2"/>
          <p:cNvSpPr>
            <a:spLocks noGrp="1"/>
          </p:cNvSpPr>
          <p:nvPr>
            <p:ph idx="1"/>
          </p:nvPr>
        </p:nvSpPr>
        <p:spPr/>
        <p:txBody>
          <a:bodyPr/>
          <a:lstStyle/>
          <a:p>
            <a:pPr eaLnBrk="1" hangingPunct="1"/>
            <a:r>
              <a:rPr lang="zh-CN" altLang="en-US" sz="2800" b="1" dirty="0">
                <a:solidFill>
                  <a:srgbClr val="FF0000"/>
                </a:solidFill>
                <a:latin typeface="华文中宋" pitchFamily="2" charset="-122"/>
                <a:ea typeface="华文中宋" pitchFamily="2" charset="-122"/>
              </a:rPr>
              <a:t>什么是缓冲区（</a:t>
            </a:r>
            <a:r>
              <a:rPr lang="en-US" altLang="zh-CN" sz="2800" b="1" dirty="0">
                <a:solidFill>
                  <a:srgbClr val="FF0000"/>
                </a:solidFill>
                <a:latin typeface="华文中宋" pitchFamily="2" charset="-122"/>
                <a:ea typeface="华文中宋" pitchFamily="2" charset="-122"/>
              </a:rPr>
              <a:t>Buffer</a:t>
            </a:r>
            <a:r>
              <a:rPr lang="zh-CN" altLang="en-US" sz="2800" b="1" dirty="0">
                <a:solidFill>
                  <a:srgbClr val="FF0000"/>
                </a:solidFill>
                <a:latin typeface="华文中宋" pitchFamily="2" charset="-122"/>
                <a:ea typeface="华文中宋" pitchFamily="2" charset="-122"/>
              </a:rPr>
              <a:t>）？</a:t>
            </a:r>
            <a:endParaRPr lang="en-US" altLang="zh-CN" sz="2800" b="1" dirty="0">
              <a:solidFill>
                <a:srgbClr val="FF0000"/>
              </a:solidFill>
              <a:latin typeface="华文中宋" pitchFamily="2" charset="-122"/>
              <a:ea typeface="华文中宋" pitchFamily="2" charset="-122"/>
            </a:endParaRPr>
          </a:p>
          <a:p>
            <a:pPr lvl="1"/>
            <a:r>
              <a:rPr lang="zh-CN" altLang="en-US" sz="2600" dirty="0"/>
              <a:t>包含相同数据类型实例的一个连续的计算机内存块，是程序运行期间在内存中分配的一个连续区域，用于保存包括字符数组在内的各种数据类型</a:t>
            </a:r>
            <a:endParaRPr lang="en-US" altLang="zh-CN" sz="2800" dirty="0"/>
          </a:p>
          <a:p>
            <a:pPr eaLnBrk="1" hangingPunct="1"/>
            <a:endParaRPr lang="zh-CN" altLang="en-US" sz="1100" dirty="0"/>
          </a:p>
          <a:p>
            <a:pPr eaLnBrk="1" hangingPunct="1"/>
            <a:r>
              <a:rPr lang="zh-CN" altLang="en-US" sz="2800" b="1" dirty="0">
                <a:solidFill>
                  <a:srgbClr val="FF0000"/>
                </a:solidFill>
                <a:latin typeface="华文中宋" pitchFamily="2" charset="-122"/>
                <a:ea typeface="华文中宋" pitchFamily="2" charset="-122"/>
              </a:rPr>
              <a:t>缓冲区溢出（</a:t>
            </a:r>
            <a:r>
              <a:rPr lang="en-US" altLang="zh-CN" sz="2800" b="1" dirty="0">
                <a:solidFill>
                  <a:srgbClr val="FF0000"/>
                </a:solidFill>
                <a:latin typeface="华文中宋" pitchFamily="2" charset="-122"/>
                <a:ea typeface="华文中宋" pitchFamily="2" charset="-122"/>
              </a:rPr>
              <a:t>Buffer Overflow</a:t>
            </a:r>
            <a:r>
              <a:rPr lang="zh-CN" altLang="en-US" sz="2800" b="1" dirty="0">
                <a:solidFill>
                  <a:srgbClr val="FF0000"/>
                </a:solidFill>
                <a:latin typeface="华文中宋" pitchFamily="2" charset="-122"/>
                <a:ea typeface="华文中宋" pitchFamily="2" charset="-122"/>
              </a:rPr>
              <a:t>）：</a:t>
            </a:r>
            <a:r>
              <a:rPr lang="zh-CN" altLang="en-US" dirty="0"/>
              <a:t>向固定长度的缓冲区中写入超出其预定长度的内容，造成缓冲区数据溢出，从而覆盖缓冲区周围的内存空间</a:t>
            </a:r>
            <a:endParaRPr lang="en-US" altLang="zh-CN" dirty="0"/>
          </a:p>
          <a:p>
            <a:pPr marL="361950" indent="-361950" eaLnBrk="1" hangingPunct="1">
              <a:buNone/>
            </a:pPr>
            <a:r>
              <a:rPr lang="en-US" altLang="zh-CN" dirty="0"/>
              <a:t>    </a:t>
            </a:r>
          </a:p>
          <a:p>
            <a:r>
              <a:rPr lang="zh-CN" altLang="en-US" dirty="0"/>
              <a:t>黑客借此精心构造填充数据，可以修改内存中变量的值，导致原有</a:t>
            </a:r>
            <a:r>
              <a:rPr lang="zh-CN" altLang="en-US" b="1" dirty="0">
                <a:solidFill>
                  <a:srgbClr val="FF0000"/>
                </a:solidFill>
              </a:rPr>
              <a:t>流程改变</a:t>
            </a:r>
            <a:r>
              <a:rPr lang="zh-CN" altLang="en-US" dirty="0"/>
              <a:t>，甚至可以劫持进程，执行恶意代码，最终获取系统控制权</a:t>
            </a:r>
          </a:p>
        </p:txBody>
      </p:sp>
      <p:sp>
        <p:nvSpPr>
          <p:cNvPr id="6" name="日期占位符 5"/>
          <p:cNvSpPr>
            <a:spLocks noGrp="1"/>
          </p:cNvSpPr>
          <p:nvPr>
            <p:ph type="dt" sz="half" idx="2"/>
          </p:nvPr>
        </p:nvSpPr>
        <p:spPr/>
        <p:txBody>
          <a:bodyPr/>
          <a:lstStyle/>
          <a:p>
            <a:fld id="{BF3ACE87-6A2B-4CBF-9C8F-E665F6BD9957}"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a:xfrm>
            <a:off x="7956376" y="6356350"/>
            <a:ext cx="730424" cy="365125"/>
          </a:xfrm>
        </p:spPr>
        <p:txBody>
          <a:bodyPr/>
          <a:lstStyle/>
          <a:p>
            <a:fld id="{793773FA-04BE-4575-9625-A7596617E1A2}" type="slidenum">
              <a:rPr lang="zh-CN" altLang="en-US" smtClean="0"/>
              <a:t>3</a:t>
            </a:fld>
            <a:endParaRPr lang="zh-CN" altLang="en-US" dirty="0"/>
          </a:p>
        </p:txBody>
      </p:sp>
    </p:spTree>
    <p:extLst>
      <p:ext uri="{BB962C8B-B14F-4D97-AF65-F5344CB8AC3E}">
        <p14:creationId xmlns:p14="http://schemas.microsoft.com/office/powerpoint/2010/main" val="258253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arn(inVertical)">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立方体 7"/>
          <p:cNvSpPr/>
          <p:nvPr/>
        </p:nvSpPr>
        <p:spPr bwMode="auto">
          <a:xfrm>
            <a:off x="4860032" y="3400263"/>
            <a:ext cx="2808312" cy="936104"/>
          </a:xfrm>
          <a:prstGeom prst="cube">
            <a:avLst/>
          </a:prstGeom>
          <a:solidFill>
            <a:schemeClr val="accent2"/>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Arial" charset="0"/>
              </a:rPr>
              <a:t>func_A</a:t>
            </a:r>
            <a:r>
              <a:rPr kumimoji="0" lang="zh-CN" altLang="en-US" sz="1800" b="1" i="0" u="none" strike="noStrike" cap="none" normalizeH="0" baseline="0" dirty="0">
                <a:ln>
                  <a:noFill/>
                </a:ln>
                <a:solidFill>
                  <a:schemeClr val="tx1"/>
                </a:solidFill>
                <a:effectLst/>
                <a:latin typeface="Arial" charset="0"/>
              </a:rPr>
              <a:t>指令</a:t>
            </a:r>
          </a:p>
        </p:txBody>
      </p:sp>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7" name="立方体 6"/>
          <p:cNvSpPr/>
          <p:nvPr/>
        </p:nvSpPr>
        <p:spPr bwMode="auto">
          <a:xfrm>
            <a:off x="4860032" y="2132856"/>
            <a:ext cx="2808312" cy="936104"/>
          </a:xfrm>
          <a:prstGeom prst="cube">
            <a:avLst/>
          </a:prstGeom>
          <a:solidFill>
            <a:schemeClr val="accent2"/>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main</a:t>
            </a:r>
            <a:r>
              <a:rPr lang="zh-CN" altLang="en-US" dirty="0"/>
              <a:t>指令</a:t>
            </a:r>
            <a:endParaRPr kumimoji="0" lang="zh-CN" altLang="en-US" sz="1800" b="1" i="0" u="none" strike="noStrike" cap="none" normalizeH="0" baseline="0" dirty="0">
              <a:ln>
                <a:noFill/>
              </a:ln>
              <a:solidFill>
                <a:schemeClr val="tx1"/>
              </a:solidFill>
              <a:effectLst/>
              <a:latin typeface="Arial" charset="0"/>
            </a:endParaRPr>
          </a:p>
        </p:txBody>
      </p:sp>
      <p:sp>
        <p:nvSpPr>
          <p:cNvPr id="6" name="立方体 5"/>
          <p:cNvSpPr/>
          <p:nvPr/>
        </p:nvSpPr>
        <p:spPr bwMode="auto">
          <a:xfrm>
            <a:off x="4860032" y="980728"/>
            <a:ext cx="2808312" cy="936104"/>
          </a:xfrm>
          <a:prstGeom prst="cube">
            <a:avLst/>
          </a:prstGeom>
          <a:solidFill>
            <a:schemeClr val="accent2"/>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Arial" charset="0"/>
              </a:rPr>
              <a:t>func_B</a:t>
            </a:r>
            <a:r>
              <a:rPr kumimoji="0" lang="zh-CN" altLang="en-US" sz="1800" b="1" i="0" u="none" strike="noStrike" cap="none" normalizeH="0" baseline="0" dirty="0">
                <a:ln>
                  <a:noFill/>
                </a:ln>
                <a:solidFill>
                  <a:schemeClr val="tx1"/>
                </a:solidFill>
                <a:effectLst/>
                <a:latin typeface="Arial" charset="0"/>
              </a:rPr>
              <a:t>指令</a:t>
            </a:r>
          </a:p>
        </p:txBody>
      </p:sp>
      <p:sp>
        <p:nvSpPr>
          <p:cNvPr id="9" name="TextBox 8"/>
          <p:cNvSpPr txBox="1"/>
          <p:nvPr/>
        </p:nvSpPr>
        <p:spPr>
          <a:xfrm>
            <a:off x="3707904" y="4545939"/>
            <a:ext cx="5436096" cy="1200329"/>
          </a:xfrm>
          <a:prstGeom prst="rect">
            <a:avLst/>
          </a:prstGeom>
          <a:noFill/>
        </p:spPr>
        <p:txBody>
          <a:bodyPr wrap="square" rtlCol="0">
            <a:spAutoFit/>
          </a:bodyPr>
          <a:lstStyle/>
          <a:p>
            <a:r>
              <a:rPr lang="zh-CN" altLang="en-US" dirty="0">
                <a:solidFill>
                  <a:srgbClr val="FF0000"/>
                </a:solidFill>
              </a:rPr>
              <a:t>编译完后</a:t>
            </a:r>
            <a:r>
              <a:rPr lang="zh-CN" altLang="en-US" dirty="0"/>
              <a:t>同一个文件不同函数的代码在内存代码区的分布可能相邻，也可能相离甚远，可能有序，也可能无序</a:t>
            </a:r>
            <a:endParaRPr lang="en-US" altLang="zh-CN" dirty="0"/>
          </a:p>
          <a:p>
            <a:pPr marL="285750" indent="-285750">
              <a:buFont typeface="Arial" pitchFamily="34" charset="0"/>
              <a:buChar char="•"/>
            </a:pPr>
            <a:r>
              <a:rPr lang="zh-CN" altLang="en-US" dirty="0"/>
              <a:t>但都在同一个</a:t>
            </a:r>
            <a:r>
              <a:rPr lang="en-US" altLang="zh-CN" dirty="0"/>
              <a:t>PE</a:t>
            </a:r>
            <a:r>
              <a:rPr lang="zh-CN" altLang="en-US" dirty="0"/>
              <a:t>文件的代码节中</a:t>
            </a:r>
            <a:r>
              <a:rPr lang="en-US" altLang="zh-CN" dirty="0"/>
              <a:t>(.text)</a:t>
            </a:r>
            <a:endParaRPr lang="zh-CN" altLang="en-US" dirty="0"/>
          </a:p>
        </p:txBody>
      </p:sp>
      <p:sp>
        <p:nvSpPr>
          <p:cNvPr id="12" name="内容占位符 2"/>
          <p:cNvSpPr txBox="1">
            <a:spLocks/>
          </p:cNvSpPr>
          <p:nvPr/>
        </p:nvSpPr>
        <p:spPr bwMode="auto">
          <a:xfrm>
            <a:off x="395536" y="980728"/>
            <a:ext cx="3312368" cy="556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v"/>
              <a:defRPr sz="26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itchFamily="2" charset="2"/>
              <a:buNone/>
            </a:pPr>
            <a:r>
              <a:rPr lang="en-US" altLang="zh-CN" sz="2000" dirty="0" err="1"/>
              <a:t>int</a:t>
            </a:r>
            <a:r>
              <a:rPr lang="en-US" altLang="zh-CN" sz="2000" dirty="0"/>
              <a:t> </a:t>
            </a:r>
            <a:r>
              <a:rPr lang="en-US" altLang="zh-CN" sz="2000" dirty="0" err="1">
                <a:solidFill>
                  <a:srgbClr val="FF0000"/>
                </a:solidFill>
              </a:rPr>
              <a:t>func_B</a:t>
            </a:r>
            <a:r>
              <a:rPr lang="en-US" altLang="zh-CN" sz="2000" dirty="0"/>
              <a:t>(</a:t>
            </a:r>
            <a:r>
              <a:rPr lang="en-US" altLang="zh-CN" sz="2000" dirty="0" err="1"/>
              <a:t>int</a:t>
            </a:r>
            <a:r>
              <a:rPr lang="en-US" altLang="zh-CN" sz="2000" dirty="0"/>
              <a:t> </a:t>
            </a:r>
            <a:r>
              <a:rPr lang="en-US" altLang="zh-CN" sz="2000" dirty="0" err="1"/>
              <a:t>arg</a:t>
            </a:r>
            <a:r>
              <a:rPr lang="en-US" altLang="zh-CN" sz="2000" dirty="0"/>
              <a:t>){</a:t>
            </a:r>
          </a:p>
          <a:p>
            <a:pPr marL="0" indent="0">
              <a:buFont typeface="Wingdings" pitchFamily="2" charset="2"/>
              <a:buNone/>
            </a:pPr>
            <a:r>
              <a:rPr lang="en-US" altLang="zh-CN" sz="2000" dirty="0"/>
              <a:t>      …//program code//</a:t>
            </a:r>
          </a:p>
          <a:p>
            <a:pPr marL="0" indent="0">
              <a:buFont typeface="Wingdings" pitchFamily="2" charset="2"/>
              <a:buNone/>
            </a:pPr>
            <a:r>
              <a:rPr lang="en-US" altLang="zh-CN" sz="2000" dirty="0"/>
              <a:t>}</a:t>
            </a:r>
          </a:p>
          <a:p>
            <a:pPr marL="0" indent="0">
              <a:buFont typeface="Wingdings" pitchFamily="2" charset="2"/>
              <a:buNone/>
            </a:pPr>
            <a:endParaRPr lang="en-US" altLang="zh-CN" sz="2000" dirty="0"/>
          </a:p>
          <a:p>
            <a:pPr marL="0" indent="0">
              <a:buFont typeface="Wingdings" pitchFamily="2" charset="2"/>
              <a:buNone/>
            </a:pPr>
            <a:r>
              <a:rPr lang="en-US" altLang="zh-CN" sz="2000" dirty="0" err="1"/>
              <a:t>int</a:t>
            </a:r>
            <a:r>
              <a:rPr lang="en-US" altLang="zh-CN" sz="2000" dirty="0"/>
              <a:t> </a:t>
            </a:r>
            <a:r>
              <a:rPr lang="en-US" altLang="zh-CN" sz="2000" dirty="0" err="1">
                <a:solidFill>
                  <a:srgbClr val="FF0000"/>
                </a:solidFill>
              </a:rPr>
              <a:t>func_A</a:t>
            </a:r>
            <a:r>
              <a:rPr lang="en-US" altLang="zh-CN" sz="2000" dirty="0"/>
              <a:t>(</a:t>
            </a:r>
            <a:r>
              <a:rPr lang="en-US" altLang="zh-CN" sz="2000" dirty="0" err="1"/>
              <a:t>int</a:t>
            </a:r>
            <a:r>
              <a:rPr lang="en-US" altLang="zh-CN" sz="2000" dirty="0"/>
              <a:t> </a:t>
            </a:r>
            <a:r>
              <a:rPr lang="en-US" altLang="zh-CN" sz="2000" dirty="0" err="1"/>
              <a:t>arg</a:t>
            </a:r>
            <a:r>
              <a:rPr lang="en-US" altLang="zh-CN" sz="2000" dirty="0"/>
              <a:t>){</a:t>
            </a:r>
          </a:p>
          <a:p>
            <a:pPr marL="400050" lvl="1" indent="0">
              <a:buFont typeface="Wingdings" pitchFamily="2" charset="2"/>
              <a:buNone/>
            </a:pPr>
            <a:r>
              <a:rPr lang="en-US" altLang="zh-CN" sz="1800" dirty="0" err="1"/>
              <a:t>int</a:t>
            </a:r>
            <a:r>
              <a:rPr lang="en-US" altLang="zh-CN" sz="1800" dirty="0"/>
              <a:t> back=</a:t>
            </a:r>
            <a:r>
              <a:rPr lang="en-US" altLang="zh-CN" sz="1800" dirty="0" err="1"/>
              <a:t>func_B</a:t>
            </a:r>
            <a:r>
              <a:rPr lang="en-US" altLang="zh-CN" sz="1800" dirty="0"/>
              <a:t>(</a:t>
            </a:r>
            <a:r>
              <a:rPr lang="en-US" altLang="zh-CN" sz="1800" dirty="0" err="1"/>
              <a:t>arg</a:t>
            </a:r>
            <a:r>
              <a:rPr lang="en-US" altLang="zh-CN" sz="1800" dirty="0"/>
              <a:t>);</a:t>
            </a:r>
          </a:p>
          <a:p>
            <a:pPr marL="400050" lvl="1" indent="0">
              <a:buFont typeface="Wingdings" pitchFamily="2" charset="2"/>
              <a:buNone/>
            </a:pPr>
            <a:r>
              <a:rPr lang="en-US" altLang="zh-CN" sz="1800" dirty="0"/>
              <a:t>…//program code//</a:t>
            </a:r>
          </a:p>
          <a:p>
            <a:pPr marL="0" indent="0">
              <a:buFont typeface="Wingdings" pitchFamily="2" charset="2"/>
              <a:buNone/>
            </a:pPr>
            <a:r>
              <a:rPr lang="en-US" altLang="zh-CN" sz="2000" dirty="0"/>
              <a:t>}</a:t>
            </a:r>
          </a:p>
          <a:p>
            <a:pPr marL="0" indent="0">
              <a:buFont typeface="Wingdings" pitchFamily="2" charset="2"/>
              <a:buNone/>
            </a:pPr>
            <a:endParaRPr lang="en-US" altLang="zh-CN" sz="2000" dirty="0"/>
          </a:p>
          <a:p>
            <a:pPr marL="0" indent="0">
              <a:buFont typeface="Wingdings" pitchFamily="2" charset="2"/>
              <a:buNone/>
            </a:pPr>
            <a:r>
              <a:rPr lang="en-US" altLang="zh-CN" sz="2000" dirty="0" err="1"/>
              <a:t>int</a:t>
            </a:r>
            <a:r>
              <a:rPr lang="en-US" altLang="zh-CN" sz="2000" dirty="0"/>
              <a:t> </a:t>
            </a:r>
            <a:r>
              <a:rPr lang="en-US" altLang="zh-CN" sz="2000" dirty="0">
                <a:solidFill>
                  <a:srgbClr val="FF0000"/>
                </a:solidFill>
              </a:rPr>
              <a:t>main</a:t>
            </a:r>
            <a:r>
              <a:rPr lang="en-US" altLang="zh-CN" sz="2000" dirty="0"/>
              <a:t>(</a:t>
            </a:r>
            <a:r>
              <a:rPr lang="en-US" altLang="zh-CN" sz="2000" dirty="0" err="1"/>
              <a:t>int</a:t>
            </a:r>
            <a:r>
              <a:rPr lang="en-US" altLang="zh-CN" sz="2000" dirty="0"/>
              <a:t> </a:t>
            </a:r>
            <a:r>
              <a:rPr lang="en-US" altLang="zh-CN" sz="2000" dirty="0" err="1"/>
              <a:t>argc</a:t>
            </a:r>
            <a:r>
              <a:rPr lang="en-US" altLang="zh-CN" sz="2000" dirty="0"/>
              <a:t>, char ** </a:t>
            </a:r>
            <a:r>
              <a:rPr lang="en-US" altLang="zh-CN" sz="2000" dirty="0" err="1"/>
              <a:t>argv</a:t>
            </a:r>
            <a:r>
              <a:rPr lang="en-US" altLang="zh-CN" sz="2000" dirty="0"/>
              <a:t>, char **</a:t>
            </a:r>
            <a:r>
              <a:rPr lang="en-US" altLang="zh-CN" sz="2000" dirty="0" err="1"/>
              <a:t>envp</a:t>
            </a:r>
            <a:r>
              <a:rPr lang="en-US" altLang="zh-CN" sz="2000" dirty="0"/>
              <a:t>){</a:t>
            </a:r>
          </a:p>
          <a:p>
            <a:pPr marL="400050" lvl="1" indent="0">
              <a:buFont typeface="Wingdings" pitchFamily="2" charset="2"/>
              <a:buNone/>
            </a:pPr>
            <a:r>
              <a:rPr lang="en-US" altLang="zh-CN" sz="1800" dirty="0" err="1"/>
              <a:t>int</a:t>
            </a:r>
            <a:r>
              <a:rPr lang="en-US" altLang="zh-CN" sz="1800" dirty="0"/>
              <a:t> </a:t>
            </a:r>
            <a:r>
              <a:rPr lang="en-US" altLang="zh-CN" sz="1800" dirty="0" err="1"/>
              <a:t>para</a:t>
            </a:r>
            <a:r>
              <a:rPr lang="en-US" altLang="zh-CN" sz="1800" dirty="0"/>
              <a:t> = 23;</a:t>
            </a:r>
          </a:p>
          <a:p>
            <a:pPr marL="400050" lvl="1" indent="0">
              <a:buFont typeface="Wingdings" pitchFamily="2" charset="2"/>
              <a:buNone/>
            </a:pPr>
            <a:r>
              <a:rPr lang="en-US" altLang="zh-CN" sz="1800" dirty="0" err="1"/>
              <a:t>int</a:t>
            </a:r>
            <a:r>
              <a:rPr lang="en-US" altLang="zh-CN" sz="1800" dirty="0"/>
              <a:t> </a:t>
            </a:r>
            <a:r>
              <a:rPr lang="en-US" altLang="zh-CN" sz="1800" dirty="0" err="1"/>
              <a:t>rect</a:t>
            </a:r>
            <a:r>
              <a:rPr lang="en-US" altLang="zh-CN" sz="1800" dirty="0"/>
              <a:t>=</a:t>
            </a:r>
            <a:r>
              <a:rPr lang="en-US" altLang="zh-CN" sz="1800" dirty="0" err="1"/>
              <a:t>func_A</a:t>
            </a:r>
            <a:r>
              <a:rPr lang="en-US" altLang="zh-CN" sz="1800" dirty="0"/>
              <a:t>(</a:t>
            </a:r>
            <a:r>
              <a:rPr lang="en-US" altLang="zh-CN" sz="1800" dirty="0" err="1"/>
              <a:t>para</a:t>
            </a:r>
            <a:r>
              <a:rPr lang="en-US" altLang="zh-CN" sz="1800" dirty="0"/>
              <a:t>);</a:t>
            </a:r>
          </a:p>
          <a:p>
            <a:pPr marL="400050" lvl="1" indent="0">
              <a:buFont typeface="Wingdings" pitchFamily="2" charset="2"/>
              <a:buNone/>
            </a:pPr>
            <a:r>
              <a:rPr lang="en-US" altLang="zh-CN" sz="1800" dirty="0"/>
              <a:t>return </a:t>
            </a:r>
            <a:r>
              <a:rPr lang="en-US" altLang="zh-CN" sz="1800" dirty="0" err="1"/>
              <a:t>rect</a:t>
            </a:r>
            <a:r>
              <a:rPr lang="en-US" altLang="zh-CN" sz="1800" dirty="0"/>
              <a:t>;</a:t>
            </a:r>
          </a:p>
          <a:p>
            <a:pPr marL="400050" lvl="1" indent="0">
              <a:buFont typeface="Wingdings" pitchFamily="2" charset="2"/>
              <a:buNone/>
            </a:pPr>
            <a:r>
              <a:rPr lang="en-US" altLang="zh-CN" sz="1800" dirty="0"/>
              <a:t>…//program code//</a:t>
            </a:r>
          </a:p>
          <a:p>
            <a:pPr marL="0" indent="0">
              <a:buFont typeface="Wingdings" pitchFamily="2" charset="2"/>
              <a:buNone/>
            </a:pPr>
            <a:r>
              <a:rPr lang="en-US" altLang="zh-CN" sz="2000" dirty="0"/>
              <a:t>}</a:t>
            </a:r>
          </a:p>
          <a:p>
            <a:pPr marL="0" indent="0">
              <a:buFont typeface="Wingdings" pitchFamily="2" charset="2"/>
              <a:buNone/>
            </a:pPr>
            <a:endParaRPr lang="en-US" altLang="zh-CN" sz="2000" dirty="0"/>
          </a:p>
          <a:p>
            <a:pPr marL="0" indent="0">
              <a:buFont typeface="Wingdings" pitchFamily="2" charset="2"/>
              <a:buNone/>
            </a:pPr>
            <a:endParaRPr lang="zh-CN" altLang="en-US" dirty="0"/>
          </a:p>
        </p:txBody>
      </p:sp>
      <p:sp>
        <p:nvSpPr>
          <p:cNvPr id="3" name="日期占位符 2"/>
          <p:cNvSpPr>
            <a:spLocks noGrp="1"/>
          </p:cNvSpPr>
          <p:nvPr>
            <p:ph type="dt" sz="half" idx="2"/>
          </p:nvPr>
        </p:nvSpPr>
        <p:spPr/>
        <p:txBody>
          <a:bodyPr/>
          <a:lstStyle/>
          <a:p>
            <a:fld id="{F8B45504-3F47-435D-B29A-D1C41B3C32C1}" type="datetime1">
              <a:rPr lang="zh-CN" altLang="en-US" smtClean="0"/>
              <a:t>2022/11/4</a:t>
            </a:fld>
            <a:endParaRPr lang="zh-CN" altLang="en-US"/>
          </a:p>
        </p:txBody>
      </p:sp>
      <p:sp>
        <p:nvSpPr>
          <p:cNvPr id="11" name="页脚占位符 10"/>
          <p:cNvSpPr>
            <a:spLocks noGrp="1"/>
          </p:cNvSpPr>
          <p:nvPr>
            <p:ph type="ftr" sz="quarter" idx="3"/>
          </p:nvPr>
        </p:nvSpPr>
        <p:spPr/>
        <p:txBody>
          <a:bodyPr/>
          <a:lstStyle/>
          <a:p>
            <a:r>
              <a:rPr lang="en-US" altLang="zh-CN"/>
              <a:t>is.cumt.edu.cn</a:t>
            </a:r>
            <a:endParaRPr lang="en-US" altLang="zh-CN" dirty="0"/>
          </a:p>
        </p:txBody>
      </p:sp>
      <p:sp>
        <p:nvSpPr>
          <p:cNvPr id="13" name="灯片编号占位符 12"/>
          <p:cNvSpPr>
            <a:spLocks noGrp="1"/>
          </p:cNvSpPr>
          <p:nvPr>
            <p:ph type="sldNum" sz="quarter" idx="4"/>
          </p:nvPr>
        </p:nvSpPr>
        <p:spPr/>
        <p:txBody>
          <a:bodyPr/>
          <a:lstStyle/>
          <a:p>
            <a:fld id="{793773FA-04BE-4575-9625-A7596617E1A2}" type="slidenum">
              <a:rPr lang="zh-CN" altLang="en-US" smtClean="0"/>
              <a:t>30</a:t>
            </a:fld>
            <a:endParaRPr lang="zh-CN" altLang="en-US"/>
          </a:p>
        </p:txBody>
      </p:sp>
    </p:spTree>
    <p:extLst>
      <p:ext uri="{BB962C8B-B14F-4D97-AF65-F5344CB8AC3E}">
        <p14:creationId xmlns:p14="http://schemas.microsoft.com/office/powerpoint/2010/main" val="224750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6" name="流程图: 文档 5"/>
          <p:cNvSpPr/>
          <p:nvPr/>
        </p:nvSpPr>
        <p:spPr bwMode="auto">
          <a:xfrm>
            <a:off x="611560" y="1268760"/>
            <a:ext cx="2448272" cy="4752528"/>
          </a:xfrm>
          <a:prstGeom prst="flowChartDocumen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7" name="矩形 6"/>
          <p:cNvSpPr/>
          <p:nvPr/>
        </p:nvSpPr>
        <p:spPr bwMode="auto">
          <a:xfrm>
            <a:off x="827584" y="1412776"/>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Main</a:t>
            </a:r>
            <a:r>
              <a:rPr lang="zh-CN" altLang="en-US" dirty="0"/>
              <a:t>函数入口</a:t>
            </a:r>
            <a:endParaRPr kumimoji="0" lang="zh-CN" altLang="en-US" sz="1800" b="1" i="0" u="none" strike="noStrike" cap="none" normalizeH="0" baseline="0" dirty="0">
              <a:ln>
                <a:noFill/>
              </a:ln>
              <a:solidFill>
                <a:schemeClr val="tx1"/>
              </a:solidFill>
              <a:effectLst/>
              <a:latin typeface="Arial" charset="0"/>
            </a:endParaRPr>
          </a:p>
        </p:txBody>
      </p:sp>
      <p:sp>
        <p:nvSpPr>
          <p:cNvPr id="8" name="矩形 7"/>
          <p:cNvSpPr/>
          <p:nvPr/>
        </p:nvSpPr>
        <p:spPr bwMode="auto">
          <a:xfrm>
            <a:off x="827584" y="2132856"/>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a:t>
            </a:r>
            <a:endParaRPr kumimoji="0" lang="zh-CN" altLang="en-US" sz="1800" b="1" i="0" u="none" strike="noStrike" cap="none" normalizeH="0" baseline="0" dirty="0">
              <a:ln>
                <a:noFill/>
              </a:ln>
              <a:solidFill>
                <a:schemeClr val="tx1"/>
              </a:solidFill>
              <a:effectLst/>
              <a:latin typeface="Arial" charset="0"/>
            </a:endParaRPr>
          </a:p>
        </p:txBody>
      </p:sp>
      <p:sp>
        <p:nvSpPr>
          <p:cNvPr id="9" name="矩形 8"/>
          <p:cNvSpPr/>
          <p:nvPr/>
        </p:nvSpPr>
        <p:spPr bwMode="auto">
          <a:xfrm>
            <a:off x="825094" y="2852936"/>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Call </a:t>
            </a:r>
            <a:r>
              <a:rPr lang="en-US" altLang="zh-CN" dirty="0" err="1"/>
              <a:t>Func_A</a:t>
            </a:r>
            <a:endParaRPr kumimoji="0" lang="zh-CN" altLang="en-US" sz="1800" b="1" i="0" u="none" strike="noStrike" cap="none" normalizeH="0" baseline="0" dirty="0">
              <a:ln>
                <a:noFill/>
              </a:ln>
              <a:solidFill>
                <a:schemeClr val="tx1"/>
              </a:solidFill>
              <a:effectLst/>
              <a:latin typeface="Arial" charset="0"/>
            </a:endParaRPr>
          </a:p>
        </p:txBody>
      </p:sp>
      <p:sp>
        <p:nvSpPr>
          <p:cNvPr id="10" name="矩形 9"/>
          <p:cNvSpPr/>
          <p:nvPr/>
        </p:nvSpPr>
        <p:spPr bwMode="auto">
          <a:xfrm>
            <a:off x="827584" y="3573016"/>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后续指令</a:t>
            </a:r>
          </a:p>
        </p:txBody>
      </p:sp>
      <p:sp>
        <p:nvSpPr>
          <p:cNvPr id="11" name="矩形 10"/>
          <p:cNvSpPr/>
          <p:nvPr/>
        </p:nvSpPr>
        <p:spPr bwMode="auto">
          <a:xfrm>
            <a:off x="827584" y="4293096"/>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返回指令</a:t>
            </a:r>
            <a:endParaRPr kumimoji="0" lang="zh-CN" altLang="en-US" sz="1800" b="1" i="0" u="none" strike="noStrike" cap="none" normalizeH="0" baseline="0" dirty="0">
              <a:ln>
                <a:noFill/>
              </a:ln>
              <a:solidFill>
                <a:schemeClr val="tx1"/>
              </a:solidFill>
              <a:effectLst/>
              <a:latin typeface="Arial" charset="0"/>
            </a:endParaRPr>
          </a:p>
        </p:txBody>
      </p:sp>
      <p:sp>
        <p:nvSpPr>
          <p:cNvPr id="12" name="下箭头 11"/>
          <p:cNvSpPr/>
          <p:nvPr/>
        </p:nvSpPr>
        <p:spPr bwMode="auto">
          <a:xfrm>
            <a:off x="1808571" y="1916832"/>
            <a:ext cx="315157" cy="1080120"/>
          </a:xfrm>
          <a:prstGeom prst="down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3" name="流程图: 文档 12"/>
          <p:cNvSpPr/>
          <p:nvPr/>
        </p:nvSpPr>
        <p:spPr bwMode="auto">
          <a:xfrm>
            <a:off x="3635896" y="1196752"/>
            <a:ext cx="2448272" cy="4752528"/>
          </a:xfrm>
          <a:prstGeom prst="flowChartDocumen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14" name="矩形 13"/>
          <p:cNvSpPr/>
          <p:nvPr/>
        </p:nvSpPr>
        <p:spPr bwMode="auto">
          <a:xfrm>
            <a:off x="3851920" y="1340768"/>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err="1"/>
              <a:t>func_A</a:t>
            </a:r>
            <a:r>
              <a:rPr lang="zh-CN" altLang="en-US" dirty="0"/>
              <a:t>函数入口</a:t>
            </a:r>
            <a:endParaRPr kumimoji="0" lang="zh-CN" altLang="en-US" sz="1800" b="1" i="0" u="none" strike="noStrike" cap="none" normalizeH="0" baseline="0" dirty="0">
              <a:ln>
                <a:noFill/>
              </a:ln>
              <a:solidFill>
                <a:schemeClr val="tx1"/>
              </a:solidFill>
              <a:effectLst/>
              <a:latin typeface="Arial" charset="0"/>
            </a:endParaRPr>
          </a:p>
        </p:txBody>
      </p:sp>
      <p:sp>
        <p:nvSpPr>
          <p:cNvPr id="15" name="矩形 14"/>
          <p:cNvSpPr/>
          <p:nvPr/>
        </p:nvSpPr>
        <p:spPr bwMode="auto">
          <a:xfrm>
            <a:off x="3851920" y="2060848"/>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a:t>
            </a:r>
            <a:endParaRPr kumimoji="0" lang="zh-CN" altLang="en-US" sz="1800" b="1" i="0" u="none" strike="noStrike" cap="none" normalizeH="0" baseline="0" dirty="0">
              <a:ln>
                <a:noFill/>
              </a:ln>
              <a:solidFill>
                <a:schemeClr val="tx1"/>
              </a:solidFill>
              <a:effectLst/>
              <a:latin typeface="Arial" charset="0"/>
            </a:endParaRPr>
          </a:p>
        </p:txBody>
      </p:sp>
      <p:sp>
        <p:nvSpPr>
          <p:cNvPr id="16" name="矩形 15"/>
          <p:cNvSpPr/>
          <p:nvPr/>
        </p:nvSpPr>
        <p:spPr bwMode="auto">
          <a:xfrm>
            <a:off x="3849430" y="2780928"/>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Call </a:t>
            </a:r>
            <a:r>
              <a:rPr lang="en-US" altLang="zh-CN" dirty="0" err="1"/>
              <a:t>Func_B</a:t>
            </a:r>
            <a:endParaRPr kumimoji="0" lang="zh-CN" altLang="en-US" sz="1800" b="1" i="0" u="none" strike="noStrike" cap="none" normalizeH="0" baseline="0" dirty="0">
              <a:ln>
                <a:noFill/>
              </a:ln>
              <a:solidFill>
                <a:schemeClr val="tx1"/>
              </a:solidFill>
              <a:effectLst/>
              <a:latin typeface="Arial" charset="0"/>
            </a:endParaRPr>
          </a:p>
        </p:txBody>
      </p:sp>
      <p:sp>
        <p:nvSpPr>
          <p:cNvPr id="17" name="矩形 16"/>
          <p:cNvSpPr/>
          <p:nvPr/>
        </p:nvSpPr>
        <p:spPr bwMode="auto">
          <a:xfrm>
            <a:off x="3851920" y="3501008"/>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后续的指令</a:t>
            </a:r>
          </a:p>
        </p:txBody>
      </p:sp>
      <p:sp>
        <p:nvSpPr>
          <p:cNvPr id="18" name="矩形 17"/>
          <p:cNvSpPr/>
          <p:nvPr/>
        </p:nvSpPr>
        <p:spPr bwMode="auto">
          <a:xfrm>
            <a:off x="3851920" y="4221088"/>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返回指令</a:t>
            </a:r>
            <a:endParaRPr kumimoji="0" lang="zh-CN" altLang="en-US" sz="1800" b="1" i="0" u="none" strike="noStrike" cap="none" normalizeH="0" baseline="0" dirty="0">
              <a:ln>
                <a:noFill/>
              </a:ln>
              <a:solidFill>
                <a:schemeClr val="tx1"/>
              </a:solidFill>
              <a:effectLst/>
              <a:latin typeface="Arial" charset="0"/>
            </a:endParaRPr>
          </a:p>
        </p:txBody>
      </p:sp>
      <p:sp>
        <p:nvSpPr>
          <p:cNvPr id="20" name="流程图: 文档 19"/>
          <p:cNvSpPr/>
          <p:nvPr/>
        </p:nvSpPr>
        <p:spPr bwMode="auto">
          <a:xfrm>
            <a:off x="6588224" y="1187107"/>
            <a:ext cx="2448272" cy="3186381"/>
          </a:xfrm>
          <a:prstGeom prst="flowChartDocumen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21" name="矩形 20"/>
          <p:cNvSpPr/>
          <p:nvPr/>
        </p:nvSpPr>
        <p:spPr bwMode="auto">
          <a:xfrm>
            <a:off x="6804248" y="1331123"/>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err="1"/>
              <a:t>func_B</a:t>
            </a:r>
            <a:r>
              <a:rPr lang="zh-CN" altLang="en-US" dirty="0"/>
              <a:t>函数入口</a:t>
            </a:r>
            <a:endParaRPr kumimoji="0" lang="zh-CN" altLang="en-US" sz="1800" b="1" i="0" u="none" strike="noStrike" cap="none" normalizeH="0" baseline="0" dirty="0">
              <a:ln>
                <a:noFill/>
              </a:ln>
              <a:solidFill>
                <a:schemeClr val="tx1"/>
              </a:solidFill>
              <a:effectLst/>
              <a:latin typeface="Arial" charset="0"/>
            </a:endParaRPr>
          </a:p>
        </p:txBody>
      </p:sp>
      <p:sp>
        <p:nvSpPr>
          <p:cNvPr id="22" name="矩形 21"/>
          <p:cNvSpPr/>
          <p:nvPr/>
        </p:nvSpPr>
        <p:spPr bwMode="auto">
          <a:xfrm>
            <a:off x="6804248" y="2051203"/>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a:t>
            </a:r>
            <a:endParaRPr kumimoji="0" lang="zh-CN" altLang="en-US" sz="1800" b="1" i="0" u="none" strike="noStrike" cap="none" normalizeH="0" baseline="0" dirty="0">
              <a:ln>
                <a:noFill/>
              </a:ln>
              <a:solidFill>
                <a:schemeClr val="tx1"/>
              </a:solidFill>
              <a:effectLst/>
              <a:latin typeface="Arial" charset="0"/>
            </a:endParaRPr>
          </a:p>
        </p:txBody>
      </p:sp>
      <p:sp>
        <p:nvSpPr>
          <p:cNvPr id="25" name="矩形 24"/>
          <p:cNvSpPr/>
          <p:nvPr/>
        </p:nvSpPr>
        <p:spPr bwMode="auto">
          <a:xfrm>
            <a:off x="6804248" y="2780928"/>
            <a:ext cx="2016224" cy="720080"/>
          </a:xfrm>
          <a:prstGeom prst="rect">
            <a:avLst/>
          </a:prstGeom>
          <a:no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返回指令</a:t>
            </a:r>
            <a:endParaRPr kumimoji="0" lang="zh-CN" altLang="en-US" sz="1800" b="1" i="0" u="none" strike="noStrike" cap="none" normalizeH="0" baseline="0" dirty="0">
              <a:ln>
                <a:noFill/>
              </a:ln>
              <a:solidFill>
                <a:schemeClr val="tx1"/>
              </a:solidFill>
              <a:effectLst/>
              <a:latin typeface="Arial" charset="0"/>
            </a:endParaRPr>
          </a:p>
        </p:txBody>
      </p:sp>
      <p:cxnSp>
        <p:nvCxnSpPr>
          <p:cNvPr id="28" name="肘形连接符 27"/>
          <p:cNvCxnSpPr>
            <a:stCxn id="9" idx="3"/>
            <a:endCxn id="14" idx="1"/>
          </p:cNvCxnSpPr>
          <p:nvPr/>
        </p:nvCxnSpPr>
        <p:spPr bwMode="auto">
          <a:xfrm flipV="1">
            <a:off x="2841318" y="1700808"/>
            <a:ext cx="1010602" cy="1512168"/>
          </a:xfrm>
          <a:prstGeom prst="bentConnector3">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29" name="下箭头 28"/>
          <p:cNvSpPr/>
          <p:nvPr/>
        </p:nvSpPr>
        <p:spPr bwMode="auto">
          <a:xfrm>
            <a:off x="4702453" y="1880828"/>
            <a:ext cx="315157" cy="1080120"/>
          </a:xfrm>
          <a:prstGeom prst="down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cxnSp>
        <p:nvCxnSpPr>
          <p:cNvPr id="31" name="肘形连接符 30"/>
          <p:cNvCxnSpPr>
            <a:stCxn id="16" idx="3"/>
            <a:endCxn id="21" idx="1"/>
          </p:cNvCxnSpPr>
          <p:nvPr/>
        </p:nvCxnSpPr>
        <p:spPr bwMode="auto">
          <a:xfrm flipV="1">
            <a:off x="5865654" y="1691163"/>
            <a:ext cx="938594" cy="1449805"/>
          </a:xfrm>
          <a:prstGeom prst="bentConnector3">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33" name="肘形连接符 32"/>
          <p:cNvCxnSpPr>
            <a:stCxn id="25" idx="1"/>
            <a:endCxn id="17" idx="3"/>
          </p:cNvCxnSpPr>
          <p:nvPr/>
        </p:nvCxnSpPr>
        <p:spPr bwMode="auto">
          <a:xfrm rot="10800000" flipV="1">
            <a:off x="5868144" y="3140968"/>
            <a:ext cx="936104" cy="720080"/>
          </a:xfrm>
          <a:prstGeom prst="bentConnector3">
            <a:avLst>
              <a:gd name="adj1" fmla="val 39895"/>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36" name="肘形连接符 35"/>
          <p:cNvCxnSpPr>
            <a:stCxn id="18" idx="1"/>
            <a:endCxn id="10" idx="3"/>
          </p:cNvCxnSpPr>
          <p:nvPr/>
        </p:nvCxnSpPr>
        <p:spPr bwMode="auto">
          <a:xfrm rot="10800000">
            <a:off x="2843808" y="3933056"/>
            <a:ext cx="1008112" cy="648072"/>
          </a:xfrm>
          <a:prstGeom prst="bentConnector3">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37" name="下箭头 36"/>
          <p:cNvSpPr/>
          <p:nvPr/>
        </p:nvSpPr>
        <p:spPr bwMode="auto">
          <a:xfrm>
            <a:off x="7654781" y="1916832"/>
            <a:ext cx="315157" cy="1080120"/>
          </a:xfrm>
          <a:prstGeom prst="down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38" name="下箭头 37"/>
          <p:cNvSpPr/>
          <p:nvPr/>
        </p:nvSpPr>
        <p:spPr bwMode="auto">
          <a:xfrm>
            <a:off x="1693550" y="4013448"/>
            <a:ext cx="317647" cy="567680"/>
          </a:xfrm>
          <a:prstGeom prst="down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39" name="下箭头 38"/>
          <p:cNvSpPr/>
          <p:nvPr/>
        </p:nvSpPr>
        <p:spPr bwMode="auto">
          <a:xfrm>
            <a:off x="4852363" y="4013448"/>
            <a:ext cx="295701" cy="495672"/>
          </a:xfrm>
          <a:prstGeom prst="down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40" name="圆角矩形 39"/>
          <p:cNvSpPr/>
          <p:nvPr/>
        </p:nvSpPr>
        <p:spPr bwMode="auto">
          <a:xfrm>
            <a:off x="6269227" y="4733528"/>
            <a:ext cx="2701545" cy="108012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FF0000"/>
                </a:solidFill>
                <a:effectLst/>
                <a:latin typeface="Arial" charset="0"/>
              </a:rPr>
              <a:t>栈区如何变化？</a:t>
            </a:r>
          </a:p>
        </p:txBody>
      </p:sp>
      <p:sp>
        <p:nvSpPr>
          <p:cNvPr id="3" name="日期占位符 2"/>
          <p:cNvSpPr>
            <a:spLocks noGrp="1"/>
          </p:cNvSpPr>
          <p:nvPr>
            <p:ph type="dt" sz="half" idx="2"/>
          </p:nvPr>
        </p:nvSpPr>
        <p:spPr/>
        <p:txBody>
          <a:bodyPr/>
          <a:lstStyle/>
          <a:p>
            <a:fld id="{C1D997E1-397F-4AD3-A423-D829F7D7CB82}" type="datetime1">
              <a:rPr lang="zh-CN" altLang="en-US" smtClean="0"/>
              <a:t>2022/11/4</a:t>
            </a:fld>
            <a:endParaRPr lang="zh-CN" altLang="en-US"/>
          </a:p>
        </p:txBody>
      </p:sp>
      <p:sp>
        <p:nvSpPr>
          <p:cNvPr id="19" name="页脚占位符 18"/>
          <p:cNvSpPr>
            <a:spLocks noGrp="1"/>
          </p:cNvSpPr>
          <p:nvPr>
            <p:ph type="ftr" sz="quarter" idx="3"/>
          </p:nvPr>
        </p:nvSpPr>
        <p:spPr/>
        <p:txBody>
          <a:bodyPr/>
          <a:lstStyle/>
          <a:p>
            <a:r>
              <a:rPr lang="en-US" altLang="zh-CN"/>
              <a:t>is.cumt.edu.cn</a:t>
            </a:r>
            <a:endParaRPr lang="en-US" altLang="zh-CN" dirty="0"/>
          </a:p>
        </p:txBody>
      </p:sp>
      <p:sp>
        <p:nvSpPr>
          <p:cNvPr id="23" name="灯片编号占位符 22"/>
          <p:cNvSpPr>
            <a:spLocks noGrp="1"/>
          </p:cNvSpPr>
          <p:nvPr>
            <p:ph type="sldNum" sz="quarter" idx="4"/>
          </p:nvPr>
        </p:nvSpPr>
        <p:spPr/>
        <p:txBody>
          <a:bodyPr/>
          <a:lstStyle/>
          <a:p>
            <a:fld id="{793773FA-04BE-4575-9625-A7596617E1A2}" type="slidenum">
              <a:rPr lang="zh-CN" altLang="en-US" smtClean="0"/>
              <a:t>31</a:t>
            </a:fld>
            <a:endParaRPr lang="zh-CN" altLang="en-US"/>
          </a:p>
        </p:txBody>
      </p:sp>
    </p:spTree>
    <p:extLst>
      <p:ext uri="{BB962C8B-B14F-4D97-AF65-F5344CB8AC3E}">
        <p14:creationId xmlns:p14="http://schemas.microsoft.com/office/powerpoint/2010/main" val="134001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1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righ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up)">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right)">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down)">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9" grpId="0" animBg="1"/>
      <p:bldP spid="37" grpId="0" animBg="1"/>
      <p:bldP spid="38" grpId="0" animBg="1"/>
      <p:bldP spid="39" grpId="0" animBg="1"/>
      <p:bldP spid="4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3491880" y="836712"/>
            <a:ext cx="5400600" cy="5564088"/>
          </a:xfrm>
        </p:spPr>
        <p:txBody>
          <a:bodyPr/>
          <a:lstStyle/>
          <a:p>
            <a:r>
              <a:rPr lang="zh-CN" altLang="en-US" sz="2200" dirty="0"/>
              <a:t>在</a:t>
            </a:r>
            <a:r>
              <a:rPr lang="en-US" altLang="zh-CN" sz="2200" dirty="0" err="1"/>
              <a:t>func_A</a:t>
            </a:r>
            <a:r>
              <a:rPr lang="zh-CN" altLang="en-US" sz="2200" dirty="0"/>
              <a:t>调用</a:t>
            </a:r>
            <a:r>
              <a:rPr lang="en-US" altLang="zh-CN" sz="2200" dirty="0" err="1"/>
              <a:t>func_B</a:t>
            </a:r>
            <a:r>
              <a:rPr lang="zh-CN" altLang="en-US" sz="2200" dirty="0"/>
              <a:t>时，首先将返回地址压入</a:t>
            </a:r>
            <a:r>
              <a:rPr lang="zh-CN" altLang="en-US" sz="2200" b="1" dirty="0">
                <a:solidFill>
                  <a:srgbClr val="FF0000"/>
                </a:solidFill>
              </a:rPr>
              <a:t>栈帧</a:t>
            </a:r>
            <a:r>
              <a:rPr lang="zh-CN" altLang="en-US" sz="2200" dirty="0"/>
              <a:t>，然后为</a:t>
            </a:r>
            <a:r>
              <a:rPr lang="en-US" altLang="zh-CN" sz="2200" dirty="0" err="1"/>
              <a:t>func_B</a:t>
            </a:r>
            <a:r>
              <a:rPr lang="zh-CN" altLang="en-US" sz="2200" dirty="0"/>
              <a:t>创建</a:t>
            </a:r>
            <a:r>
              <a:rPr lang="zh-CN" altLang="en-US" sz="2200" b="1" dirty="0">
                <a:solidFill>
                  <a:srgbClr val="FF0000"/>
                </a:solidFill>
              </a:rPr>
              <a:t>新栈帧</a:t>
            </a:r>
            <a:endParaRPr lang="en-US" altLang="zh-CN" sz="2200" b="1" dirty="0">
              <a:solidFill>
                <a:srgbClr val="FF0000"/>
              </a:solidFill>
            </a:endParaRPr>
          </a:p>
          <a:p>
            <a:r>
              <a:rPr lang="zh-CN" altLang="en-US" sz="2200" dirty="0"/>
              <a:t>当</a:t>
            </a:r>
            <a:r>
              <a:rPr lang="en-US" altLang="zh-CN" sz="2200" dirty="0" err="1"/>
              <a:t>func_B</a:t>
            </a:r>
            <a:r>
              <a:rPr lang="zh-CN" altLang="en-US" sz="2200" dirty="0"/>
              <a:t>返回时，</a:t>
            </a:r>
            <a:r>
              <a:rPr lang="en-US" altLang="zh-CN" sz="2200" dirty="0" err="1"/>
              <a:t>func_B</a:t>
            </a:r>
            <a:r>
              <a:rPr lang="zh-CN" altLang="en-US" sz="2200" dirty="0"/>
              <a:t>的栈帧被弹出系统栈，</a:t>
            </a:r>
            <a:r>
              <a:rPr lang="en-US" altLang="zh-CN" sz="2200" dirty="0" err="1"/>
              <a:t>func_A</a:t>
            </a:r>
            <a:r>
              <a:rPr lang="zh-CN" altLang="en-US" sz="2200" dirty="0"/>
              <a:t>栈帧中的返回地址被“露”在栈顶，此时处理器按照这个返回地址重新跳到</a:t>
            </a:r>
            <a:r>
              <a:rPr lang="en-US" altLang="zh-CN" sz="2200" dirty="0" err="1"/>
              <a:t>func_A</a:t>
            </a:r>
            <a:r>
              <a:rPr lang="zh-CN" altLang="en-US" sz="2200" dirty="0"/>
              <a:t>代码区执行</a:t>
            </a:r>
            <a:endParaRPr lang="en-US" altLang="zh-CN" sz="2200" dirty="0"/>
          </a:p>
          <a:p>
            <a:r>
              <a:rPr lang="zh-CN" altLang="en-US" sz="2200" b="1" dirty="0">
                <a:solidFill>
                  <a:srgbClr val="FF0000"/>
                </a:solidFill>
              </a:rPr>
              <a:t>相关寄存器：</a:t>
            </a:r>
            <a:endParaRPr lang="en-US" altLang="zh-CN" sz="2200" b="1" dirty="0">
              <a:solidFill>
                <a:srgbClr val="FF0000"/>
              </a:solidFill>
            </a:endParaRPr>
          </a:p>
          <a:p>
            <a:pPr lvl="1"/>
            <a:r>
              <a:rPr lang="en-US" altLang="zh-CN" sz="2000" b="1" dirty="0">
                <a:solidFill>
                  <a:srgbClr val="FF0000"/>
                </a:solidFill>
              </a:rPr>
              <a:t>ESP</a:t>
            </a:r>
            <a:r>
              <a:rPr lang="zh-CN" altLang="en-US" sz="2000" b="1" dirty="0">
                <a:solidFill>
                  <a:srgbClr val="FF0000"/>
                </a:solidFill>
              </a:rPr>
              <a:t>（栈指针寄存器，</a:t>
            </a:r>
            <a:r>
              <a:rPr lang="en-US" altLang="zh-CN" sz="2000" b="1" dirty="0">
                <a:solidFill>
                  <a:srgbClr val="FF0000"/>
                </a:solidFill>
              </a:rPr>
              <a:t>extended stack pointer</a:t>
            </a:r>
            <a:r>
              <a:rPr lang="zh-CN" altLang="en-US" sz="2000" b="1" dirty="0">
                <a:solidFill>
                  <a:srgbClr val="FF0000"/>
                </a:solidFill>
              </a:rPr>
              <a:t>）：</a:t>
            </a:r>
            <a:r>
              <a:rPr lang="zh-CN" altLang="en-US" sz="2000" b="1" dirty="0"/>
              <a:t>存放系统栈最上面栈帧的栈顶</a:t>
            </a:r>
            <a:endParaRPr lang="en-US" altLang="zh-CN" sz="2000" b="1" dirty="0"/>
          </a:p>
          <a:p>
            <a:pPr lvl="1"/>
            <a:r>
              <a:rPr lang="en-US" altLang="zh-CN" sz="2000" b="1" dirty="0">
                <a:solidFill>
                  <a:srgbClr val="FF0000"/>
                </a:solidFill>
              </a:rPr>
              <a:t>EBP</a:t>
            </a:r>
            <a:r>
              <a:rPr lang="zh-CN" altLang="en-US" sz="2000" b="1" dirty="0">
                <a:solidFill>
                  <a:srgbClr val="FF0000"/>
                </a:solidFill>
              </a:rPr>
              <a:t>（基址指针寄存器，</a:t>
            </a:r>
            <a:r>
              <a:rPr lang="en-US" altLang="zh-CN" sz="2000" b="1" dirty="0">
                <a:solidFill>
                  <a:srgbClr val="FF0000"/>
                </a:solidFill>
              </a:rPr>
              <a:t>extended base pointer</a:t>
            </a:r>
            <a:r>
              <a:rPr lang="zh-CN" altLang="en-US" sz="2000" b="1" dirty="0">
                <a:solidFill>
                  <a:srgbClr val="FF0000"/>
                </a:solidFill>
              </a:rPr>
              <a:t>）：</a:t>
            </a:r>
            <a:r>
              <a:rPr lang="zh-CN" altLang="en-US" sz="2000" b="1" dirty="0"/>
              <a:t>存放系统栈最上面栈帧的栈底</a:t>
            </a:r>
            <a:endParaRPr lang="en-US" altLang="zh-CN" sz="2000" b="1" dirty="0"/>
          </a:p>
          <a:p>
            <a:pPr lvl="1"/>
            <a:r>
              <a:rPr lang="en-US" altLang="zh-CN" sz="2000" b="1" dirty="0">
                <a:solidFill>
                  <a:srgbClr val="FF0000"/>
                </a:solidFill>
              </a:rPr>
              <a:t>EIP</a:t>
            </a:r>
            <a:r>
              <a:rPr lang="zh-CN" altLang="en-US" sz="2000" b="1" dirty="0">
                <a:solidFill>
                  <a:srgbClr val="FF0000"/>
                </a:solidFill>
              </a:rPr>
              <a:t>（指令寄存器，</a:t>
            </a:r>
            <a:r>
              <a:rPr lang="en-US" altLang="zh-CN" sz="2000" b="1" dirty="0">
                <a:solidFill>
                  <a:srgbClr val="FF0000"/>
                </a:solidFill>
              </a:rPr>
              <a:t>Extended Instruction Pointer</a:t>
            </a:r>
            <a:r>
              <a:rPr lang="zh-CN" altLang="en-US" sz="2000" b="1" dirty="0">
                <a:solidFill>
                  <a:srgbClr val="FF0000"/>
                </a:solidFill>
              </a:rPr>
              <a:t>）：</a:t>
            </a:r>
            <a:r>
              <a:rPr lang="zh-CN" altLang="en-US" sz="2000" b="1" dirty="0"/>
              <a:t>该指针永远指向下一条等待执行的指令地址</a:t>
            </a:r>
            <a:endParaRPr lang="en-US" altLang="zh-CN" sz="2000" b="1" dirty="0"/>
          </a:p>
          <a:p>
            <a:pPr lvl="1"/>
            <a:endParaRPr lang="zh-CN" altLang="en-US" sz="2200" b="1" dirty="0"/>
          </a:p>
        </p:txBody>
      </p:sp>
      <p:sp>
        <p:nvSpPr>
          <p:cNvPr id="6" name="矩形 5"/>
          <p:cNvSpPr/>
          <p:nvPr/>
        </p:nvSpPr>
        <p:spPr bwMode="auto">
          <a:xfrm>
            <a:off x="1332966" y="5056919"/>
            <a:ext cx="1944216" cy="1468425"/>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rPr>
              <a:t>main</a:t>
            </a:r>
          </a:p>
          <a:p>
            <a:pPr marL="0" marR="0" indent="0" algn="ctr" defTabSz="914400" rtl="0" eaLnBrk="1" fontAlgn="base" latinLnBrk="0" hangingPunct="1">
              <a:lnSpc>
                <a:spcPct val="100000"/>
              </a:lnSpc>
              <a:spcBef>
                <a:spcPct val="0"/>
              </a:spcBef>
              <a:spcAft>
                <a:spcPct val="0"/>
              </a:spcAft>
              <a:buClrTx/>
              <a:buSzTx/>
              <a:buFontTx/>
              <a:buNone/>
              <a:tabLst/>
            </a:pPr>
            <a:r>
              <a:rPr lang="zh-CN" altLang="en-US" sz="2800" dirty="0"/>
              <a:t>函数栈</a:t>
            </a:r>
            <a:endParaRPr kumimoji="0" lang="zh-CN" altLang="en-US" sz="2800" b="1" i="0" u="none" strike="noStrike" cap="none" normalizeH="0" baseline="0" dirty="0">
              <a:ln>
                <a:noFill/>
              </a:ln>
              <a:solidFill>
                <a:schemeClr val="tx1"/>
              </a:solidFill>
              <a:effectLst/>
            </a:endParaRPr>
          </a:p>
        </p:txBody>
      </p:sp>
      <p:sp>
        <p:nvSpPr>
          <p:cNvPr id="7" name="上下箭头 6"/>
          <p:cNvSpPr/>
          <p:nvPr/>
        </p:nvSpPr>
        <p:spPr bwMode="auto">
          <a:xfrm>
            <a:off x="630850" y="2211246"/>
            <a:ext cx="144016" cy="3427445"/>
          </a:xfrm>
          <a:prstGeom prst="upDownArrow">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Arial" charset="0"/>
            </a:endParaRPr>
          </a:p>
        </p:txBody>
      </p:sp>
      <p:sp>
        <p:nvSpPr>
          <p:cNvPr id="8" name="TextBox 7"/>
          <p:cNvSpPr txBox="1"/>
          <p:nvPr/>
        </p:nvSpPr>
        <p:spPr>
          <a:xfrm>
            <a:off x="109046" y="5730105"/>
            <a:ext cx="1331640" cy="646331"/>
          </a:xfrm>
          <a:prstGeom prst="rect">
            <a:avLst/>
          </a:prstGeom>
          <a:noFill/>
        </p:spPr>
        <p:txBody>
          <a:bodyPr wrap="square" rtlCol="0">
            <a:spAutoFit/>
          </a:bodyPr>
          <a:lstStyle/>
          <a:p>
            <a:r>
              <a:rPr lang="zh-CN" altLang="en-US" dirty="0"/>
              <a:t>栈底方向</a:t>
            </a:r>
            <a:endParaRPr lang="en-US" altLang="zh-CN" dirty="0"/>
          </a:p>
          <a:p>
            <a:pPr algn="ctr"/>
            <a:r>
              <a:rPr lang="en-US" altLang="zh-CN" dirty="0"/>
              <a:t>Base</a:t>
            </a:r>
            <a:endParaRPr lang="zh-CN" altLang="en-US" dirty="0"/>
          </a:p>
        </p:txBody>
      </p:sp>
      <p:sp>
        <p:nvSpPr>
          <p:cNvPr id="9" name="TextBox 8"/>
          <p:cNvSpPr txBox="1"/>
          <p:nvPr/>
        </p:nvSpPr>
        <p:spPr>
          <a:xfrm>
            <a:off x="37038" y="1564916"/>
            <a:ext cx="1331640" cy="646331"/>
          </a:xfrm>
          <a:prstGeom prst="rect">
            <a:avLst/>
          </a:prstGeom>
          <a:noFill/>
        </p:spPr>
        <p:txBody>
          <a:bodyPr wrap="square" rtlCol="0">
            <a:spAutoFit/>
          </a:bodyPr>
          <a:lstStyle/>
          <a:p>
            <a:pPr algn="ctr"/>
            <a:r>
              <a:rPr lang="zh-CN" altLang="en-US" dirty="0"/>
              <a:t>栈顶方向</a:t>
            </a:r>
            <a:r>
              <a:rPr lang="en-US" altLang="zh-CN" dirty="0"/>
              <a:t>Top</a:t>
            </a:r>
            <a:endParaRPr lang="zh-CN" altLang="en-US" dirty="0"/>
          </a:p>
        </p:txBody>
      </p:sp>
      <p:sp>
        <p:nvSpPr>
          <p:cNvPr id="10" name="矩形 9"/>
          <p:cNvSpPr/>
          <p:nvPr/>
        </p:nvSpPr>
        <p:spPr bwMode="auto">
          <a:xfrm>
            <a:off x="1332966" y="4322706"/>
            <a:ext cx="1944216" cy="734213"/>
          </a:xfrm>
          <a:prstGeom prst="rect">
            <a:avLst/>
          </a:prstGeom>
          <a:solidFill>
            <a:schemeClr val="accent6">
              <a:lumMod val="60000"/>
              <a:lumOff val="4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rPr>
              <a:t>返回地址</a:t>
            </a:r>
          </a:p>
        </p:txBody>
      </p:sp>
      <p:sp>
        <p:nvSpPr>
          <p:cNvPr id="11" name="矩形 10"/>
          <p:cNvSpPr/>
          <p:nvPr/>
        </p:nvSpPr>
        <p:spPr bwMode="auto">
          <a:xfrm>
            <a:off x="1332966" y="3588493"/>
            <a:ext cx="1944216" cy="734213"/>
          </a:xfrm>
          <a:prstGeom prst="rect">
            <a:avLst/>
          </a:prstGeom>
          <a:solidFill>
            <a:schemeClr val="accent6">
              <a:lumMod val="60000"/>
              <a:lumOff val="4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rPr>
              <a:t>局部变量</a:t>
            </a:r>
          </a:p>
        </p:txBody>
      </p:sp>
      <p:sp>
        <p:nvSpPr>
          <p:cNvPr id="12" name="矩形 11"/>
          <p:cNvSpPr/>
          <p:nvPr/>
        </p:nvSpPr>
        <p:spPr bwMode="auto">
          <a:xfrm>
            <a:off x="1332966" y="2854280"/>
            <a:ext cx="1944216" cy="734213"/>
          </a:xfrm>
          <a:prstGeom prst="rect">
            <a:avLst/>
          </a:prstGeom>
          <a:solidFill>
            <a:schemeClr val="accent6">
              <a:lumMod val="60000"/>
              <a:lumOff val="4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err="1">
                <a:ln>
                  <a:noFill/>
                </a:ln>
                <a:solidFill>
                  <a:schemeClr val="tx1"/>
                </a:solidFill>
                <a:effectLst/>
              </a:rPr>
              <a:t>func_A</a:t>
            </a:r>
            <a:r>
              <a:rPr kumimoji="0" lang="zh-CN" altLang="en-US" sz="2800" b="1" i="0" u="none" strike="noStrike" cap="none" normalizeH="0" baseline="0" dirty="0">
                <a:ln>
                  <a:noFill/>
                </a:ln>
                <a:solidFill>
                  <a:schemeClr val="tx1"/>
                </a:solidFill>
                <a:effectLst/>
              </a:rPr>
              <a:t>栈</a:t>
            </a:r>
          </a:p>
        </p:txBody>
      </p:sp>
      <p:sp>
        <p:nvSpPr>
          <p:cNvPr id="13" name="矩形 12"/>
          <p:cNvSpPr/>
          <p:nvPr/>
        </p:nvSpPr>
        <p:spPr bwMode="auto">
          <a:xfrm>
            <a:off x="1336342" y="2118723"/>
            <a:ext cx="1944216" cy="734213"/>
          </a:xfrm>
          <a:prstGeom prst="rect">
            <a:avLst/>
          </a:prstGeom>
          <a:solidFill>
            <a:schemeClr val="tx1">
              <a:lumMod val="50000"/>
              <a:lumOff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rPr>
              <a:t>返回地址</a:t>
            </a:r>
          </a:p>
        </p:txBody>
      </p:sp>
      <p:sp>
        <p:nvSpPr>
          <p:cNvPr id="14" name="矩形 13"/>
          <p:cNvSpPr/>
          <p:nvPr/>
        </p:nvSpPr>
        <p:spPr bwMode="auto">
          <a:xfrm>
            <a:off x="1336342" y="1384510"/>
            <a:ext cx="1944216" cy="734213"/>
          </a:xfrm>
          <a:prstGeom prst="rect">
            <a:avLst/>
          </a:prstGeom>
          <a:solidFill>
            <a:schemeClr val="tx1">
              <a:lumMod val="50000"/>
              <a:lumOff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rPr>
              <a:t>局部变量</a:t>
            </a:r>
          </a:p>
        </p:txBody>
      </p:sp>
      <p:sp>
        <p:nvSpPr>
          <p:cNvPr id="15" name="矩形 14"/>
          <p:cNvSpPr/>
          <p:nvPr/>
        </p:nvSpPr>
        <p:spPr bwMode="auto">
          <a:xfrm>
            <a:off x="1336342" y="650297"/>
            <a:ext cx="1944216" cy="734213"/>
          </a:xfrm>
          <a:prstGeom prst="rect">
            <a:avLst/>
          </a:prstGeom>
          <a:solidFill>
            <a:schemeClr val="tx1">
              <a:lumMod val="50000"/>
              <a:lumOff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err="1">
                <a:ln>
                  <a:noFill/>
                </a:ln>
                <a:solidFill>
                  <a:schemeClr val="tx1"/>
                </a:solidFill>
                <a:effectLst/>
              </a:rPr>
              <a:t>func_B</a:t>
            </a:r>
            <a:r>
              <a:rPr kumimoji="0" lang="zh-CN" altLang="en-US" sz="2800" b="1" i="0" u="none" strike="noStrike" cap="none" normalizeH="0" baseline="0" dirty="0">
                <a:ln>
                  <a:noFill/>
                </a:ln>
                <a:solidFill>
                  <a:schemeClr val="tx1"/>
                </a:solidFill>
                <a:effectLst/>
              </a:rPr>
              <a:t>栈</a:t>
            </a:r>
          </a:p>
        </p:txBody>
      </p:sp>
      <p:sp>
        <p:nvSpPr>
          <p:cNvPr id="16" name="日期占位符 15"/>
          <p:cNvSpPr>
            <a:spLocks noGrp="1"/>
          </p:cNvSpPr>
          <p:nvPr>
            <p:ph type="dt" sz="half" idx="2"/>
          </p:nvPr>
        </p:nvSpPr>
        <p:spPr/>
        <p:txBody>
          <a:bodyPr/>
          <a:lstStyle/>
          <a:p>
            <a:fld id="{78AA78CF-639A-47D2-8628-27D81A6116A9}" type="datetime1">
              <a:rPr lang="zh-CN" altLang="en-US" smtClean="0"/>
              <a:t>2022/11/4</a:t>
            </a:fld>
            <a:endParaRPr lang="zh-CN" altLang="en-US"/>
          </a:p>
        </p:txBody>
      </p:sp>
      <p:sp>
        <p:nvSpPr>
          <p:cNvPr id="17" name="页脚占位符 16"/>
          <p:cNvSpPr>
            <a:spLocks noGrp="1"/>
          </p:cNvSpPr>
          <p:nvPr>
            <p:ph type="ftr" sz="quarter" idx="3"/>
          </p:nvPr>
        </p:nvSpPr>
        <p:spPr/>
        <p:txBody>
          <a:bodyPr/>
          <a:lstStyle/>
          <a:p>
            <a:r>
              <a:rPr lang="en-US" altLang="zh-CN"/>
              <a:t>is.cumt.edu.cn</a:t>
            </a:r>
            <a:endParaRPr lang="en-US" altLang="zh-CN" dirty="0"/>
          </a:p>
        </p:txBody>
      </p:sp>
      <p:sp>
        <p:nvSpPr>
          <p:cNvPr id="18" name="灯片编号占位符 17"/>
          <p:cNvSpPr>
            <a:spLocks noGrp="1"/>
          </p:cNvSpPr>
          <p:nvPr>
            <p:ph type="sldNum" sz="quarter" idx="4"/>
          </p:nvPr>
        </p:nvSpPr>
        <p:spPr/>
        <p:txBody>
          <a:bodyPr/>
          <a:lstStyle/>
          <a:p>
            <a:fld id="{793773FA-04BE-4575-9625-A7596617E1A2}" type="slidenum">
              <a:rPr lang="zh-CN" altLang="en-US" smtClean="0"/>
              <a:t>32</a:t>
            </a:fld>
            <a:endParaRPr lang="zh-CN" altLang="en-US"/>
          </a:p>
        </p:txBody>
      </p:sp>
    </p:spTree>
    <p:extLst>
      <p:ext uri="{BB962C8B-B14F-4D97-AF65-F5344CB8AC3E}">
        <p14:creationId xmlns:p14="http://schemas.microsoft.com/office/powerpoint/2010/main" val="134001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4" fill="hold" grpId="1" nodeType="clickEffect">
                                  <p:stCondLst>
                                    <p:cond delay="0"/>
                                  </p:stCondLst>
                                  <p:childTnLst>
                                    <p:animEffect transition="out" filter="wipe(down)">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grpId="1" nodeType="clickEffect">
                                  <p:stCondLst>
                                    <p:cond delay="0"/>
                                  </p:stCondLst>
                                  <p:childTnLst>
                                    <p:animEffect transition="out" filter="wipe(down)">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1" nodeType="clickEffect">
                                  <p:stCondLst>
                                    <p:cond delay="0"/>
                                  </p:stCondLst>
                                  <p:childTnLst>
                                    <p:animEffect transition="out" filter="wipe(down)">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22" presetClass="exit" presetSubtype="4" fill="hold" grpId="1" nodeType="withEffect">
                                  <p:stCondLst>
                                    <p:cond delay="0"/>
                                  </p:stCondLst>
                                  <p:childTnLst>
                                    <p:animEffect transition="out" filter="wipe(down)">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xit" presetSubtype="4" fill="hold" grpId="1" nodeType="clickEffect">
                                  <p:stCondLst>
                                    <p:cond delay="0"/>
                                  </p:stCondLst>
                                  <p:childTnLst>
                                    <p:animEffect transition="out" filter="wipe(down)">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animEffect transition="in" filter="barn(inVertical)">
                                      <p:cBhvr>
                                        <p:cTn id="55" dur="500"/>
                                        <p:tgtEl>
                                          <p:spTgt spid="3">
                                            <p:txEl>
                                              <p:pRg st="2" end="2"/>
                                            </p:txEl>
                                          </p:spTgt>
                                        </p:tgtEl>
                                      </p:cBhvr>
                                    </p:animEffect>
                                  </p:childTnLst>
                                </p:cTn>
                              </p:par>
                              <p:par>
                                <p:cTn id="56" presetID="16" presetClass="entr" presetSubtype="21" fill="hold" nodeType="with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barn(inVertical)">
                                      <p:cBhvr>
                                        <p:cTn id="58" dur="500"/>
                                        <p:tgtEl>
                                          <p:spTgt spid="3">
                                            <p:txEl>
                                              <p:pRg st="3" end="3"/>
                                            </p:txEl>
                                          </p:spTgt>
                                        </p:tgtEl>
                                      </p:cBhvr>
                                    </p:animEffect>
                                  </p:childTnLst>
                                </p:cTn>
                              </p:par>
                              <p:par>
                                <p:cTn id="59" presetID="16" presetClass="entr" presetSubtype="21" fill="hold" nodeType="with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barn(inVertical)">
                                      <p:cBhvr>
                                        <p:cTn id="61" dur="500"/>
                                        <p:tgtEl>
                                          <p:spTgt spid="3">
                                            <p:txEl>
                                              <p:pRg st="4" end="4"/>
                                            </p:txEl>
                                          </p:spTgt>
                                        </p:tgtEl>
                                      </p:cBhvr>
                                    </p:animEffect>
                                  </p:childTnLst>
                                </p:cTn>
                              </p:par>
                              <p:par>
                                <p:cTn id="62" presetID="16" presetClass="entr" presetSubtype="21" fill="hold" nodeType="with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animEffect transition="in" filter="barn(inVertical)">
                                      <p:cBhvr>
                                        <p:cTn id="6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ts val="4000"/>
              </a:lnSpc>
            </a:pPr>
            <a:r>
              <a:rPr lang="zh-CN" altLang="en-US" dirty="0"/>
              <a:t>在函数栈帧中，一般包含以下几类重要信息。</a:t>
            </a:r>
          </a:p>
          <a:p>
            <a:pPr marL="0" indent="0">
              <a:lnSpc>
                <a:spcPts val="4000"/>
              </a:lnSpc>
              <a:buNone/>
            </a:pPr>
            <a:r>
              <a:rPr lang="zh-CN" altLang="en-US" dirty="0"/>
              <a:t>（</a:t>
            </a:r>
            <a:r>
              <a:rPr lang="en-US" altLang="zh-CN" dirty="0"/>
              <a:t>1</a:t>
            </a:r>
            <a:r>
              <a:rPr lang="zh-CN" altLang="en-US" dirty="0"/>
              <a:t>）局部变量：为函数局部变量开辟的内存空间。</a:t>
            </a:r>
          </a:p>
          <a:p>
            <a:pPr marL="0" indent="0">
              <a:lnSpc>
                <a:spcPts val="4000"/>
              </a:lnSpc>
              <a:buNone/>
            </a:pPr>
            <a:r>
              <a:rPr lang="zh-CN" altLang="en-US" dirty="0"/>
              <a:t>（</a:t>
            </a:r>
            <a:r>
              <a:rPr lang="en-US" altLang="zh-CN" dirty="0"/>
              <a:t>2</a:t>
            </a:r>
            <a:r>
              <a:rPr lang="zh-CN" altLang="en-US" dirty="0"/>
              <a:t>）栈帧状态值：保存前栈帧的顶部和底部（实际上只保存前栈帧的底部，前栈帧的顶部可以通过堆栈平衡计算得到），用于在本帧被弹出后恢复出上一个栈帧。</a:t>
            </a:r>
          </a:p>
          <a:p>
            <a:pPr marL="0" indent="0">
              <a:lnSpc>
                <a:spcPts val="4000"/>
              </a:lnSpc>
              <a:buNone/>
            </a:pPr>
            <a:r>
              <a:rPr lang="zh-CN" altLang="en-US" dirty="0"/>
              <a:t>（</a:t>
            </a:r>
            <a:r>
              <a:rPr lang="en-US" altLang="zh-CN" dirty="0"/>
              <a:t>3</a:t>
            </a:r>
            <a:r>
              <a:rPr lang="zh-CN" altLang="en-US" dirty="0"/>
              <a:t>）函数返回地址：保存当前函数调用前的“断点”信息，也就是函数调用前的指令位置，以便在函数返回时能够恢复到函数被调用前的代码区中继续执行指令。</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33</a:t>
            </a:fld>
            <a:endParaRPr lang="zh-CN" altLang="en-US"/>
          </a:p>
        </p:txBody>
      </p:sp>
      <p:sp>
        <p:nvSpPr>
          <p:cNvPr id="7" name="标题 1"/>
          <p:cNvSpPr>
            <a:spLocks noGrp="1"/>
          </p:cNvSpPr>
          <p:nvPr>
            <p:ph type="title"/>
          </p:nvPr>
        </p:nvSpPr>
        <p:spPr>
          <a:xfrm>
            <a:off x="304800" y="46038"/>
            <a:ext cx="8382000" cy="563562"/>
          </a:xfrm>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Tree>
    <p:extLst>
      <p:ext uri="{BB962C8B-B14F-4D97-AF65-F5344CB8AC3E}">
        <p14:creationId xmlns:p14="http://schemas.microsoft.com/office/powerpoint/2010/main" val="135617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函数调用约定</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34</a:t>
            </a:fld>
            <a:endParaRPr lang="zh-CN" altLang="en-US"/>
          </a:p>
        </p:txBody>
      </p:sp>
      <p:sp>
        <p:nvSpPr>
          <p:cNvPr id="3" name="矩形 2"/>
          <p:cNvSpPr/>
          <p:nvPr/>
        </p:nvSpPr>
        <p:spPr>
          <a:xfrm>
            <a:off x="643372" y="1124744"/>
            <a:ext cx="7704856" cy="3785652"/>
          </a:xfrm>
          <a:prstGeom prst="rect">
            <a:avLst/>
          </a:prstGeom>
        </p:spPr>
        <p:txBody>
          <a:bodyPr wrap="square">
            <a:spAutoFit/>
          </a:bodyPr>
          <a:lstStyle/>
          <a:p>
            <a:pPr marL="342900" indent="-342900">
              <a:buFont typeface="Wingdings" panose="05000000000000000000" pitchFamily="2" charset="2"/>
              <a:buChar char="n"/>
            </a:pPr>
            <a:r>
              <a:rPr lang="zh-CN" altLang="en-US" sz="2400" b="0" dirty="0"/>
              <a:t>函数调用约定描述了函数传递参数方式和栈协同工作的技术细节。不同的操作系统、不同的语言、不同的编译器在实现函数调用时的原理虽然基本相同，但具体的调用约定还是有差别的。</a:t>
            </a:r>
            <a:endParaRPr lang="en-US" altLang="zh-CN" sz="2400" b="0" dirty="0"/>
          </a:p>
          <a:p>
            <a:pPr marL="342900" indent="-342900">
              <a:buFont typeface="Wingdings" panose="05000000000000000000" pitchFamily="2" charset="2"/>
              <a:buChar char="n"/>
            </a:pPr>
            <a:r>
              <a:rPr lang="zh-CN" altLang="en-US" sz="2400" b="0" dirty="0"/>
              <a:t>这包括参数传递方式，参数入栈顺序是从右向左还是从左向右，函数返回时恢复堆栈平衡的操作在子函数中进行还是在母函数中进行。</a:t>
            </a:r>
            <a:endParaRPr lang="en-US" altLang="zh-CN" sz="2400" b="0" dirty="0"/>
          </a:p>
          <a:p>
            <a:pPr marL="342900" indent="-342900">
              <a:buFont typeface="Wingdings" panose="05000000000000000000" pitchFamily="2" charset="2"/>
              <a:buChar char="n"/>
            </a:pPr>
            <a:r>
              <a:rPr lang="zh-CN" altLang="en-US" sz="2400" b="0" dirty="0"/>
              <a:t>默认情况下，</a:t>
            </a:r>
            <a:r>
              <a:rPr lang="en-US" altLang="zh-CN" sz="2400" b="0" dirty="0"/>
              <a:t>VC </a:t>
            </a:r>
            <a:r>
              <a:rPr lang="zh-CN" altLang="en-US" sz="2400" b="0" dirty="0"/>
              <a:t>使用</a:t>
            </a:r>
            <a:r>
              <a:rPr lang="en-US" altLang="zh-CN" sz="2400" b="0" dirty="0"/>
              <a:t>__</a:t>
            </a:r>
            <a:r>
              <a:rPr lang="en-US" altLang="zh-CN" sz="2400" b="0" dirty="0" err="1"/>
              <a:t>stdcall</a:t>
            </a:r>
            <a:r>
              <a:rPr lang="en-US" altLang="zh-CN" sz="2400" b="0" dirty="0"/>
              <a:t> </a:t>
            </a:r>
            <a:r>
              <a:rPr lang="zh-CN" altLang="en-US" sz="2400" b="0" dirty="0"/>
              <a:t>的调用方式。</a:t>
            </a:r>
            <a:endParaRPr lang="en-US" altLang="zh-CN" sz="2400" b="0" dirty="0"/>
          </a:p>
          <a:p>
            <a:pPr marL="342900" indent="-342900">
              <a:buFont typeface="Wingdings" panose="05000000000000000000" pitchFamily="2" charset="2"/>
              <a:buChar char="n"/>
            </a:pPr>
            <a:r>
              <a:rPr lang="zh-CN" altLang="en-US" sz="2400" b="0" dirty="0"/>
              <a:t>本篇中所讨论的技术在不加额外说明的情况下，都是指这种默认的</a:t>
            </a:r>
            <a:r>
              <a:rPr lang="en-US" altLang="zh-CN" sz="2400" b="0" dirty="0"/>
              <a:t>__</a:t>
            </a:r>
            <a:r>
              <a:rPr lang="en-US" altLang="zh-CN" sz="2400" b="0" dirty="0" err="1"/>
              <a:t>stdcall</a:t>
            </a:r>
            <a:r>
              <a:rPr lang="en-US" altLang="zh-CN" sz="2400" b="0" dirty="0"/>
              <a:t> </a:t>
            </a:r>
            <a:r>
              <a:rPr lang="zh-CN" altLang="en-US" sz="2400" b="0" dirty="0"/>
              <a:t>调用方式。</a:t>
            </a:r>
          </a:p>
        </p:txBody>
      </p:sp>
    </p:spTree>
    <p:extLst>
      <p:ext uri="{BB962C8B-B14F-4D97-AF65-F5344CB8AC3E}">
        <p14:creationId xmlns:p14="http://schemas.microsoft.com/office/powerpoint/2010/main" val="2060714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函数调用约定</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3580494877"/>
              </p:ext>
            </p:extLst>
          </p:nvPr>
        </p:nvGraphicFramePr>
        <p:xfrm>
          <a:off x="457200" y="1772816"/>
          <a:ext cx="8435281" cy="4586452"/>
        </p:xfrm>
        <a:graphic>
          <a:graphicData uri="http://schemas.openxmlformats.org/drawingml/2006/table">
            <a:tbl>
              <a:tblPr firstRow="1" bandRow="1">
                <a:tableStyleId>{E8B1032C-EA38-4F05-BA0D-38AFFFC7BED3}</a:tableStyleId>
              </a:tblPr>
              <a:tblGrid>
                <a:gridCol w="1189405">
                  <a:extLst>
                    <a:ext uri="{9D8B030D-6E8A-4147-A177-3AD203B41FA5}">
                      <a16:colId xmlns:a16="http://schemas.microsoft.com/office/drawing/2014/main" val="3201654302"/>
                    </a:ext>
                  </a:extLst>
                </a:gridCol>
                <a:gridCol w="1773505">
                  <a:extLst>
                    <a:ext uri="{9D8B030D-6E8A-4147-A177-3AD203B41FA5}">
                      <a16:colId xmlns:a16="http://schemas.microsoft.com/office/drawing/2014/main" val="1558714833"/>
                    </a:ext>
                  </a:extLst>
                </a:gridCol>
                <a:gridCol w="1623769">
                  <a:extLst>
                    <a:ext uri="{9D8B030D-6E8A-4147-A177-3AD203B41FA5}">
                      <a16:colId xmlns:a16="http://schemas.microsoft.com/office/drawing/2014/main" val="1965105146"/>
                    </a:ext>
                  </a:extLst>
                </a:gridCol>
                <a:gridCol w="1623769">
                  <a:extLst>
                    <a:ext uri="{9D8B030D-6E8A-4147-A177-3AD203B41FA5}">
                      <a16:colId xmlns:a16="http://schemas.microsoft.com/office/drawing/2014/main" val="4170908897"/>
                    </a:ext>
                  </a:extLst>
                </a:gridCol>
                <a:gridCol w="2224833">
                  <a:extLst>
                    <a:ext uri="{9D8B030D-6E8A-4147-A177-3AD203B41FA5}">
                      <a16:colId xmlns:a16="http://schemas.microsoft.com/office/drawing/2014/main" val="1312411225"/>
                    </a:ext>
                  </a:extLst>
                </a:gridCol>
              </a:tblGrid>
              <a:tr h="372986">
                <a:tc>
                  <a:txBody>
                    <a:bodyPr/>
                    <a:lstStyle/>
                    <a:p>
                      <a:pPr algn="ctr"/>
                      <a:r>
                        <a:rPr lang="zh-CN" altLang="en-US" dirty="0"/>
                        <a:t>调用约定</a:t>
                      </a:r>
                    </a:p>
                  </a:txBody>
                  <a:tcPr/>
                </a:tc>
                <a:tc>
                  <a:txBody>
                    <a:bodyPr/>
                    <a:lstStyle/>
                    <a:p>
                      <a:pPr algn="ctr"/>
                      <a:r>
                        <a:rPr lang="zh-CN" altLang="en-US" dirty="0"/>
                        <a:t>调用名称</a:t>
                      </a:r>
                    </a:p>
                  </a:txBody>
                  <a:tcPr/>
                </a:tc>
                <a:tc>
                  <a:txBody>
                    <a:bodyPr/>
                    <a:lstStyle/>
                    <a:p>
                      <a:pPr algn="ctr"/>
                      <a:r>
                        <a:rPr lang="zh-CN" altLang="en-US" dirty="0"/>
                        <a:t>参数传递顺序</a:t>
                      </a:r>
                    </a:p>
                  </a:txBody>
                  <a:tcPr/>
                </a:tc>
                <a:tc>
                  <a:txBody>
                    <a:bodyPr/>
                    <a:lstStyle/>
                    <a:p>
                      <a:pPr algn="ctr"/>
                      <a:r>
                        <a:rPr lang="zh-CN" altLang="en-US" dirty="0"/>
                        <a:t>堆栈清理</a:t>
                      </a:r>
                    </a:p>
                  </a:txBody>
                  <a:tcPr/>
                </a:tc>
                <a:tc>
                  <a:txBody>
                    <a:bodyPr/>
                    <a:lstStyle/>
                    <a:p>
                      <a:pPr algn="ctr"/>
                      <a:r>
                        <a:rPr lang="zh-CN" altLang="en-US" dirty="0"/>
                        <a:t>说明</a:t>
                      </a:r>
                    </a:p>
                  </a:txBody>
                  <a:tcPr/>
                </a:tc>
                <a:extLst>
                  <a:ext uri="{0D108BD9-81ED-4DB2-BD59-A6C34878D82A}">
                    <a16:rowId xmlns:a16="http://schemas.microsoft.com/office/drawing/2014/main" val="1735880030"/>
                  </a:ext>
                </a:extLst>
              </a:tr>
              <a:tr h="372986">
                <a:tc>
                  <a:txBody>
                    <a:bodyPr/>
                    <a:lstStyle/>
                    <a:p>
                      <a:pPr algn="ctr"/>
                      <a:r>
                        <a:rPr lang="en-US" altLang="zh-CN" dirty="0"/>
                        <a:t>__</a:t>
                      </a:r>
                      <a:r>
                        <a:rPr lang="en-US" altLang="zh-CN" dirty="0" err="1"/>
                        <a:t>cdecl</a:t>
                      </a:r>
                      <a:endParaRPr lang="zh-CN" altLang="en-US" dirty="0"/>
                    </a:p>
                  </a:txBody>
                  <a:tcPr/>
                </a:tc>
                <a:tc>
                  <a:txBody>
                    <a:bodyPr/>
                    <a:lstStyle/>
                    <a:p>
                      <a:pPr algn="ctr"/>
                      <a:r>
                        <a:rPr lang="en-US" altLang="zh-CN" dirty="0"/>
                        <a:t>C</a:t>
                      </a:r>
                      <a:r>
                        <a:rPr lang="zh-CN" altLang="en-US" dirty="0"/>
                        <a:t>调用约定</a:t>
                      </a:r>
                    </a:p>
                  </a:txBody>
                  <a:tcPr/>
                </a:tc>
                <a:tc>
                  <a:txBody>
                    <a:bodyPr/>
                    <a:lstStyle/>
                    <a:p>
                      <a:pPr algn="ctr"/>
                      <a:r>
                        <a:rPr lang="zh-CN" altLang="en-US" dirty="0"/>
                        <a:t>从右向左入栈</a:t>
                      </a:r>
                    </a:p>
                  </a:txBody>
                  <a:tcPr/>
                </a:tc>
                <a:tc>
                  <a:txBody>
                    <a:bodyPr/>
                    <a:lstStyle/>
                    <a:p>
                      <a:pPr algn="ctr"/>
                      <a:r>
                        <a:rPr lang="zh-CN" altLang="en-US" dirty="0"/>
                        <a:t>调用方</a:t>
                      </a:r>
                    </a:p>
                  </a:txBody>
                  <a:tcPr/>
                </a:tc>
                <a:tc>
                  <a:txBody>
                    <a:bodyPr/>
                    <a:lstStyle/>
                    <a:p>
                      <a:pPr algn="ctr"/>
                      <a:endParaRPr lang="zh-CN" altLang="en-US" dirty="0"/>
                    </a:p>
                  </a:txBody>
                  <a:tcPr/>
                </a:tc>
                <a:extLst>
                  <a:ext uri="{0D108BD9-81ED-4DB2-BD59-A6C34878D82A}">
                    <a16:rowId xmlns:a16="http://schemas.microsoft.com/office/drawing/2014/main" val="3807403280"/>
                  </a:ext>
                </a:extLst>
              </a:tr>
              <a:tr h="372986">
                <a:tc>
                  <a:txBody>
                    <a:bodyPr/>
                    <a:lstStyle/>
                    <a:p>
                      <a:pPr algn="ctr"/>
                      <a:r>
                        <a:rPr lang="en-US" altLang="zh-CN" dirty="0"/>
                        <a:t>__</a:t>
                      </a:r>
                      <a:r>
                        <a:rPr lang="en-US" altLang="zh-CN" dirty="0" err="1"/>
                        <a:t>stdcall</a:t>
                      </a:r>
                      <a:endParaRPr lang="zh-CN" altLang="en-US" dirty="0"/>
                    </a:p>
                  </a:txBody>
                  <a:tcPr/>
                </a:tc>
                <a:tc>
                  <a:txBody>
                    <a:bodyPr/>
                    <a:lstStyle/>
                    <a:p>
                      <a:pPr algn="ctr"/>
                      <a:r>
                        <a:rPr lang="zh-CN" altLang="en-US" dirty="0"/>
                        <a:t>（</a:t>
                      </a:r>
                      <a:r>
                        <a:rPr lang="zh-CN" altLang="en-US" dirty="0">
                          <a:solidFill>
                            <a:srgbClr val="FF0000"/>
                          </a:solidFill>
                        </a:rPr>
                        <a:t>微软</a:t>
                      </a:r>
                      <a:r>
                        <a:rPr lang="zh-CN" altLang="en-US" dirty="0"/>
                        <a:t>）标准调用约定</a:t>
                      </a:r>
                    </a:p>
                  </a:txBody>
                  <a:tcPr/>
                </a:tc>
                <a:tc>
                  <a:txBody>
                    <a:bodyPr/>
                    <a:lstStyle/>
                    <a:p>
                      <a:pPr algn="ctr"/>
                      <a:r>
                        <a:rPr lang="zh-CN" altLang="en-US" dirty="0"/>
                        <a:t>从右向左入栈</a:t>
                      </a:r>
                    </a:p>
                  </a:txBody>
                  <a:tcPr/>
                </a:tc>
                <a:tc>
                  <a:txBody>
                    <a:bodyPr/>
                    <a:lstStyle/>
                    <a:p>
                      <a:pPr algn="ctr"/>
                      <a:r>
                        <a:rPr lang="zh-CN" altLang="en-US" dirty="0"/>
                        <a:t>被调用方</a:t>
                      </a:r>
                    </a:p>
                  </a:txBody>
                  <a:tcPr/>
                </a:tc>
                <a:tc>
                  <a:txBody>
                    <a:bodyPr/>
                    <a:lstStyle/>
                    <a:p>
                      <a:pPr algn="ctr"/>
                      <a:r>
                        <a:rPr lang="zh-CN" altLang="en-US" dirty="0"/>
                        <a:t>只适合参数个数固定的函数；微软对所有</a:t>
                      </a:r>
                      <a:r>
                        <a:rPr lang="en-US" altLang="zh-CN" dirty="0" err="1"/>
                        <a:t>dll</a:t>
                      </a:r>
                      <a:r>
                        <a:rPr lang="zh-CN" altLang="en-US" dirty="0"/>
                        <a:t>文件输出的参数数量固定的函数使用该调用方式</a:t>
                      </a:r>
                    </a:p>
                  </a:txBody>
                  <a:tcPr/>
                </a:tc>
                <a:extLst>
                  <a:ext uri="{0D108BD9-81ED-4DB2-BD59-A6C34878D82A}">
                    <a16:rowId xmlns:a16="http://schemas.microsoft.com/office/drawing/2014/main" val="1835106249"/>
                  </a:ext>
                </a:extLst>
              </a:tr>
              <a:tr h="372986">
                <a:tc>
                  <a:txBody>
                    <a:bodyPr/>
                    <a:lstStyle/>
                    <a:p>
                      <a:pPr algn="ctr"/>
                      <a:r>
                        <a:rPr lang="en-US" altLang="zh-CN" dirty="0"/>
                        <a:t>__</a:t>
                      </a:r>
                      <a:r>
                        <a:rPr lang="en-US" altLang="zh-CN" dirty="0" err="1"/>
                        <a:t>fastcall</a:t>
                      </a:r>
                      <a:endParaRPr lang="zh-CN" altLang="en-US" dirty="0"/>
                    </a:p>
                  </a:txBody>
                  <a:tcPr/>
                </a:tc>
                <a:tc>
                  <a:txBody>
                    <a:bodyPr/>
                    <a:lstStyle/>
                    <a:p>
                      <a:pPr algn="ctr"/>
                      <a:r>
                        <a:rPr lang="en-US" altLang="zh-CN" dirty="0"/>
                        <a:t>x86 </a:t>
                      </a:r>
                      <a:r>
                        <a:rPr lang="en-US" altLang="zh-CN" dirty="0" err="1"/>
                        <a:t>fastcall</a:t>
                      </a:r>
                      <a:r>
                        <a:rPr lang="zh-CN" altLang="en-US" dirty="0"/>
                        <a:t>约定</a:t>
                      </a:r>
                    </a:p>
                  </a:txBody>
                  <a:tcPr/>
                </a:tc>
                <a:tc>
                  <a:txBody>
                    <a:bodyPr/>
                    <a:lstStyle/>
                    <a:p>
                      <a:pPr algn="ctr"/>
                      <a:r>
                        <a:rPr lang="zh-CN" altLang="en-US" dirty="0"/>
                        <a:t>前两个参数传入</a:t>
                      </a:r>
                      <a:r>
                        <a:rPr lang="en-US" altLang="zh-CN" dirty="0"/>
                        <a:t>ECX</a:t>
                      </a:r>
                      <a:r>
                        <a:rPr lang="zh-CN" altLang="en-US" dirty="0"/>
                        <a:t>和</a:t>
                      </a:r>
                      <a:r>
                        <a:rPr lang="en-US" altLang="zh-CN" dirty="0"/>
                        <a:t>EDX</a:t>
                      </a:r>
                      <a:r>
                        <a:rPr lang="zh-CN" altLang="en-US" dirty="0"/>
                        <a:t>寄存器，其他参数按照从右到左入栈</a:t>
                      </a:r>
                      <a:endParaRPr lang="en-US" altLang="zh-CN" dirty="0"/>
                    </a:p>
                  </a:txBody>
                  <a:tcPr/>
                </a:tc>
                <a:tc>
                  <a:txBody>
                    <a:bodyPr/>
                    <a:lstStyle/>
                    <a:p>
                      <a:pPr algn="ctr"/>
                      <a:r>
                        <a:rPr lang="zh-CN" altLang="en-US" dirty="0"/>
                        <a:t>被调用方</a:t>
                      </a:r>
                    </a:p>
                  </a:txBody>
                  <a:tcPr/>
                </a:tc>
                <a:tc>
                  <a:txBody>
                    <a:bodyPr/>
                    <a:lstStyle/>
                    <a:p>
                      <a:pPr algn="ctr"/>
                      <a:r>
                        <a:rPr lang="zh-CN" altLang="en-US" dirty="0"/>
                        <a:t>不定参数的函数无法使用</a:t>
                      </a:r>
                    </a:p>
                  </a:txBody>
                  <a:tcPr/>
                </a:tc>
                <a:extLst>
                  <a:ext uri="{0D108BD9-81ED-4DB2-BD59-A6C34878D82A}">
                    <a16:rowId xmlns:a16="http://schemas.microsoft.com/office/drawing/2014/main" val="4018921206"/>
                  </a:ext>
                </a:extLst>
              </a:tr>
              <a:tr h="372986">
                <a:tc>
                  <a:txBody>
                    <a:bodyPr/>
                    <a:lstStyle/>
                    <a:p>
                      <a:pPr algn="ctr"/>
                      <a:r>
                        <a:rPr lang="en-US" altLang="zh-CN" dirty="0"/>
                        <a:t>__</a:t>
                      </a:r>
                      <a:r>
                        <a:rPr lang="en-US" altLang="zh-CN" dirty="0" err="1"/>
                        <a:t>thiscall</a:t>
                      </a:r>
                      <a:endParaRPr lang="zh-CN" altLang="en-US" dirty="0"/>
                    </a:p>
                  </a:txBody>
                  <a:tcPr/>
                </a:tc>
                <a:tc>
                  <a:txBody>
                    <a:bodyPr/>
                    <a:lstStyle/>
                    <a:p>
                      <a:pPr algn="ct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从右向左入栈</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被调用方</a:t>
                      </a:r>
                    </a:p>
                  </a:txBody>
                  <a:tcPr/>
                </a:tc>
                <a:tc>
                  <a:txBody>
                    <a:bodyPr/>
                    <a:lstStyle/>
                    <a:p>
                      <a:pPr algn="ctr"/>
                      <a:r>
                        <a:rPr lang="zh-CN" altLang="en-US" sz="1800" b="0" i="0" kern="1200" dirty="0">
                          <a:solidFill>
                            <a:schemeClr val="tx1"/>
                          </a:solidFill>
                          <a:effectLst/>
                          <a:latin typeface="+mn-lt"/>
                          <a:ea typeface="+mn-ea"/>
                          <a:cs typeface="+mn-cs"/>
                        </a:rPr>
                        <a:t>仅用于</a:t>
                      </a:r>
                      <a:r>
                        <a:rPr lang="en-US" altLang="zh-CN" sz="1800" b="0" i="0" kern="1200" dirty="0" err="1">
                          <a:solidFill>
                            <a:schemeClr val="tx1"/>
                          </a:solidFill>
                          <a:effectLst/>
                          <a:latin typeface="+mn-lt"/>
                          <a:ea typeface="+mn-ea"/>
                          <a:cs typeface="+mn-cs"/>
                        </a:rPr>
                        <a:t>c++</a:t>
                      </a:r>
                      <a:r>
                        <a:rPr lang="zh-CN" altLang="en-US" sz="1800" b="0" i="0" kern="1200" dirty="0">
                          <a:solidFill>
                            <a:schemeClr val="tx1"/>
                          </a:solidFill>
                          <a:effectLst/>
                          <a:latin typeface="+mn-lt"/>
                          <a:ea typeface="+mn-ea"/>
                          <a:cs typeface="+mn-cs"/>
                        </a:rPr>
                        <a:t>成员函数，</a:t>
                      </a:r>
                      <a:r>
                        <a:rPr lang="en-US" altLang="zh-CN" sz="1800" b="0" i="0" kern="1200" dirty="0">
                          <a:solidFill>
                            <a:schemeClr val="tx1"/>
                          </a:solidFill>
                          <a:effectLst/>
                          <a:latin typeface="+mn-lt"/>
                          <a:ea typeface="+mn-ea"/>
                          <a:cs typeface="+mn-cs"/>
                        </a:rPr>
                        <a:t>this</a:t>
                      </a:r>
                      <a:r>
                        <a:rPr lang="zh-CN" altLang="en-US" sz="1800" b="0" i="0" kern="1200" dirty="0">
                          <a:solidFill>
                            <a:schemeClr val="tx1"/>
                          </a:solidFill>
                          <a:effectLst/>
                          <a:latin typeface="+mn-lt"/>
                          <a:ea typeface="+mn-ea"/>
                          <a:cs typeface="+mn-cs"/>
                        </a:rPr>
                        <a:t>指针存放于</a:t>
                      </a:r>
                      <a:r>
                        <a:rPr lang="en-US" altLang="zh-CN" sz="1800" b="0" i="0" kern="1200" dirty="0">
                          <a:solidFill>
                            <a:schemeClr val="tx1"/>
                          </a:solidFill>
                          <a:effectLst/>
                          <a:latin typeface="+mn-lt"/>
                          <a:ea typeface="+mn-ea"/>
                          <a:cs typeface="+mn-cs"/>
                        </a:rPr>
                        <a:t>ECX</a:t>
                      </a:r>
                      <a:r>
                        <a:rPr lang="zh-CN" altLang="en-US" sz="1800" b="0" i="0" kern="1200" dirty="0">
                          <a:solidFill>
                            <a:schemeClr val="tx1"/>
                          </a:solidFill>
                          <a:effectLst/>
                          <a:latin typeface="+mn-lt"/>
                          <a:ea typeface="+mn-ea"/>
                          <a:cs typeface="+mn-cs"/>
                        </a:rPr>
                        <a:t>寄存器</a:t>
                      </a:r>
                      <a:endParaRPr lang="zh-CN" altLang="en-US" dirty="0"/>
                    </a:p>
                  </a:txBody>
                  <a:tcPr/>
                </a:tc>
                <a:extLst>
                  <a:ext uri="{0D108BD9-81ED-4DB2-BD59-A6C34878D82A}">
                    <a16:rowId xmlns:a16="http://schemas.microsoft.com/office/drawing/2014/main" val="4264673968"/>
                  </a:ext>
                </a:extLst>
              </a:tr>
            </a:tbl>
          </a:graphicData>
        </a:graphic>
      </p:graphicFrame>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35</a:t>
            </a:fld>
            <a:endParaRPr lang="zh-CN" altLang="en-US"/>
          </a:p>
        </p:txBody>
      </p:sp>
    </p:spTree>
    <p:extLst>
      <p:ext uri="{BB962C8B-B14F-4D97-AF65-F5344CB8AC3E}">
        <p14:creationId xmlns:p14="http://schemas.microsoft.com/office/powerpoint/2010/main" val="1882147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3535859" y="948733"/>
            <a:ext cx="5256584" cy="5410200"/>
          </a:xfrm>
        </p:spPr>
        <p:txBody>
          <a:bodyPr/>
          <a:lstStyle/>
          <a:p>
            <a:r>
              <a:rPr lang="zh-CN" altLang="en-US" b="1" dirty="0">
                <a:solidFill>
                  <a:srgbClr val="FF0000"/>
                </a:solidFill>
              </a:rPr>
              <a:t>函数调用入栈的步骤</a:t>
            </a:r>
            <a:r>
              <a:rPr lang="zh-CN" altLang="en-US" dirty="0"/>
              <a:t>：</a:t>
            </a:r>
            <a:endParaRPr lang="en-US" altLang="zh-CN" dirty="0"/>
          </a:p>
          <a:p>
            <a:pPr marL="914400" lvl="1" indent="-457200">
              <a:buFont typeface="+mj-lt"/>
              <a:buAutoNum type="arabicPeriod"/>
            </a:pPr>
            <a:r>
              <a:rPr lang="zh-CN" altLang="en-US" b="1" dirty="0"/>
              <a:t>参数入栈</a:t>
            </a:r>
            <a:r>
              <a:rPr lang="zh-CN" altLang="en-US" dirty="0"/>
              <a:t>：从右到左入栈</a:t>
            </a:r>
            <a:endParaRPr lang="en-US" altLang="zh-CN" dirty="0"/>
          </a:p>
          <a:p>
            <a:pPr marL="914400" lvl="1" indent="-457200">
              <a:buFont typeface="+mj-lt"/>
              <a:buAutoNum type="arabicPeriod"/>
            </a:pPr>
            <a:r>
              <a:rPr lang="zh-CN" altLang="en-US" b="1" dirty="0"/>
              <a:t>返回地址入栈</a:t>
            </a:r>
            <a:r>
              <a:rPr lang="zh-CN" altLang="en-US" dirty="0"/>
              <a:t>：将当前代码区调用指令的下一条指令地址压入栈中，供函数返回时继续执行</a:t>
            </a:r>
            <a:endParaRPr lang="en-US" altLang="zh-CN" dirty="0"/>
          </a:p>
          <a:p>
            <a:pPr marL="914400" lvl="1" indent="-457200">
              <a:buFont typeface="+mj-lt"/>
              <a:buAutoNum type="arabicPeriod"/>
            </a:pPr>
            <a:r>
              <a:rPr lang="zh-CN" altLang="en-US" b="1" dirty="0"/>
              <a:t>代码区跳转</a:t>
            </a:r>
            <a:r>
              <a:rPr lang="zh-CN" altLang="en-US" dirty="0"/>
              <a:t>：从当前代码区跳转到被调用函数的入口处</a:t>
            </a:r>
            <a:endParaRPr lang="en-US" altLang="zh-CN" dirty="0"/>
          </a:p>
          <a:p>
            <a:pPr marL="914400" lvl="1" indent="-457200">
              <a:buFont typeface="+mj-lt"/>
              <a:buAutoNum type="arabicPeriod"/>
            </a:pPr>
            <a:r>
              <a:rPr lang="zh-CN" altLang="en-US" b="1" dirty="0"/>
              <a:t>栈帧调整</a:t>
            </a:r>
            <a:r>
              <a:rPr lang="zh-CN" altLang="en-US" dirty="0"/>
              <a:t>：</a:t>
            </a:r>
            <a:endParaRPr lang="en-US" altLang="zh-CN" dirty="0"/>
          </a:p>
          <a:p>
            <a:pPr marL="742950" lvl="2" indent="-342900">
              <a:buClr>
                <a:schemeClr val="hlink"/>
              </a:buClr>
              <a:buFont typeface="Wingdings" pitchFamily="2" charset="2"/>
              <a:buChar char="ü"/>
            </a:pPr>
            <a:r>
              <a:rPr lang="zh-CN" altLang="en-US" sz="2000" dirty="0"/>
              <a:t>保存当前栈帧状态值，以备后面恢复本栈帧时使用（</a:t>
            </a:r>
            <a:r>
              <a:rPr lang="en-US" altLang="zh-CN" sz="2000" dirty="0"/>
              <a:t>EBP</a:t>
            </a:r>
            <a:r>
              <a:rPr lang="zh-CN" altLang="en-US" sz="2000" dirty="0"/>
              <a:t>入栈）</a:t>
            </a:r>
            <a:endParaRPr lang="en-US" altLang="zh-CN" sz="2000" dirty="0"/>
          </a:p>
          <a:p>
            <a:pPr marL="742950" lvl="2" indent="-342900">
              <a:buClr>
                <a:schemeClr val="hlink"/>
              </a:buClr>
              <a:buFont typeface="Wingdings" pitchFamily="2" charset="2"/>
              <a:buChar char="ü"/>
            </a:pPr>
            <a:r>
              <a:rPr lang="zh-CN" altLang="en-US" sz="2000" dirty="0"/>
              <a:t>将当前栈帧切换到新栈帧（将</a:t>
            </a:r>
            <a:r>
              <a:rPr lang="en-US" altLang="zh-CN" sz="2000" dirty="0"/>
              <a:t>ESP</a:t>
            </a:r>
            <a:r>
              <a:rPr lang="zh-CN" altLang="en-US" sz="2000" dirty="0"/>
              <a:t>值装入</a:t>
            </a:r>
            <a:r>
              <a:rPr lang="en-US" altLang="zh-CN" sz="2000" dirty="0"/>
              <a:t>EBP</a:t>
            </a:r>
            <a:r>
              <a:rPr lang="zh-CN" altLang="en-US" sz="2000" dirty="0"/>
              <a:t>，更新栈帧底部）</a:t>
            </a:r>
            <a:endParaRPr lang="en-US" altLang="zh-CN" sz="2000" dirty="0"/>
          </a:p>
          <a:p>
            <a:pPr marL="742950" lvl="2" indent="-342900">
              <a:buClr>
                <a:schemeClr val="hlink"/>
              </a:buClr>
              <a:buFont typeface="Wingdings" pitchFamily="2" charset="2"/>
              <a:buChar char="ü"/>
            </a:pPr>
            <a:r>
              <a:rPr lang="zh-CN" altLang="en-US" sz="2000" dirty="0"/>
              <a:t>给新栈帧分配空间（把</a:t>
            </a:r>
            <a:r>
              <a:rPr lang="en-US" altLang="zh-CN" sz="2000" dirty="0"/>
              <a:t>ESP</a:t>
            </a:r>
            <a:r>
              <a:rPr lang="zh-CN" altLang="en-US" sz="2000" dirty="0"/>
              <a:t>减去所需空间大小，抬高栈顶）</a:t>
            </a:r>
            <a:endParaRPr lang="en-US" altLang="zh-CN" sz="2000" dirty="0"/>
          </a:p>
          <a:p>
            <a:pPr lvl="1"/>
            <a:endParaRPr lang="zh-CN" altLang="en-US" dirty="0"/>
          </a:p>
        </p:txBody>
      </p:sp>
      <p:sp>
        <p:nvSpPr>
          <p:cNvPr id="8" name="内容占位符 2"/>
          <p:cNvSpPr txBox="1">
            <a:spLocks/>
          </p:cNvSpPr>
          <p:nvPr/>
        </p:nvSpPr>
        <p:spPr bwMode="auto">
          <a:xfrm>
            <a:off x="395536" y="980728"/>
            <a:ext cx="3312368" cy="556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v"/>
              <a:defRPr sz="26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itchFamily="2" charset="2"/>
              <a:buNone/>
            </a:pPr>
            <a:r>
              <a:rPr lang="en-US" altLang="zh-CN" sz="2000" dirty="0" err="1"/>
              <a:t>int</a:t>
            </a:r>
            <a:r>
              <a:rPr lang="en-US" altLang="zh-CN" sz="2000" dirty="0"/>
              <a:t> </a:t>
            </a:r>
            <a:r>
              <a:rPr lang="en-US" altLang="zh-CN" sz="2000" dirty="0" err="1">
                <a:solidFill>
                  <a:srgbClr val="FF0000"/>
                </a:solidFill>
              </a:rPr>
              <a:t>func_B</a:t>
            </a:r>
            <a:r>
              <a:rPr lang="en-US" altLang="zh-CN" sz="2000" dirty="0"/>
              <a:t>(</a:t>
            </a:r>
            <a:r>
              <a:rPr lang="en-US" altLang="zh-CN" sz="2000" dirty="0" err="1"/>
              <a:t>int</a:t>
            </a:r>
            <a:r>
              <a:rPr lang="en-US" altLang="zh-CN" sz="2000" dirty="0"/>
              <a:t> </a:t>
            </a:r>
            <a:r>
              <a:rPr lang="en-US" altLang="zh-CN" sz="2000" dirty="0" err="1"/>
              <a:t>arg</a:t>
            </a:r>
            <a:r>
              <a:rPr lang="en-US" altLang="zh-CN" sz="2000" dirty="0"/>
              <a:t>){</a:t>
            </a:r>
          </a:p>
          <a:p>
            <a:pPr marL="0" indent="0">
              <a:buFont typeface="Wingdings" pitchFamily="2" charset="2"/>
              <a:buNone/>
            </a:pPr>
            <a:r>
              <a:rPr lang="en-US" altLang="zh-CN" sz="2000" dirty="0"/>
              <a:t>      …//program code//</a:t>
            </a:r>
          </a:p>
          <a:p>
            <a:pPr marL="0" indent="0">
              <a:buFont typeface="Wingdings" pitchFamily="2" charset="2"/>
              <a:buNone/>
            </a:pPr>
            <a:r>
              <a:rPr lang="en-US" altLang="zh-CN" sz="2000" dirty="0"/>
              <a:t>}</a:t>
            </a:r>
          </a:p>
          <a:p>
            <a:pPr marL="0" indent="0">
              <a:buFont typeface="Wingdings" pitchFamily="2" charset="2"/>
              <a:buNone/>
            </a:pPr>
            <a:endParaRPr lang="en-US" altLang="zh-CN" sz="2000" dirty="0"/>
          </a:p>
          <a:p>
            <a:pPr marL="0" indent="0">
              <a:buFont typeface="Wingdings" pitchFamily="2" charset="2"/>
              <a:buNone/>
            </a:pPr>
            <a:r>
              <a:rPr lang="en-US" altLang="zh-CN" sz="2000" dirty="0" err="1"/>
              <a:t>int</a:t>
            </a:r>
            <a:r>
              <a:rPr lang="en-US" altLang="zh-CN" sz="2000" dirty="0"/>
              <a:t> </a:t>
            </a:r>
            <a:r>
              <a:rPr lang="en-US" altLang="zh-CN" sz="2000" dirty="0" err="1">
                <a:solidFill>
                  <a:srgbClr val="FF0000"/>
                </a:solidFill>
              </a:rPr>
              <a:t>func_A</a:t>
            </a:r>
            <a:r>
              <a:rPr lang="en-US" altLang="zh-CN" sz="2000" dirty="0"/>
              <a:t>(</a:t>
            </a:r>
            <a:r>
              <a:rPr lang="en-US" altLang="zh-CN" sz="2000" dirty="0" err="1"/>
              <a:t>int</a:t>
            </a:r>
            <a:r>
              <a:rPr lang="en-US" altLang="zh-CN" sz="2000" dirty="0"/>
              <a:t> </a:t>
            </a:r>
            <a:r>
              <a:rPr lang="en-US" altLang="zh-CN" sz="2000" dirty="0" err="1"/>
              <a:t>arg</a:t>
            </a:r>
            <a:r>
              <a:rPr lang="en-US" altLang="zh-CN" sz="2000" dirty="0"/>
              <a:t>){</a:t>
            </a:r>
          </a:p>
          <a:p>
            <a:pPr marL="400050" lvl="1" indent="0">
              <a:buFont typeface="Wingdings" pitchFamily="2" charset="2"/>
              <a:buNone/>
            </a:pPr>
            <a:r>
              <a:rPr lang="en-US" altLang="zh-CN" sz="1800" dirty="0" err="1"/>
              <a:t>int</a:t>
            </a:r>
            <a:r>
              <a:rPr lang="en-US" altLang="zh-CN" sz="1800" dirty="0"/>
              <a:t> back=</a:t>
            </a:r>
            <a:r>
              <a:rPr lang="en-US" altLang="zh-CN" sz="1800" dirty="0" err="1"/>
              <a:t>func_B</a:t>
            </a:r>
            <a:r>
              <a:rPr lang="en-US" altLang="zh-CN" sz="1800" dirty="0"/>
              <a:t>(</a:t>
            </a:r>
            <a:r>
              <a:rPr lang="en-US" altLang="zh-CN" sz="1800" dirty="0" err="1"/>
              <a:t>arg</a:t>
            </a:r>
            <a:r>
              <a:rPr lang="en-US" altLang="zh-CN" sz="1800" dirty="0"/>
              <a:t>);</a:t>
            </a:r>
          </a:p>
          <a:p>
            <a:pPr marL="400050" lvl="1" indent="0">
              <a:buFont typeface="Wingdings" pitchFamily="2" charset="2"/>
              <a:buNone/>
            </a:pPr>
            <a:r>
              <a:rPr lang="en-US" altLang="zh-CN" sz="1800" dirty="0"/>
              <a:t>…//program code//</a:t>
            </a:r>
          </a:p>
          <a:p>
            <a:pPr marL="0" indent="0">
              <a:buFont typeface="Wingdings" pitchFamily="2" charset="2"/>
              <a:buNone/>
            </a:pPr>
            <a:r>
              <a:rPr lang="en-US" altLang="zh-CN" sz="2000" dirty="0"/>
              <a:t>}</a:t>
            </a:r>
          </a:p>
          <a:p>
            <a:pPr marL="0" indent="0">
              <a:buFont typeface="Wingdings" pitchFamily="2" charset="2"/>
              <a:buNone/>
            </a:pPr>
            <a:endParaRPr lang="en-US" altLang="zh-CN" sz="2000" dirty="0"/>
          </a:p>
          <a:p>
            <a:pPr marL="0" indent="0">
              <a:buFont typeface="Wingdings" pitchFamily="2" charset="2"/>
              <a:buNone/>
            </a:pPr>
            <a:r>
              <a:rPr lang="en-US" altLang="zh-CN" sz="2000" dirty="0" err="1"/>
              <a:t>int</a:t>
            </a:r>
            <a:r>
              <a:rPr lang="en-US" altLang="zh-CN" sz="2000" dirty="0"/>
              <a:t> </a:t>
            </a:r>
            <a:r>
              <a:rPr lang="en-US" altLang="zh-CN" sz="2000" dirty="0">
                <a:solidFill>
                  <a:srgbClr val="FF0000"/>
                </a:solidFill>
              </a:rPr>
              <a:t>main</a:t>
            </a:r>
            <a:r>
              <a:rPr lang="en-US" altLang="zh-CN" sz="2000" dirty="0"/>
              <a:t>(</a:t>
            </a:r>
            <a:r>
              <a:rPr lang="en-US" altLang="zh-CN" sz="2000" dirty="0" err="1"/>
              <a:t>int</a:t>
            </a:r>
            <a:r>
              <a:rPr lang="en-US" altLang="zh-CN" sz="2000" dirty="0"/>
              <a:t> </a:t>
            </a:r>
            <a:r>
              <a:rPr lang="en-US" altLang="zh-CN" sz="2000" dirty="0" err="1"/>
              <a:t>argc</a:t>
            </a:r>
            <a:r>
              <a:rPr lang="en-US" altLang="zh-CN" sz="2000" dirty="0"/>
              <a:t>, char ** </a:t>
            </a:r>
            <a:r>
              <a:rPr lang="en-US" altLang="zh-CN" sz="2000" dirty="0" err="1"/>
              <a:t>argv</a:t>
            </a:r>
            <a:r>
              <a:rPr lang="en-US" altLang="zh-CN" sz="2000" dirty="0"/>
              <a:t>, char **</a:t>
            </a:r>
            <a:r>
              <a:rPr lang="en-US" altLang="zh-CN" sz="2000" dirty="0" err="1"/>
              <a:t>envp</a:t>
            </a:r>
            <a:r>
              <a:rPr lang="en-US" altLang="zh-CN" sz="2000" dirty="0"/>
              <a:t>){</a:t>
            </a:r>
          </a:p>
          <a:p>
            <a:pPr marL="400050" lvl="1" indent="0">
              <a:buFont typeface="Wingdings" pitchFamily="2" charset="2"/>
              <a:buNone/>
            </a:pPr>
            <a:r>
              <a:rPr lang="en-US" altLang="zh-CN" sz="1800" dirty="0" err="1"/>
              <a:t>int</a:t>
            </a:r>
            <a:r>
              <a:rPr lang="en-US" altLang="zh-CN" sz="1800" dirty="0"/>
              <a:t> </a:t>
            </a:r>
            <a:r>
              <a:rPr lang="en-US" altLang="zh-CN" sz="1800" dirty="0" err="1"/>
              <a:t>para</a:t>
            </a:r>
            <a:r>
              <a:rPr lang="en-US" altLang="zh-CN" sz="1800" dirty="0"/>
              <a:t> = 23;</a:t>
            </a:r>
          </a:p>
          <a:p>
            <a:pPr marL="400050" lvl="1" indent="0">
              <a:buFont typeface="Wingdings" pitchFamily="2" charset="2"/>
              <a:buNone/>
            </a:pPr>
            <a:r>
              <a:rPr lang="en-US" altLang="zh-CN" sz="1800" dirty="0" err="1"/>
              <a:t>int</a:t>
            </a:r>
            <a:r>
              <a:rPr lang="en-US" altLang="zh-CN" sz="1800" dirty="0"/>
              <a:t> </a:t>
            </a:r>
            <a:r>
              <a:rPr lang="en-US" altLang="zh-CN" sz="1800" dirty="0" err="1"/>
              <a:t>rect</a:t>
            </a:r>
            <a:r>
              <a:rPr lang="en-US" altLang="zh-CN" sz="1800" dirty="0"/>
              <a:t>=</a:t>
            </a:r>
            <a:r>
              <a:rPr lang="en-US" altLang="zh-CN" sz="1800" dirty="0" err="1"/>
              <a:t>func_A</a:t>
            </a:r>
            <a:r>
              <a:rPr lang="en-US" altLang="zh-CN" sz="1800" dirty="0"/>
              <a:t>(</a:t>
            </a:r>
            <a:r>
              <a:rPr lang="en-US" altLang="zh-CN" sz="1800" dirty="0" err="1"/>
              <a:t>para</a:t>
            </a:r>
            <a:r>
              <a:rPr lang="en-US" altLang="zh-CN" sz="1800" dirty="0"/>
              <a:t>);</a:t>
            </a:r>
          </a:p>
          <a:p>
            <a:pPr marL="400050" lvl="1" indent="0">
              <a:buFont typeface="Wingdings" pitchFamily="2" charset="2"/>
              <a:buNone/>
            </a:pPr>
            <a:r>
              <a:rPr lang="en-US" altLang="zh-CN" sz="1800" dirty="0"/>
              <a:t>return </a:t>
            </a:r>
            <a:r>
              <a:rPr lang="en-US" altLang="zh-CN" sz="1800" dirty="0" err="1"/>
              <a:t>rect</a:t>
            </a:r>
            <a:r>
              <a:rPr lang="en-US" altLang="zh-CN" sz="1800" dirty="0"/>
              <a:t>;</a:t>
            </a:r>
          </a:p>
          <a:p>
            <a:pPr marL="400050" lvl="1" indent="0">
              <a:buFont typeface="Wingdings" pitchFamily="2" charset="2"/>
              <a:buNone/>
            </a:pPr>
            <a:r>
              <a:rPr lang="en-US" altLang="zh-CN" sz="1800" dirty="0"/>
              <a:t>…//program code//</a:t>
            </a:r>
          </a:p>
          <a:p>
            <a:pPr marL="0" indent="0">
              <a:buFont typeface="Wingdings" pitchFamily="2" charset="2"/>
              <a:buNone/>
            </a:pPr>
            <a:r>
              <a:rPr lang="en-US" altLang="zh-CN" sz="2000" dirty="0"/>
              <a:t>}</a:t>
            </a:r>
          </a:p>
          <a:p>
            <a:pPr marL="0" indent="0">
              <a:buFont typeface="Wingdings" pitchFamily="2" charset="2"/>
              <a:buNone/>
            </a:pPr>
            <a:endParaRPr lang="en-US" altLang="zh-CN" sz="2000" dirty="0"/>
          </a:p>
          <a:p>
            <a:pPr marL="0" indent="0">
              <a:buFont typeface="Wingdings" pitchFamily="2" charset="2"/>
              <a:buNone/>
            </a:pPr>
            <a:endParaRPr lang="zh-CN" altLang="en-US" dirty="0"/>
          </a:p>
        </p:txBody>
      </p:sp>
      <p:sp>
        <p:nvSpPr>
          <p:cNvPr id="6" name="日期占位符 5"/>
          <p:cNvSpPr>
            <a:spLocks noGrp="1"/>
          </p:cNvSpPr>
          <p:nvPr>
            <p:ph type="dt" sz="half" idx="2"/>
          </p:nvPr>
        </p:nvSpPr>
        <p:spPr/>
        <p:txBody>
          <a:bodyPr/>
          <a:lstStyle/>
          <a:p>
            <a:fld id="{C77B9532-46C7-4ACC-ACC8-BC542C949448}"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36</a:t>
            </a:fld>
            <a:endParaRPr lang="zh-CN" altLang="en-US"/>
          </a:p>
        </p:txBody>
      </p:sp>
    </p:spTree>
    <p:extLst>
      <p:ext uri="{BB962C8B-B14F-4D97-AF65-F5344CB8AC3E}">
        <p14:creationId xmlns:p14="http://schemas.microsoft.com/office/powerpoint/2010/main" val="3361780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457200" y="1340768"/>
            <a:ext cx="8229600" cy="4172496"/>
          </a:xfrm>
        </p:spPr>
        <p:txBody>
          <a:bodyPr/>
          <a:lstStyle/>
          <a:p>
            <a:pPr marL="342900" lvl="1" indent="-342900">
              <a:buClr>
                <a:schemeClr val="hlink"/>
              </a:buClr>
              <a:buFont typeface="Wingdings" pitchFamily="2" charset="2"/>
              <a:buChar char="u"/>
            </a:pPr>
            <a:r>
              <a:rPr lang="zh-CN" altLang="en-US" dirty="0"/>
              <a:t>对</a:t>
            </a:r>
            <a:r>
              <a:rPr lang="en-US" altLang="zh-CN" dirty="0"/>
              <a:t>__</a:t>
            </a:r>
            <a:r>
              <a:rPr lang="en-US" altLang="zh-CN" dirty="0" err="1"/>
              <a:t>stdcall</a:t>
            </a:r>
            <a:r>
              <a:rPr lang="zh-CN" altLang="en-US" dirty="0"/>
              <a:t>调用约定，函数调用指令大致如下：</a:t>
            </a:r>
            <a:endParaRPr lang="en-US" altLang="zh-CN" dirty="0"/>
          </a:p>
          <a:p>
            <a:pPr marL="0" lvl="1" indent="0">
              <a:buClr>
                <a:schemeClr val="hlink"/>
              </a:buClr>
              <a:buNone/>
            </a:pPr>
            <a:r>
              <a:rPr lang="en-US" altLang="zh-CN" dirty="0"/>
              <a:t>	</a:t>
            </a:r>
            <a:r>
              <a:rPr lang="en-US" altLang="zh-CN" dirty="0">
                <a:solidFill>
                  <a:srgbClr val="FF0000"/>
                </a:solidFill>
              </a:rPr>
              <a:t>push</a:t>
            </a:r>
            <a:r>
              <a:rPr lang="en-US" altLang="zh-CN" dirty="0"/>
              <a:t> </a:t>
            </a:r>
            <a:r>
              <a:rPr lang="zh-CN" altLang="en-US" dirty="0"/>
              <a:t>参数</a:t>
            </a:r>
            <a:r>
              <a:rPr lang="en-US" altLang="zh-CN" dirty="0"/>
              <a:t>2</a:t>
            </a:r>
          </a:p>
          <a:p>
            <a:pPr marL="0" lvl="1" indent="0">
              <a:buClr>
                <a:schemeClr val="hlink"/>
              </a:buClr>
              <a:buNone/>
            </a:pPr>
            <a:r>
              <a:rPr lang="en-US" altLang="zh-CN" dirty="0"/>
              <a:t>	</a:t>
            </a:r>
            <a:r>
              <a:rPr lang="en-US" altLang="zh-CN" dirty="0">
                <a:solidFill>
                  <a:srgbClr val="FF0000"/>
                </a:solidFill>
              </a:rPr>
              <a:t>push</a:t>
            </a:r>
            <a:r>
              <a:rPr lang="en-US" altLang="zh-CN" dirty="0"/>
              <a:t> </a:t>
            </a:r>
            <a:r>
              <a:rPr lang="zh-CN" altLang="en-US" dirty="0"/>
              <a:t>参数</a:t>
            </a:r>
            <a:r>
              <a:rPr lang="en-US" altLang="zh-CN" dirty="0"/>
              <a:t>1</a:t>
            </a:r>
          </a:p>
          <a:p>
            <a:pPr marL="0" lvl="1" indent="0">
              <a:buClr>
                <a:schemeClr val="hlink"/>
              </a:buClr>
              <a:buNone/>
            </a:pPr>
            <a:r>
              <a:rPr lang="en-US" altLang="zh-CN" dirty="0"/>
              <a:t>	</a:t>
            </a:r>
            <a:r>
              <a:rPr lang="en-US" altLang="zh-CN" dirty="0">
                <a:solidFill>
                  <a:srgbClr val="FF0000"/>
                </a:solidFill>
              </a:rPr>
              <a:t>call</a:t>
            </a:r>
            <a:r>
              <a:rPr lang="en-US" altLang="zh-CN" dirty="0"/>
              <a:t> </a:t>
            </a:r>
            <a:r>
              <a:rPr lang="zh-CN" altLang="en-US" dirty="0"/>
              <a:t>函数地址</a:t>
            </a:r>
            <a:r>
              <a:rPr lang="en-US" altLang="zh-CN" b="1" dirty="0">
                <a:solidFill>
                  <a:srgbClr val="C00000"/>
                </a:solidFill>
              </a:rPr>
              <a:t>——</a:t>
            </a:r>
            <a:r>
              <a:rPr lang="en-US" altLang="zh-CN" dirty="0"/>
              <a:t>2</a:t>
            </a:r>
            <a:r>
              <a:rPr lang="zh-CN" altLang="en-US" dirty="0"/>
              <a:t>项工作：向栈中压入当前指令在内存中的位置，即保存返回地址；跳转到所调用函数的入口</a:t>
            </a:r>
            <a:endParaRPr lang="en-US" altLang="zh-CN" dirty="0"/>
          </a:p>
          <a:p>
            <a:pPr marL="0" lvl="1" indent="0">
              <a:buClr>
                <a:schemeClr val="hlink"/>
              </a:buClr>
              <a:buNone/>
            </a:pPr>
            <a:r>
              <a:rPr lang="en-US" altLang="zh-CN" dirty="0"/>
              <a:t>	</a:t>
            </a:r>
            <a:r>
              <a:rPr lang="en-US" altLang="zh-CN" dirty="0">
                <a:solidFill>
                  <a:srgbClr val="FF0000"/>
                </a:solidFill>
              </a:rPr>
              <a:t>push </a:t>
            </a:r>
            <a:r>
              <a:rPr lang="en-US" altLang="zh-CN" dirty="0" err="1">
                <a:solidFill>
                  <a:srgbClr val="FF0000"/>
                </a:solidFill>
              </a:rPr>
              <a:t>ebp</a:t>
            </a:r>
            <a:r>
              <a:rPr lang="en-US" altLang="zh-CN" dirty="0">
                <a:solidFill>
                  <a:srgbClr val="FF0000"/>
                </a:solidFill>
              </a:rPr>
              <a:t>  </a:t>
            </a:r>
            <a:r>
              <a:rPr lang="zh-CN" altLang="en-US" dirty="0">
                <a:solidFill>
                  <a:srgbClr val="FF0000"/>
                </a:solidFill>
              </a:rPr>
              <a:t>：当前</a:t>
            </a:r>
            <a:r>
              <a:rPr lang="en-US" altLang="zh-CN" dirty="0">
                <a:solidFill>
                  <a:srgbClr val="FF0000"/>
                </a:solidFill>
              </a:rPr>
              <a:t>EBP</a:t>
            </a:r>
            <a:r>
              <a:rPr lang="zh-CN" altLang="en-US" dirty="0">
                <a:solidFill>
                  <a:srgbClr val="FF0000"/>
                </a:solidFill>
              </a:rPr>
              <a:t>值压栈</a:t>
            </a:r>
            <a:endParaRPr lang="en-US" altLang="zh-CN" dirty="0">
              <a:solidFill>
                <a:srgbClr val="FF0000"/>
              </a:solidFill>
            </a:endParaRPr>
          </a:p>
          <a:p>
            <a:pPr marL="0" lvl="1" indent="0">
              <a:buClr>
                <a:schemeClr val="hlink"/>
              </a:buClr>
              <a:buNone/>
            </a:pPr>
            <a:r>
              <a:rPr lang="en-US" altLang="zh-CN" dirty="0"/>
              <a:t>	</a:t>
            </a:r>
            <a:r>
              <a:rPr lang="en-US" altLang="zh-CN" dirty="0" err="1">
                <a:solidFill>
                  <a:srgbClr val="FF0000"/>
                </a:solidFill>
              </a:rPr>
              <a:t>mov</a:t>
            </a:r>
            <a:r>
              <a:rPr lang="en-US" altLang="zh-CN" dirty="0">
                <a:solidFill>
                  <a:srgbClr val="FF0000"/>
                </a:solidFill>
              </a:rPr>
              <a:t> </a:t>
            </a:r>
            <a:r>
              <a:rPr lang="en-US" altLang="zh-CN" dirty="0" err="1">
                <a:solidFill>
                  <a:srgbClr val="FF0000"/>
                </a:solidFill>
              </a:rPr>
              <a:t>ebp</a:t>
            </a:r>
            <a:r>
              <a:rPr lang="zh-CN" altLang="en-US" dirty="0">
                <a:solidFill>
                  <a:srgbClr val="FF0000"/>
                </a:solidFill>
              </a:rPr>
              <a:t>，</a:t>
            </a:r>
            <a:r>
              <a:rPr lang="en-US" altLang="zh-CN" dirty="0" err="1">
                <a:solidFill>
                  <a:srgbClr val="FF0000"/>
                </a:solidFill>
              </a:rPr>
              <a:t>esp</a:t>
            </a:r>
            <a:r>
              <a:rPr lang="en-US" altLang="zh-CN" dirty="0">
                <a:solidFill>
                  <a:srgbClr val="FF0000"/>
                </a:solidFill>
              </a:rPr>
              <a:t> </a:t>
            </a:r>
            <a:r>
              <a:rPr lang="zh-CN" altLang="en-US" dirty="0">
                <a:solidFill>
                  <a:srgbClr val="FF0000"/>
                </a:solidFill>
              </a:rPr>
              <a:t>：把</a:t>
            </a:r>
            <a:r>
              <a:rPr lang="en-US" altLang="zh-CN" dirty="0">
                <a:solidFill>
                  <a:srgbClr val="FF0000"/>
                </a:solidFill>
              </a:rPr>
              <a:t>ESP</a:t>
            </a:r>
            <a:r>
              <a:rPr lang="zh-CN" altLang="en-US" dirty="0">
                <a:solidFill>
                  <a:srgbClr val="FF0000"/>
                </a:solidFill>
              </a:rPr>
              <a:t>值赋给</a:t>
            </a:r>
            <a:r>
              <a:rPr lang="en-US" altLang="zh-CN" dirty="0">
                <a:solidFill>
                  <a:srgbClr val="FF0000"/>
                </a:solidFill>
              </a:rPr>
              <a:t>EBP</a:t>
            </a:r>
            <a:r>
              <a:rPr lang="zh-CN" altLang="en-US" dirty="0">
                <a:solidFill>
                  <a:srgbClr val="FF0000"/>
                </a:solidFill>
              </a:rPr>
              <a:t>；</a:t>
            </a:r>
            <a:endParaRPr lang="en-US" altLang="zh-CN" dirty="0">
              <a:solidFill>
                <a:srgbClr val="FF0000"/>
              </a:solidFill>
            </a:endParaRPr>
          </a:p>
          <a:p>
            <a:pPr marL="0" lvl="1" indent="0">
              <a:buClr>
                <a:schemeClr val="hlink"/>
              </a:buClr>
              <a:buNone/>
            </a:pPr>
            <a:r>
              <a:rPr lang="en-US" altLang="zh-CN" dirty="0"/>
              <a:t>	</a:t>
            </a:r>
            <a:r>
              <a:rPr lang="en-US" altLang="zh-CN" dirty="0">
                <a:solidFill>
                  <a:srgbClr val="FF0000"/>
                </a:solidFill>
              </a:rPr>
              <a:t>sub </a:t>
            </a:r>
            <a:r>
              <a:rPr lang="en-US" altLang="zh-CN" dirty="0" err="1">
                <a:solidFill>
                  <a:srgbClr val="FF0000"/>
                </a:solidFill>
              </a:rPr>
              <a:t>esp</a:t>
            </a:r>
            <a:r>
              <a:rPr lang="zh-CN" altLang="en-US" dirty="0">
                <a:solidFill>
                  <a:srgbClr val="FF0000"/>
                </a:solidFill>
              </a:rPr>
              <a:t>，</a:t>
            </a:r>
            <a:r>
              <a:rPr lang="en-US" altLang="zh-CN" dirty="0">
                <a:solidFill>
                  <a:srgbClr val="FF0000"/>
                </a:solidFill>
              </a:rPr>
              <a:t>xxx </a:t>
            </a:r>
            <a:r>
              <a:rPr lang="zh-CN" altLang="en-US" dirty="0">
                <a:solidFill>
                  <a:srgbClr val="FF0000"/>
                </a:solidFill>
              </a:rPr>
              <a:t>：分配</a:t>
            </a:r>
            <a:r>
              <a:rPr lang="en-US" altLang="zh-CN" dirty="0">
                <a:solidFill>
                  <a:srgbClr val="FF0000"/>
                </a:solidFill>
              </a:rPr>
              <a:t>XXX</a:t>
            </a:r>
            <a:r>
              <a:rPr lang="zh-CN" altLang="en-US" dirty="0">
                <a:solidFill>
                  <a:srgbClr val="FF0000"/>
                </a:solidFill>
              </a:rPr>
              <a:t>字节栈区空间；</a:t>
            </a:r>
            <a:endParaRPr lang="en-US" altLang="zh-CN" dirty="0">
              <a:solidFill>
                <a:srgbClr val="FF0000"/>
              </a:solidFill>
            </a:endParaRPr>
          </a:p>
          <a:p>
            <a:pPr marL="0" lvl="1" indent="0">
              <a:buClr>
                <a:schemeClr val="hlink"/>
              </a:buClr>
              <a:buNone/>
            </a:pPr>
            <a:endParaRPr lang="zh-CN" altLang="en-US" dirty="0"/>
          </a:p>
          <a:p>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A9F94AAA-7038-4519-848E-0AB1306A31E7}"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37</a:t>
            </a:fld>
            <a:endParaRPr lang="zh-CN" altLang="en-US"/>
          </a:p>
        </p:txBody>
      </p:sp>
    </p:spTree>
    <p:extLst>
      <p:ext uri="{BB962C8B-B14F-4D97-AF65-F5344CB8AC3E}">
        <p14:creationId xmlns:p14="http://schemas.microsoft.com/office/powerpoint/2010/main" val="3846230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函数调用时系统栈的变化情况</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7AEB240D-49F4-42F7-ACB7-7C0C346B9B40}"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38</a:t>
            </a:fld>
            <a:endParaRPr lang="zh-CN" altLang="en-US"/>
          </a:p>
        </p:txBody>
      </p:sp>
      <p:pic>
        <p:nvPicPr>
          <p:cNvPr id="8" name="图片 7">
            <a:extLst>
              <a:ext uri="{FF2B5EF4-FFF2-40B4-BE49-F238E27FC236}">
                <a16:creationId xmlns:a16="http://schemas.microsoft.com/office/drawing/2014/main" id="{83F13E26-B9E0-4F45-8B84-C70575BD8578}"/>
              </a:ext>
            </a:extLst>
          </p:cNvPr>
          <p:cNvPicPr>
            <a:picLocks noChangeAspect="1"/>
          </p:cNvPicPr>
          <p:nvPr/>
        </p:nvPicPr>
        <p:blipFill>
          <a:blip r:embed="rId3"/>
          <a:stretch>
            <a:fillRect/>
          </a:stretch>
        </p:blipFill>
        <p:spPr>
          <a:xfrm>
            <a:off x="179512" y="986613"/>
            <a:ext cx="8382001" cy="5540189"/>
          </a:xfrm>
          <a:prstGeom prst="rect">
            <a:avLst/>
          </a:prstGeom>
        </p:spPr>
      </p:pic>
    </p:spTree>
    <p:extLst>
      <p:ext uri="{BB962C8B-B14F-4D97-AF65-F5344CB8AC3E}">
        <p14:creationId xmlns:p14="http://schemas.microsoft.com/office/powerpoint/2010/main" val="1523856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591DF7F3-2700-49A8-97E9-9820EB8CD340}"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39</a:t>
            </a:fld>
            <a:endParaRPr lang="zh-CN" altLang="en-US"/>
          </a:p>
        </p:txBody>
      </p:sp>
      <p:pic>
        <p:nvPicPr>
          <p:cNvPr id="8" name="图片 7">
            <a:extLst>
              <a:ext uri="{FF2B5EF4-FFF2-40B4-BE49-F238E27FC236}">
                <a16:creationId xmlns:a16="http://schemas.microsoft.com/office/drawing/2014/main" id="{2CE663CA-FCC3-4B4A-83B2-B81B034A5097}"/>
              </a:ext>
            </a:extLst>
          </p:cNvPr>
          <p:cNvPicPr>
            <a:picLocks noChangeAspect="1"/>
          </p:cNvPicPr>
          <p:nvPr/>
        </p:nvPicPr>
        <p:blipFill>
          <a:blip r:embed="rId3"/>
          <a:stretch>
            <a:fillRect/>
          </a:stretch>
        </p:blipFill>
        <p:spPr>
          <a:xfrm>
            <a:off x="539552" y="1023898"/>
            <a:ext cx="8248650" cy="5495925"/>
          </a:xfrm>
          <a:prstGeom prst="rect">
            <a:avLst/>
          </a:prstGeom>
        </p:spPr>
      </p:pic>
      <p:sp>
        <p:nvSpPr>
          <p:cNvPr id="9" name="标题 1">
            <a:extLst>
              <a:ext uri="{FF2B5EF4-FFF2-40B4-BE49-F238E27FC236}">
                <a16:creationId xmlns:a16="http://schemas.microsoft.com/office/drawing/2014/main" id="{CBA79CA3-B5FE-40BF-B39C-7D08E05B3180}"/>
              </a:ext>
            </a:extLst>
          </p:cNvPr>
          <p:cNvSpPr>
            <a:spLocks noGrp="1"/>
          </p:cNvSpPr>
          <p:nvPr>
            <p:ph type="title"/>
          </p:nvPr>
        </p:nvSpPr>
        <p:spPr>
          <a:xfrm>
            <a:off x="304800" y="46038"/>
            <a:ext cx="8382000" cy="563562"/>
          </a:xfrm>
        </p:spPr>
        <p:txBody>
          <a:bodyPr/>
          <a:lstStyle/>
          <a:p>
            <a:r>
              <a:rPr lang="zh-CN" altLang="en-US" dirty="0"/>
              <a:t>函数调用时系统栈的变化情况</a:t>
            </a:r>
          </a:p>
        </p:txBody>
      </p:sp>
    </p:spTree>
    <p:extLst>
      <p:ext uri="{BB962C8B-B14F-4D97-AF65-F5344CB8AC3E}">
        <p14:creationId xmlns:p14="http://schemas.microsoft.com/office/powerpoint/2010/main" val="1807515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隶书" pitchFamily="2" charset="-122"/>
                <a:ea typeface="华文隶书" pitchFamily="2" charset="-122"/>
              </a:rPr>
              <a:t>缓冲区溢出概述</a:t>
            </a:r>
            <a:endParaRPr lang="zh-CN" altLang="en-US" dirty="0"/>
          </a:p>
        </p:txBody>
      </p:sp>
      <p:sp>
        <p:nvSpPr>
          <p:cNvPr id="3" name="内容占位符 2"/>
          <p:cNvSpPr>
            <a:spLocks noGrp="1"/>
          </p:cNvSpPr>
          <p:nvPr>
            <p:ph idx="1"/>
          </p:nvPr>
        </p:nvSpPr>
        <p:spPr>
          <a:xfrm>
            <a:off x="539552" y="1124744"/>
            <a:ext cx="8147248" cy="4814664"/>
          </a:xfrm>
        </p:spPr>
        <p:txBody>
          <a:bodyPr/>
          <a:lstStyle/>
          <a:p>
            <a:pPr eaLnBrk="1" hangingPunct="1">
              <a:lnSpc>
                <a:spcPct val="90000"/>
              </a:lnSpc>
            </a:pPr>
            <a:r>
              <a:rPr lang="en-US" altLang="zh-CN" dirty="0"/>
              <a:t>1988</a:t>
            </a:r>
            <a:r>
              <a:rPr lang="zh-CN" altLang="en-US" dirty="0"/>
              <a:t>：最早利用缓冲区溢出漏洞的攻击：</a:t>
            </a:r>
            <a:r>
              <a:rPr lang="en-US" altLang="zh-CN" b="1" dirty="0">
                <a:solidFill>
                  <a:srgbClr val="FF0000"/>
                </a:solidFill>
              </a:rPr>
              <a:t>Morris</a:t>
            </a:r>
            <a:r>
              <a:rPr lang="zh-CN" altLang="en-US" b="1" dirty="0">
                <a:solidFill>
                  <a:srgbClr val="FF0000"/>
                </a:solidFill>
              </a:rPr>
              <a:t>蠕虫</a:t>
            </a:r>
            <a:r>
              <a:rPr lang="zh-CN" altLang="en-US" dirty="0"/>
              <a:t>，利用</a:t>
            </a:r>
            <a:r>
              <a:rPr lang="en-US" altLang="zh-CN" dirty="0" err="1"/>
              <a:t>fingerd</a:t>
            </a:r>
            <a:r>
              <a:rPr lang="zh-CN" altLang="en-US" dirty="0"/>
              <a:t>程序的缓冲区溢出漏洞（栈溢出）</a:t>
            </a:r>
            <a:endParaRPr lang="en-US" altLang="zh-CN" dirty="0"/>
          </a:p>
          <a:p>
            <a:pPr lvl="3">
              <a:lnSpc>
                <a:spcPct val="90000"/>
              </a:lnSpc>
            </a:pPr>
            <a:r>
              <a:rPr lang="en-US" altLang="zh-CN" dirty="0" err="1"/>
              <a:t>Fingerd</a:t>
            </a:r>
            <a:r>
              <a:rPr lang="zh-CN" altLang="en-US" dirty="0"/>
              <a:t>：</a:t>
            </a:r>
            <a:r>
              <a:rPr lang="en-US" altLang="zh-CN" dirty="0" err="1"/>
              <a:t>linux</a:t>
            </a:r>
            <a:r>
              <a:rPr lang="zh-CN" altLang="en-US" dirty="0"/>
              <a:t>下的一个程序；</a:t>
            </a:r>
            <a:endParaRPr lang="en-US" altLang="zh-CN" dirty="0"/>
          </a:p>
          <a:p>
            <a:pPr lvl="2">
              <a:lnSpc>
                <a:spcPct val="90000"/>
              </a:lnSpc>
            </a:pPr>
            <a:endParaRPr lang="en-US" altLang="zh-CN" dirty="0"/>
          </a:p>
          <a:p>
            <a:pPr>
              <a:lnSpc>
                <a:spcPct val="90000"/>
              </a:lnSpc>
            </a:pPr>
            <a:r>
              <a:rPr lang="en-US" altLang="zh-CN" dirty="0"/>
              <a:t>1996</a:t>
            </a:r>
            <a:r>
              <a:rPr lang="zh-CN" altLang="en-US" dirty="0"/>
              <a:t>：</a:t>
            </a:r>
            <a:r>
              <a:rPr lang="en-US" altLang="zh-CN" dirty="0"/>
              <a:t>Aleph One</a:t>
            </a:r>
            <a:r>
              <a:rPr lang="zh-CN" altLang="en-US" dirty="0"/>
              <a:t>发表“</a:t>
            </a:r>
            <a:r>
              <a:rPr lang="en-US" altLang="zh-CN" dirty="0">
                <a:solidFill>
                  <a:srgbClr val="FF0000"/>
                </a:solidFill>
              </a:rPr>
              <a:t>Smashing the stack for fun and profit</a:t>
            </a:r>
            <a:r>
              <a:rPr lang="en-US" altLang="zh-CN" dirty="0"/>
              <a:t>”</a:t>
            </a:r>
            <a:r>
              <a:rPr lang="zh-CN" altLang="en-US" dirty="0"/>
              <a:t>的文章，首次详细介绍</a:t>
            </a:r>
            <a:r>
              <a:rPr lang="en-US" altLang="zh-CN" dirty="0"/>
              <a:t>Unix/Linux</a:t>
            </a:r>
            <a:r>
              <a:rPr lang="zh-CN" altLang="en-US" dirty="0"/>
              <a:t>下</a:t>
            </a:r>
            <a:r>
              <a:rPr lang="zh-CN" altLang="en-US" b="1" dirty="0">
                <a:solidFill>
                  <a:srgbClr val="FF0000"/>
                </a:solidFill>
              </a:rPr>
              <a:t>栈溢出攻击</a:t>
            </a:r>
            <a:r>
              <a:rPr lang="zh-CN" altLang="en-US" dirty="0"/>
              <a:t>的原理、方法和步骤，揭示了缓冲区溢出攻击中的技术细节</a:t>
            </a:r>
            <a:r>
              <a:rPr lang="zh-CN" altLang="en-US" dirty="0">
                <a:solidFill>
                  <a:srgbClr val="FF0000"/>
                </a:solidFill>
              </a:rPr>
              <a:t>（开篇之作）</a:t>
            </a:r>
            <a:endParaRPr lang="en-US" altLang="zh-CN" dirty="0">
              <a:solidFill>
                <a:srgbClr val="FF0000"/>
              </a:solidFill>
            </a:endParaRPr>
          </a:p>
          <a:p>
            <a:pPr>
              <a:lnSpc>
                <a:spcPct val="90000"/>
              </a:lnSpc>
            </a:pPr>
            <a:endParaRPr lang="zh-CN" altLang="en-US" sz="1100" dirty="0"/>
          </a:p>
          <a:p>
            <a:pPr>
              <a:lnSpc>
                <a:spcPct val="90000"/>
              </a:lnSpc>
            </a:pPr>
            <a:r>
              <a:rPr lang="en-US" altLang="zh-CN" dirty="0"/>
              <a:t>1999</a:t>
            </a:r>
            <a:r>
              <a:rPr lang="zh-CN" altLang="en-US" dirty="0"/>
              <a:t>年</a:t>
            </a:r>
            <a:r>
              <a:rPr lang="en-US" altLang="zh-CN" dirty="0"/>
              <a:t>w00w00</a:t>
            </a:r>
            <a:r>
              <a:rPr lang="zh-CN" altLang="en-US" dirty="0"/>
              <a:t>安全小组的</a:t>
            </a:r>
            <a:r>
              <a:rPr lang="en-US" altLang="zh-CN" dirty="0"/>
              <a:t>Matt Conover</a:t>
            </a:r>
            <a:r>
              <a:rPr lang="zh-CN" altLang="en-US" dirty="0"/>
              <a:t>写了基于</a:t>
            </a:r>
            <a:r>
              <a:rPr lang="zh-CN" altLang="en-US" b="1" dirty="0">
                <a:solidFill>
                  <a:srgbClr val="FF0000"/>
                </a:solidFill>
              </a:rPr>
              <a:t>堆缓冲区溢出</a:t>
            </a:r>
            <a:r>
              <a:rPr lang="zh-CN" altLang="en-US" dirty="0"/>
              <a:t>专著，对堆溢出的机理进行了探索</a:t>
            </a:r>
          </a:p>
        </p:txBody>
      </p:sp>
      <p:sp>
        <p:nvSpPr>
          <p:cNvPr id="6" name="日期占位符 5"/>
          <p:cNvSpPr>
            <a:spLocks noGrp="1"/>
          </p:cNvSpPr>
          <p:nvPr>
            <p:ph type="dt" sz="half" idx="2"/>
          </p:nvPr>
        </p:nvSpPr>
        <p:spPr/>
        <p:txBody>
          <a:bodyPr/>
          <a:lstStyle/>
          <a:p>
            <a:fld id="{3F77B84E-8389-4FE3-A6EC-A097ABFA19D7}"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4</a:t>
            </a:fld>
            <a:endParaRPr lang="zh-CN" altLang="en-US" dirty="0"/>
          </a:p>
        </p:txBody>
      </p:sp>
    </p:spTree>
    <p:extLst>
      <p:ext uri="{BB962C8B-B14F-4D97-AF65-F5344CB8AC3E}">
        <p14:creationId xmlns:p14="http://schemas.microsoft.com/office/powerpoint/2010/main" val="2612525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6" name="内容占位符 2"/>
          <p:cNvSpPr txBox="1">
            <a:spLocks/>
          </p:cNvSpPr>
          <p:nvPr/>
        </p:nvSpPr>
        <p:spPr bwMode="auto">
          <a:xfrm>
            <a:off x="35496" y="444815"/>
            <a:ext cx="3312368" cy="556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Font typeface="Wingdings" pitchFamily="2" charset="2"/>
              <a:buChar char="v"/>
              <a:defRPr sz="26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400">
                <a:solidFill>
                  <a:schemeClr val="tx1"/>
                </a:solidFill>
                <a:latin typeface="+mn-lt"/>
              </a:defRPr>
            </a:lvl2pPr>
            <a:lvl3pPr marL="1143000" indent="-228600" algn="l" rtl="0" fontAlgn="base">
              <a:spcBef>
                <a:spcPct val="20000"/>
              </a:spcBef>
              <a:spcAft>
                <a:spcPct val="0"/>
              </a:spcAft>
              <a:buClr>
                <a:schemeClr val="tx1"/>
              </a:buClr>
              <a:buChar char="•"/>
              <a:defRPr sz="22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 typeface="Wingdings" pitchFamily="2" charset="2"/>
              <a:buNone/>
            </a:pPr>
            <a:r>
              <a:rPr lang="en-US" altLang="zh-CN" sz="2000" dirty="0" err="1"/>
              <a:t>int</a:t>
            </a:r>
            <a:r>
              <a:rPr lang="en-US" altLang="zh-CN" sz="2000" dirty="0"/>
              <a:t> </a:t>
            </a:r>
            <a:r>
              <a:rPr lang="en-US" altLang="zh-CN" sz="2000" dirty="0" err="1"/>
              <a:t>func_B</a:t>
            </a:r>
            <a:r>
              <a:rPr lang="en-US" altLang="zh-CN" sz="2000" dirty="0"/>
              <a:t>(</a:t>
            </a:r>
            <a:r>
              <a:rPr lang="en-US" altLang="zh-CN" sz="2000" dirty="0" err="1"/>
              <a:t>int</a:t>
            </a:r>
            <a:r>
              <a:rPr lang="en-US" altLang="zh-CN" sz="2000" dirty="0"/>
              <a:t> </a:t>
            </a:r>
            <a:r>
              <a:rPr lang="en-US" altLang="zh-CN" sz="2000" dirty="0" err="1"/>
              <a:t>arg</a:t>
            </a:r>
            <a:r>
              <a:rPr lang="en-US" altLang="zh-CN" sz="2000" dirty="0"/>
              <a:t>){</a:t>
            </a:r>
          </a:p>
          <a:p>
            <a:pPr marL="0" indent="0">
              <a:buFont typeface="Wingdings" pitchFamily="2" charset="2"/>
              <a:buNone/>
            </a:pPr>
            <a:r>
              <a:rPr lang="en-US" altLang="zh-CN" sz="2000" dirty="0"/>
              <a:t>      …//program code</a:t>
            </a:r>
          </a:p>
          <a:p>
            <a:pPr marL="0" indent="0">
              <a:buFont typeface="Wingdings" pitchFamily="2" charset="2"/>
              <a:buNone/>
            </a:pPr>
            <a:r>
              <a:rPr lang="en-US" altLang="zh-CN" sz="2000" dirty="0"/>
              <a:t>}</a:t>
            </a:r>
          </a:p>
          <a:p>
            <a:pPr marL="0" indent="0">
              <a:buFont typeface="Wingdings" pitchFamily="2" charset="2"/>
              <a:buNone/>
            </a:pPr>
            <a:endParaRPr lang="en-US" altLang="zh-CN" sz="2000" dirty="0"/>
          </a:p>
          <a:p>
            <a:pPr marL="0" indent="0">
              <a:buFont typeface="Wingdings" pitchFamily="2" charset="2"/>
              <a:buNone/>
            </a:pPr>
            <a:r>
              <a:rPr lang="en-US" altLang="zh-CN" sz="2000" dirty="0" err="1"/>
              <a:t>int</a:t>
            </a:r>
            <a:r>
              <a:rPr lang="en-US" altLang="zh-CN" sz="2000" dirty="0"/>
              <a:t> </a:t>
            </a:r>
            <a:r>
              <a:rPr lang="en-US" altLang="zh-CN" sz="2000" dirty="0" err="1"/>
              <a:t>func_A</a:t>
            </a:r>
            <a:r>
              <a:rPr lang="en-US" altLang="zh-CN" sz="2000" dirty="0"/>
              <a:t>(</a:t>
            </a:r>
            <a:r>
              <a:rPr lang="en-US" altLang="zh-CN" sz="2000" dirty="0" err="1"/>
              <a:t>int</a:t>
            </a:r>
            <a:r>
              <a:rPr lang="en-US" altLang="zh-CN" sz="2000" dirty="0"/>
              <a:t> </a:t>
            </a:r>
            <a:r>
              <a:rPr lang="en-US" altLang="zh-CN" sz="2000" dirty="0" err="1"/>
              <a:t>arg</a:t>
            </a:r>
            <a:r>
              <a:rPr lang="en-US" altLang="zh-CN" sz="2000" dirty="0"/>
              <a:t>){</a:t>
            </a:r>
          </a:p>
          <a:p>
            <a:pPr marL="400050" lvl="1" indent="0">
              <a:buFont typeface="Wingdings" pitchFamily="2" charset="2"/>
              <a:buNone/>
            </a:pPr>
            <a:r>
              <a:rPr lang="en-US" altLang="zh-CN" sz="1800" dirty="0" err="1"/>
              <a:t>int</a:t>
            </a:r>
            <a:r>
              <a:rPr lang="en-US" altLang="zh-CN" sz="1800" dirty="0"/>
              <a:t> back=</a:t>
            </a:r>
            <a:r>
              <a:rPr lang="en-US" altLang="zh-CN" sz="1800" dirty="0" err="1"/>
              <a:t>func_B</a:t>
            </a:r>
            <a:r>
              <a:rPr lang="en-US" altLang="zh-CN" sz="1800" dirty="0"/>
              <a:t>(</a:t>
            </a:r>
            <a:r>
              <a:rPr lang="en-US" altLang="zh-CN" sz="1800" dirty="0" err="1"/>
              <a:t>arg</a:t>
            </a:r>
            <a:r>
              <a:rPr lang="en-US" altLang="zh-CN" sz="1800" dirty="0"/>
              <a:t>);</a:t>
            </a:r>
          </a:p>
          <a:p>
            <a:pPr marL="400050" lvl="1" indent="0">
              <a:buFont typeface="Wingdings" pitchFamily="2" charset="2"/>
              <a:buNone/>
            </a:pPr>
            <a:r>
              <a:rPr lang="en-US" altLang="zh-CN" sz="1800" dirty="0"/>
              <a:t>…//program code//</a:t>
            </a:r>
          </a:p>
          <a:p>
            <a:pPr marL="0" indent="0">
              <a:buFont typeface="Wingdings" pitchFamily="2" charset="2"/>
              <a:buNone/>
            </a:pPr>
            <a:r>
              <a:rPr lang="en-US" altLang="zh-CN" sz="2000" dirty="0"/>
              <a:t>}</a:t>
            </a:r>
          </a:p>
          <a:p>
            <a:pPr marL="0" indent="0">
              <a:buFont typeface="Wingdings" pitchFamily="2" charset="2"/>
              <a:buNone/>
            </a:pPr>
            <a:endParaRPr lang="en-US" altLang="zh-CN" sz="2000" dirty="0"/>
          </a:p>
          <a:p>
            <a:pPr marL="0" indent="0">
              <a:buFont typeface="Wingdings" pitchFamily="2" charset="2"/>
              <a:buNone/>
            </a:pPr>
            <a:r>
              <a:rPr lang="en-US" altLang="zh-CN" sz="2000" dirty="0" err="1"/>
              <a:t>int</a:t>
            </a:r>
            <a:r>
              <a:rPr lang="en-US" altLang="zh-CN" sz="2000" dirty="0"/>
              <a:t> main(</a:t>
            </a:r>
            <a:r>
              <a:rPr lang="en-US" altLang="zh-CN" sz="2000" dirty="0" err="1"/>
              <a:t>int</a:t>
            </a:r>
            <a:r>
              <a:rPr lang="en-US" altLang="zh-CN" sz="2000" dirty="0"/>
              <a:t> </a:t>
            </a:r>
            <a:r>
              <a:rPr lang="en-US" altLang="zh-CN" sz="2000" dirty="0" err="1"/>
              <a:t>argc</a:t>
            </a:r>
            <a:r>
              <a:rPr lang="en-US" altLang="zh-CN" sz="2000" dirty="0"/>
              <a:t>, char ** </a:t>
            </a:r>
            <a:r>
              <a:rPr lang="en-US" altLang="zh-CN" sz="2000" dirty="0" err="1"/>
              <a:t>argv</a:t>
            </a:r>
            <a:r>
              <a:rPr lang="en-US" altLang="zh-CN" sz="2000" dirty="0"/>
              <a:t>, char **</a:t>
            </a:r>
            <a:r>
              <a:rPr lang="en-US" altLang="zh-CN" sz="2000" dirty="0" err="1"/>
              <a:t>envp</a:t>
            </a:r>
            <a:r>
              <a:rPr lang="en-US" altLang="zh-CN" sz="2000" dirty="0"/>
              <a:t>){</a:t>
            </a:r>
          </a:p>
          <a:p>
            <a:pPr marL="400050" lvl="1" indent="0">
              <a:buFont typeface="Wingdings" pitchFamily="2" charset="2"/>
              <a:buNone/>
            </a:pPr>
            <a:r>
              <a:rPr lang="en-US" altLang="zh-CN" sz="1800" dirty="0" err="1"/>
              <a:t>int</a:t>
            </a:r>
            <a:r>
              <a:rPr lang="en-US" altLang="zh-CN" sz="1800" dirty="0"/>
              <a:t> </a:t>
            </a:r>
            <a:r>
              <a:rPr lang="en-US" altLang="zh-CN" sz="1800" dirty="0" err="1"/>
              <a:t>para</a:t>
            </a:r>
            <a:r>
              <a:rPr lang="en-US" altLang="zh-CN" sz="1800" dirty="0"/>
              <a:t> = 23;</a:t>
            </a:r>
          </a:p>
          <a:p>
            <a:pPr marL="400050" lvl="1" indent="0">
              <a:buFont typeface="Wingdings" pitchFamily="2" charset="2"/>
              <a:buNone/>
            </a:pPr>
            <a:r>
              <a:rPr lang="en-US" altLang="zh-CN" sz="1800" dirty="0" err="1"/>
              <a:t>int</a:t>
            </a:r>
            <a:r>
              <a:rPr lang="en-US" altLang="zh-CN" sz="1800" dirty="0"/>
              <a:t> </a:t>
            </a:r>
            <a:r>
              <a:rPr lang="en-US" altLang="zh-CN" sz="1800" dirty="0" err="1"/>
              <a:t>rect</a:t>
            </a:r>
            <a:r>
              <a:rPr lang="en-US" altLang="zh-CN" sz="1800" dirty="0"/>
              <a:t>=</a:t>
            </a:r>
            <a:r>
              <a:rPr lang="en-US" altLang="zh-CN" sz="1800" dirty="0" err="1"/>
              <a:t>func_A</a:t>
            </a:r>
            <a:r>
              <a:rPr lang="en-US" altLang="zh-CN" sz="1800" dirty="0"/>
              <a:t>(</a:t>
            </a:r>
            <a:r>
              <a:rPr lang="en-US" altLang="zh-CN" sz="1800" dirty="0" err="1"/>
              <a:t>para</a:t>
            </a:r>
            <a:r>
              <a:rPr lang="en-US" altLang="zh-CN" sz="1800" dirty="0"/>
              <a:t>);</a:t>
            </a:r>
          </a:p>
          <a:p>
            <a:pPr marL="400050" lvl="1" indent="0">
              <a:buFont typeface="Wingdings" pitchFamily="2" charset="2"/>
              <a:buNone/>
            </a:pPr>
            <a:r>
              <a:rPr lang="en-US" altLang="zh-CN" sz="1800" dirty="0"/>
              <a:t>return </a:t>
            </a:r>
            <a:r>
              <a:rPr lang="en-US" altLang="zh-CN" sz="1800" dirty="0" err="1"/>
              <a:t>rect</a:t>
            </a:r>
            <a:r>
              <a:rPr lang="en-US" altLang="zh-CN" sz="1800" dirty="0"/>
              <a:t>;</a:t>
            </a:r>
          </a:p>
          <a:p>
            <a:pPr marL="400050" lvl="1" indent="0">
              <a:buFont typeface="Wingdings" pitchFamily="2" charset="2"/>
              <a:buNone/>
            </a:pPr>
            <a:r>
              <a:rPr lang="en-US" altLang="zh-CN" sz="1800" dirty="0"/>
              <a:t>…//program code//</a:t>
            </a:r>
          </a:p>
          <a:p>
            <a:pPr marL="0" indent="0">
              <a:buFont typeface="Wingdings" pitchFamily="2" charset="2"/>
              <a:buNone/>
            </a:pPr>
            <a:r>
              <a:rPr lang="en-US" altLang="zh-CN" sz="2000" dirty="0"/>
              <a:t>}</a:t>
            </a:r>
          </a:p>
          <a:p>
            <a:pPr marL="0" indent="0">
              <a:buFont typeface="Wingdings" pitchFamily="2" charset="2"/>
              <a:buNone/>
            </a:pPr>
            <a:endParaRPr lang="en-US" altLang="zh-CN" sz="2000" dirty="0"/>
          </a:p>
          <a:p>
            <a:pPr marL="0" indent="0">
              <a:buFont typeface="Wingdings" pitchFamily="2" charset="2"/>
              <a:buNone/>
            </a:pPr>
            <a:endParaRPr lang="zh-CN" altLang="en-US" dirty="0"/>
          </a:p>
        </p:txBody>
      </p:sp>
      <p:sp>
        <p:nvSpPr>
          <p:cNvPr id="7" name="矩形 6"/>
          <p:cNvSpPr/>
          <p:nvPr/>
        </p:nvSpPr>
        <p:spPr bwMode="auto">
          <a:xfrm>
            <a:off x="5148064" y="5517232"/>
            <a:ext cx="3528392" cy="67633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rPr>
              <a:t>其他栈帧</a:t>
            </a:r>
          </a:p>
        </p:txBody>
      </p:sp>
      <p:grpSp>
        <p:nvGrpSpPr>
          <p:cNvPr id="19" name="组合 18"/>
          <p:cNvGrpSpPr/>
          <p:nvPr/>
        </p:nvGrpSpPr>
        <p:grpSpPr>
          <a:xfrm>
            <a:off x="3347864" y="5301208"/>
            <a:ext cx="1800200" cy="369332"/>
            <a:chOff x="3347864" y="5301208"/>
            <a:chExt cx="1800200" cy="369332"/>
          </a:xfrm>
        </p:grpSpPr>
        <p:cxnSp>
          <p:nvCxnSpPr>
            <p:cNvPr id="12" name="直接箭头连接符 11"/>
            <p:cNvCxnSpPr/>
            <p:nvPr/>
          </p:nvCxnSpPr>
          <p:spPr bwMode="auto">
            <a:xfrm>
              <a:off x="4355976" y="5517232"/>
              <a:ext cx="792088" cy="0"/>
            </a:xfrm>
            <a:prstGeom prst="straightConnector1">
              <a:avLst/>
            </a:prstGeom>
            <a:ln>
              <a:solidFill>
                <a:srgbClr val="FF0000"/>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3347864" y="5301208"/>
              <a:ext cx="1008112" cy="369332"/>
            </a:xfrm>
            <a:prstGeom prst="rect">
              <a:avLst/>
            </a:prstGeom>
            <a:noFill/>
          </p:spPr>
          <p:txBody>
            <a:bodyPr wrap="square" rtlCol="0">
              <a:spAutoFit/>
            </a:bodyPr>
            <a:lstStyle/>
            <a:p>
              <a:pPr algn="r"/>
              <a:r>
                <a:rPr lang="en-US" altLang="zh-CN" dirty="0">
                  <a:solidFill>
                    <a:srgbClr val="FF0000"/>
                  </a:solidFill>
                </a:rPr>
                <a:t>ESP</a:t>
              </a:r>
              <a:endParaRPr lang="zh-CN" altLang="en-US" dirty="0">
                <a:solidFill>
                  <a:srgbClr val="FF0000"/>
                </a:solidFill>
              </a:endParaRPr>
            </a:p>
          </p:txBody>
        </p:sp>
      </p:grpSp>
      <p:grpSp>
        <p:nvGrpSpPr>
          <p:cNvPr id="24" name="组合 23"/>
          <p:cNvGrpSpPr/>
          <p:nvPr/>
        </p:nvGrpSpPr>
        <p:grpSpPr>
          <a:xfrm>
            <a:off x="3357250" y="6008903"/>
            <a:ext cx="1790814" cy="369332"/>
            <a:chOff x="3357250" y="6008903"/>
            <a:chExt cx="1790814" cy="369332"/>
          </a:xfrm>
        </p:grpSpPr>
        <p:cxnSp>
          <p:nvCxnSpPr>
            <p:cNvPr id="10" name="直接箭头连接符 9"/>
            <p:cNvCxnSpPr/>
            <p:nvPr/>
          </p:nvCxnSpPr>
          <p:spPr bwMode="auto">
            <a:xfrm>
              <a:off x="4355976" y="6193569"/>
              <a:ext cx="792088" cy="0"/>
            </a:xfrm>
            <a:prstGeom prst="straightConnector1">
              <a:avLst/>
            </a:prstGeom>
            <a:ln>
              <a:solidFill>
                <a:srgbClr val="FF0000"/>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3357250" y="6008903"/>
              <a:ext cx="1008112" cy="369332"/>
            </a:xfrm>
            <a:prstGeom prst="rect">
              <a:avLst/>
            </a:prstGeom>
            <a:noFill/>
          </p:spPr>
          <p:txBody>
            <a:bodyPr wrap="square" rtlCol="0">
              <a:spAutoFit/>
            </a:bodyPr>
            <a:lstStyle/>
            <a:p>
              <a:pPr algn="r"/>
              <a:r>
                <a:rPr lang="en-US" altLang="zh-CN" dirty="0">
                  <a:solidFill>
                    <a:srgbClr val="FF0000"/>
                  </a:solidFill>
                </a:rPr>
                <a:t>EBP</a:t>
              </a:r>
              <a:endParaRPr lang="zh-CN" altLang="en-US" dirty="0">
                <a:solidFill>
                  <a:srgbClr val="FF0000"/>
                </a:solidFill>
              </a:endParaRPr>
            </a:p>
          </p:txBody>
        </p:sp>
      </p:grpSp>
      <p:sp>
        <p:nvSpPr>
          <p:cNvPr id="15" name="矩形 14"/>
          <p:cNvSpPr/>
          <p:nvPr/>
        </p:nvSpPr>
        <p:spPr bwMode="auto">
          <a:xfrm>
            <a:off x="5140947" y="5179063"/>
            <a:ext cx="3528392" cy="33816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rPr>
              <a:t>char ** </a:t>
            </a:r>
            <a:r>
              <a:rPr kumimoji="0" lang="en-US" altLang="zh-CN" sz="2800" b="1" i="0" u="none" strike="noStrike" cap="none" normalizeH="0" baseline="0" dirty="0" err="1">
                <a:ln>
                  <a:noFill/>
                </a:ln>
                <a:solidFill>
                  <a:schemeClr val="tx1"/>
                </a:solidFill>
                <a:effectLst/>
              </a:rPr>
              <a:t>envp</a:t>
            </a:r>
            <a:r>
              <a:rPr kumimoji="0" lang="en-US" altLang="zh-CN" sz="2800" b="1" i="0" u="none" strike="noStrike" cap="none" normalizeH="0" baseline="0" dirty="0">
                <a:ln>
                  <a:noFill/>
                </a:ln>
                <a:solidFill>
                  <a:schemeClr val="tx1"/>
                </a:solidFill>
                <a:effectLst/>
              </a:rPr>
              <a:t>  </a:t>
            </a:r>
            <a:endParaRPr kumimoji="0" lang="zh-CN" altLang="en-US" sz="2800" b="1" i="0" u="none" strike="noStrike" cap="none" normalizeH="0" baseline="0" dirty="0">
              <a:ln>
                <a:noFill/>
              </a:ln>
              <a:solidFill>
                <a:schemeClr val="tx1"/>
              </a:solidFill>
              <a:effectLst/>
            </a:endParaRPr>
          </a:p>
        </p:txBody>
      </p:sp>
      <p:sp>
        <p:nvSpPr>
          <p:cNvPr id="16" name="矩形 15"/>
          <p:cNvSpPr/>
          <p:nvPr/>
        </p:nvSpPr>
        <p:spPr bwMode="auto">
          <a:xfrm>
            <a:off x="5140947" y="4891031"/>
            <a:ext cx="3528392" cy="33816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rPr>
              <a:t>char ** </a:t>
            </a:r>
            <a:r>
              <a:rPr kumimoji="0" lang="en-US" altLang="zh-CN" sz="2800" b="1" i="0" u="none" strike="noStrike" cap="none" normalizeH="0" baseline="0" dirty="0" err="1">
                <a:ln>
                  <a:noFill/>
                </a:ln>
                <a:solidFill>
                  <a:schemeClr val="tx1"/>
                </a:solidFill>
                <a:effectLst/>
              </a:rPr>
              <a:t>argv</a:t>
            </a:r>
            <a:endParaRPr kumimoji="0" lang="zh-CN" altLang="en-US" sz="2800" b="1" i="0" u="none" strike="noStrike" cap="none" normalizeH="0" baseline="0" dirty="0">
              <a:ln>
                <a:noFill/>
              </a:ln>
              <a:solidFill>
                <a:schemeClr val="tx1"/>
              </a:solidFill>
              <a:effectLst/>
            </a:endParaRPr>
          </a:p>
        </p:txBody>
      </p:sp>
      <p:sp>
        <p:nvSpPr>
          <p:cNvPr id="17" name="矩形 16"/>
          <p:cNvSpPr/>
          <p:nvPr/>
        </p:nvSpPr>
        <p:spPr bwMode="auto">
          <a:xfrm>
            <a:off x="5140947" y="4602999"/>
            <a:ext cx="3528392" cy="33816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800" dirty="0" err="1">
                <a:solidFill>
                  <a:schemeClr val="tx1"/>
                </a:solidFill>
              </a:rPr>
              <a:t>int</a:t>
            </a:r>
            <a:r>
              <a:rPr lang="en-US" altLang="zh-CN" sz="2800" dirty="0">
                <a:solidFill>
                  <a:schemeClr val="tx1"/>
                </a:solidFill>
              </a:rPr>
              <a:t> </a:t>
            </a:r>
            <a:r>
              <a:rPr kumimoji="0" lang="en-US" altLang="zh-CN" sz="2800" b="1" i="0" u="none" strike="noStrike" cap="none" normalizeH="0" baseline="0" dirty="0">
                <a:ln>
                  <a:noFill/>
                </a:ln>
                <a:solidFill>
                  <a:schemeClr val="tx1"/>
                </a:solidFill>
                <a:effectLst/>
              </a:rPr>
              <a:t> </a:t>
            </a:r>
            <a:r>
              <a:rPr kumimoji="0" lang="en-US" altLang="zh-CN" sz="2800" b="1" i="0" u="none" strike="noStrike" cap="none" normalizeH="0" baseline="0" dirty="0" err="1">
                <a:ln>
                  <a:noFill/>
                </a:ln>
                <a:solidFill>
                  <a:schemeClr val="tx1"/>
                </a:solidFill>
                <a:effectLst/>
              </a:rPr>
              <a:t>argc</a:t>
            </a:r>
            <a:endParaRPr kumimoji="0" lang="zh-CN" altLang="en-US" sz="2800" b="1" i="0" u="none" strike="noStrike" cap="none" normalizeH="0" baseline="0" dirty="0">
              <a:ln>
                <a:noFill/>
              </a:ln>
              <a:solidFill>
                <a:schemeClr val="tx1"/>
              </a:solidFill>
              <a:effectLst/>
            </a:endParaRPr>
          </a:p>
        </p:txBody>
      </p:sp>
      <p:sp>
        <p:nvSpPr>
          <p:cNvPr id="18" name="矩形 17"/>
          <p:cNvSpPr/>
          <p:nvPr/>
        </p:nvSpPr>
        <p:spPr bwMode="auto">
          <a:xfrm>
            <a:off x="5140947" y="4259961"/>
            <a:ext cx="3528392" cy="338169"/>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800" dirty="0">
                <a:solidFill>
                  <a:schemeClr val="tx1"/>
                </a:solidFill>
              </a:rPr>
              <a:t>返回地址</a:t>
            </a:r>
            <a:endParaRPr kumimoji="0" lang="zh-CN" altLang="en-US" sz="2800" b="1" i="0" u="none" strike="noStrike" cap="none" normalizeH="0" baseline="0" dirty="0">
              <a:ln>
                <a:noFill/>
              </a:ln>
              <a:solidFill>
                <a:schemeClr val="tx1"/>
              </a:solidFill>
              <a:effectLst/>
            </a:endParaRPr>
          </a:p>
        </p:txBody>
      </p:sp>
      <p:sp>
        <p:nvSpPr>
          <p:cNvPr id="20" name="矩形 19"/>
          <p:cNvSpPr/>
          <p:nvPr/>
        </p:nvSpPr>
        <p:spPr bwMode="auto">
          <a:xfrm>
            <a:off x="5140947" y="3921792"/>
            <a:ext cx="3528392" cy="338169"/>
          </a:xfrm>
          <a:prstGeom prst="rect">
            <a:avLst/>
          </a:prstGeom>
          <a:solidFill>
            <a:schemeClr val="tx1">
              <a:lumMod val="50000"/>
              <a:lumOff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rPr>
              <a:t>前栈帧的</a:t>
            </a:r>
            <a:r>
              <a:rPr kumimoji="0" lang="en-US" altLang="zh-CN" sz="2800" b="1" i="0" u="none" strike="noStrike" cap="none" normalizeH="0" baseline="0" dirty="0">
                <a:ln>
                  <a:noFill/>
                </a:ln>
                <a:solidFill>
                  <a:schemeClr val="tx1"/>
                </a:solidFill>
                <a:effectLst/>
              </a:rPr>
              <a:t>EBP</a:t>
            </a:r>
            <a:endParaRPr kumimoji="0" lang="zh-CN" altLang="en-US" sz="2800" b="1" i="0" u="none" strike="noStrike" cap="none" normalizeH="0" baseline="0" dirty="0">
              <a:ln>
                <a:noFill/>
              </a:ln>
              <a:solidFill>
                <a:schemeClr val="tx1"/>
              </a:solidFill>
              <a:effectLst/>
            </a:endParaRPr>
          </a:p>
        </p:txBody>
      </p:sp>
      <p:sp>
        <p:nvSpPr>
          <p:cNvPr id="21" name="矩形 20"/>
          <p:cNvSpPr/>
          <p:nvPr/>
        </p:nvSpPr>
        <p:spPr bwMode="auto">
          <a:xfrm>
            <a:off x="5140947" y="3593687"/>
            <a:ext cx="3528392" cy="338169"/>
          </a:xfrm>
          <a:prstGeom prst="rect">
            <a:avLst/>
          </a:prstGeom>
          <a:solidFill>
            <a:schemeClr val="tx1">
              <a:lumMod val="50000"/>
              <a:lumOff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a:ln>
                  <a:noFill/>
                </a:ln>
                <a:solidFill>
                  <a:schemeClr val="tx1"/>
                </a:solidFill>
                <a:effectLst/>
              </a:rPr>
              <a:t>main</a:t>
            </a:r>
            <a:r>
              <a:rPr lang="zh-CN" altLang="en-US" sz="2800" dirty="0">
                <a:solidFill>
                  <a:schemeClr val="tx1"/>
                </a:solidFill>
              </a:rPr>
              <a:t>函数的</a:t>
            </a:r>
            <a:r>
              <a:rPr kumimoji="0" lang="zh-CN" altLang="en-US" sz="2800" b="1" i="0" u="none" strike="noStrike" cap="none" normalizeH="0" baseline="0" dirty="0">
                <a:ln>
                  <a:noFill/>
                </a:ln>
                <a:solidFill>
                  <a:schemeClr val="tx1"/>
                </a:solidFill>
                <a:effectLst/>
              </a:rPr>
              <a:t>局部变量</a:t>
            </a:r>
          </a:p>
        </p:txBody>
      </p:sp>
      <p:sp>
        <p:nvSpPr>
          <p:cNvPr id="22" name="矩形 21"/>
          <p:cNvSpPr/>
          <p:nvPr/>
        </p:nvSpPr>
        <p:spPr bwMode="auto">
          <a:xfrm>
            <a:off x="5140947" y="3249412"/>
            <a:ext cx="3528392" cy="338169"/>
          </a:xfrm>
          <a:prstGeom prst="rect">
            <a:avLst/>
          </a:prstGeom>
          <a:solidFill>
            <a:schemeClr val="tx1">
              <a:lumMod val="50000"/>
              <a:lumOff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a:ln>
                  <a:noFill/>
                </a:ln>
                <a:solidFill>
                  <a:schemeClr val="tx1"/>
                </a:solidFill>
                <a:effectLst/>
              </a:rPr>
              <a:t>func_A</a:t>
            </a:r>
            <a:r>
              <a:rPr kumimoji="0" lang="zh-CN" altLang="en-US" sz="2400" b="1" i="0" u="none" strike="noStrike" cap="none" normalizeH="0" baseline="0" dirty="0">
                <a:ln>
                  <a:noFill/>
                </a:ln>
                <a:solidFill>
                  <a:schemeClr val="tx1"/>
                </a:solidFill>
                <a:effectLst/>
              </a:rPr>
              <a:t>的参数</a:t>
            </a:r>
            <a:r>
              <a:rPr kumimoji="0" lang="en-US" altLang="zh-CN" sz="2400" b="1" i="0" u="none" strike="noStrike" cap="none" normalizeH="0" baseline="0" dirty="0" err="1">
                <a:ln>
                  <a:noFill/>
                </a:ln>
                <a:solidFill>
                  <a:schemeClr val="tx1"/>
                </a:solidFill>
                <a:effectLst/>
              </a:rPr>
              <a:t>int</a:t>
            </a:r>
            <a:r>
              <a:rPr kumimoji="0" lang="en-US" altLang="zh-CN" sz="2400" b="1" i="0" u="none" strike="noStrike" cap="none" normalizeH="0" baseline="0" dirty="0">
                <a:ln>
                  <a:noFill/>
                </a:ln>
                <a:solidFill>
                  <a:schemeClr val="tx1"/>
                </a:solidFill>
                <a:effectLst/>
              </a:rPr>
              <a:t> </a:t>
            </a:r>
            <a:r>
              <a:rPr kumimoji="0" lang="en-US" altLang="zh-CN" sz="2800" b="1" i="0" u="none" strike="noStrike" cap="none" normalizeH="0" baseline="0" dirty="0" err="1">
                <a:ln>
                  <a:noFill/>
                </a:ln>
                <a:solidFill>
                  <a:schemeClr val="tx1"/>
                </a:solidFill>
                <a:effectLst/>
              </a:rPr>
              <a:t>arg</a:t>
            </a:r>
            <a:endParaRPr kumimoji="0" lang="zh-CN" altLang="en-US" sz="2800" b="1" i="0" u="none" strike="noStrike" cap="none" normalizeH="0" baseline="0" dirty="0">
              <a:ln>
                <a:noFill/>
              </a:ln>
              <a:solidFill>
                <a:schemeClr val="tx1"/>
              </a:solidFill>
              <a:effectLst/>
            </a:endParaRPr>
          </a:p>
        </p:txBody>
      </p:sp>
      <p:sp>
        <p:nvSpPr>
          <p:cNvPr id="23" name="矩形 22"/>
          <p:cNvSpPr/>
          <p:nvPr/>
        </p:nvSpPr>
        <p:spPr bwMode="auto">
          <a:xfrm>
            <a:off x="5140947" y="2923469"/>
            <a:ext cx="3528392" cy="338169"/>
          </a:xfrm>
          <a:prstGeom prst="rect">
            <a:avLst/>
          </a:prstGeom>
          <a:solidFill>
            <a:schemeClr val="tx1">
              <a:lumMod val="50000"/>
              <a:lumOff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a:ln>
                  <a:noFill/>
                </a:ln>
                <a:solidFill>
                  <a:schemeClr val="tx1"/>
                </a:solidFill>
                <a:effectLst/>
              </a:rPr>
              <a:t>func_A</a:t>
            </a:r>
            <a:r>
              <a:rPr kumimoji="0" lang="zh-CN" altLang="en-US" sz="2400" b="1" i="0" u="none" strike="noStrike" cap="none" normalizeH="0" baseline="0" dirty="0">
                <a:ln>
                  <a:noFill/>
                </a:ln>
                <a:solidFill>
                  <a:schemeClr val="tx1"/>
                </a:solidFill>
                <a:effectLst/>
              </a:rPr>
              <a:t>的返回地址</a:t>
            </a:r>
            <a:endParaRPr kumimoji="0" lang="zh-CN" altLang="en-US" sz="2800" b="1" i="0" u="none" strike="noStrike" cap="none" normalizeH="0" baseline="0" dirty="0">
              <a:ln>
                <a:noFill/>
              </a:ln>
              <a:solidFill>
                <a:schemeClr val="tx1"/>
              </a:solidFill>
              <a:effectLst/>
            </a:endParaRPr>
          </a:p>
        </p:txBody>
      </p:sp>
      <p:sp>
        <p:nvSpPr>
          <p:cNvPr id="25" name="矩形 24"/>
          <p:cNvSpPr/>
          <p:nvPr/>
        </p:nvSpPr>
        <p:spPr bwMode="auto">
          <a:xfrm>
            <a:off x="5140947" y="2585300"/>
            <a:ext cx="3528392" cy="338169"/>
          </a:xfrm>
          <a:prstGeom prst="rect">
            <a:avLst/>
          </a:prstGeom>
          <a:solidFill>
            <a:schemeClr val="bg1">
              <a:lumMod val="65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rPr>
              <a:t>前栈帧的</a:t>
            </a:r>
            <a:r>
              <a:rPr kumimoji="0" lang="en-US" altLang="zh-CN" sz="2800" b="1" i="0" u="none" strike="noStrike" cap="none" normalizeH="0" baseline="0" dirty="0">
                <a:ln>
                  <a:noFill/>
                </a:ln>
                <a:solidFill>
                  <a:schemeClr val="tx1"/>
                </a:solidFill>
                <a:effectLst/>
              </a:rPr>
              <a:t>EBP</a:t>
            </a:r>
            <a:endParaRPr kumimoji="0" lang="zh-CN" altLang="en-US" sz="2800" b="1" i="0" u="none" strike="noStrike" cap="none" normalizeH="0" baseline="0" dirty="0">
              <a:ln>
                <a:noFill/>
              </a:ln>
              <a:solidFill>
                <a:schemeClr val="tx1"/>
              </a:solidFill>
              <a:effectLst/>
            </a:endParaRPr>
          </a:p>
        </p:txBody>
      </p:sp>
      <p:sp>
        <p:nvSpPr>
          <p:cNvPr id="26" name="矩形 25"/>
          <p:cNvSpPr/>
          <p:nvPr/>
        </p:nvSpPr>
        <p:spPr bwMode="auto">
          <a:xfrm>
            <a:off x="5140947" y="2248724"/>
            <a:ext cx="3528392" cy="338169"/>
          </a:xfrm>
          <a:prstGeom prst="rect">
            <a:avLst/>
          </a:prstGeom>
          <a:solidFill>
            <a:schemeClr val="bg1">
              <a:lumMod val="65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800" dirty="0" err="1">
                <a:solidFill>
                  <a:schemeClr val="tx1"/>
                </a:solidFill>
              </a:rPr>
              <a:t>func_A</a:t>
            </a:r>
            <a:r>
              <a:rPr lang="zh-CN" altLang="en-US" sz="2800" dirty="0">
                <a:solidFill>
                  <a:schemeClr val="tx1"/>
                </a:solidFill>
              </a:rPr>
              <a:t>的</a:t>
            </a:r>
            <a:r>
              <a:rPr kumimoji="0" lang="zh-CN" altLang="en-US" sz="2800" b="1" i="0" u="none" strike="noStrike" cap="none" normalizeH="0" baseline="0" dirty="0">
                <a:ln>
                  <a:noFill/>
                </a:ln>
                <a:solidFill>
                  <a:schemeClr val="tx1"/>
                </a:solidFill>
                <a:effectLst/>
              </a:rPr>
              <a:t>局部变量</a:t>
            </a:r>
          </a:p>
        </p:txBody>
      </p:sp>
      <p:sp>
        <p:nvSpPr>
          <p:cNvPr id="27" name="矩形 26"/>
          <p:cNvSpPr/>
          <p:nvPr/>
        </p:nvSpPr>
        <p:spPr bwMode="auto">
          <a:xfrm>
            <a:off x="5140947" y="1904449"/>
            <a:ext cx="3528392" cy="338169"/>
          </a:xfrm>
          <a:prstGeom prst="rect">
            <a:avLst/>
          </a:prstGeom>
          <a:solidFill>
            <a:schemeClr val="bg1">
              <a:lumMod val="65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a:ln>
                  <a:noFill/>
                </a:ln>
                <a:solidFill>
                  <a:schemeClr val="tx1"/>
                </a:solidFill>
                <a:effectLst/>
              </a:rPr>
              <a:t>func_B</a:t>
            </a:r>
            <a:r>
              <a:rPr kumimoji="0" lang="zh-CN" altLang="en-US" sz="2400" b="1" i="0" u="none" strike="noStrike" cap="none" normalizeH="0" baseline="0" dirty="0">
                <a:ln>
                  <a:noFill/>
                </a:ln>
                <a:solidFill>
                  <a:schemeClr val="tx1"/>
                </a:solidFill>
                <a:effectLst/>
              </a:rPr>
              <a:t>的参数</a:t>
            </a:r>
            <a:r>
              <a:rPr kumimoji="0" lang="en-US" altLang="zh-CN" sz="2400" b="1" i="0" u="none" strike="noStrike" cap="none" normalizeH="0" baseline="0" dirty="0" err="1">
                <a:ln>
                  <a:noFill/>
                </a:ln>
                <a:solidFill>
                  <a:schemeClr val="tx1"/>
                </a:solidFill>
                <a:effectLst/>
              </a:rPr>
              <a:t>int</a:t>
            </a:r>
            <a:r>
              <a:rPr kumimoji="0" lang="en-US" altLang="zh-CN" sz="2400" b="1" i="0" u="none" strike="noStrike" cap="none" normalizeH="0" baseline="0" dirty="0">
                <a:ln>
                  <a:noFill/>
                </a:ln>
                <a:solidFill>
                  <a:schemeClr val="tx1"/>
                </a:solidFill>
                <a:effectLst/>
              </a:rPr>
              <a:t> </a:t>
            </a:r>
            <a:r>
              <a:rPr kumimoji="0" lang="en-US" altLang="zh-CN" sz="2800" b="1" i="0" u="none" strike="noStrike" cap="none" normalizeH="0" baseline="0" dirty="0" err="1">
                <a:ln>
                  <a:noFill/>
                </a:ln>
                <a:solidFill>
                  <a:schemeClr val="tx1"/>
                </a:solidFill>
                <a:effectLst/>
              </a:rPr>
              <a:t>arg</a:t>
            </a:r>
            <a:endParaRPr kumimoji="0" lang="zh-CN" altLang="en-US" sz="2800" b="1" i="0" u="none" strike="noStrike" cap="none" normalizeH="0" baseline="0" dirty="0">
              <a:ln>
                <a:noFill/>
              </a:ln>
              <a:solidFill>
                <a:schemeClr val="tx1"/>
              </a:solidFill>
              <a:effectLst/>
            </a:endParaRPr>
          </a:p>
        </p:txBody>
      </p:sp>
      <p:sp>
        <p:nvSpPr>
          <p:cNvPr id="28" name="矩形 27"/>
          <p:cNvSpPr/>
          <p:nvPr/>
        </p:nvSpPr>
        <p:spPr bwMode="auto">
          <a:xfrm>
            <a:off x="5140947" y="1578506"/>
            <a:ext cx="3528392" cy="338169"/>
          </a:xfrm>
          <a:prstGeom prst="rect">
            <a:avLst/>
          </a:prstGeom>
          <a:solidFill>
            <a:schemeClr val="bg1">
              <a:lumMod val="65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err="1">
                <a:ln>
                  <a:noFill/>
                </a:ln>
                <a:solidFill>
                  <a:schemeClr val="tx1"/>
                </a:solidFill>
                <a:effectLst/>
              </a:rPr>
              <a:t>func_B</a:t>
            </a:r>
            <a:r>
              <a:rPr kumimoji="0" lang="zh-CN" altLang="en-US" sz="2400" b="1" i="0" u="none" strike="noStrike" cap="none" normalizeH="0" baseline="0" dirty="0">
                <a:ln>
                  <a:noFill/>
                </a:ln>
                <a:solidFill>
                  <a:schemeClr val="tx1"/>
                </a:solidFill>
                <a:effectLst/>
              </a:rPr>
              <a:t>的返回地址</a:t>
            </a:r>
            <a:endParaRPr kumimoji="0" lang="zh-CN" altLang="en-US" sz="2800" b="1" i="0" u="none" strike="noStrike" cap="none" normalizeH="0" baseline="0" dirty="0">
              <a:ln>
                <a:noFill/>
              </a:ln>
              <a:solidFill>
                <a:schemeClr val="tx1"/>
              </a:solidFill>
              <a:effectLst/>
            </a:endParaRPr>
          </a:p>
        </p:txBody>
      </p:sp>
      <p:sp>
        <p:nvSpPr>
          <p:cNvPr id="29" name="矩形 28"/>
          <p:cNvSpPr/>
          <p:nvPr/>
        </p:nvSpPr>
        <p:spPr bwMode="auto">
          <a:xfrm>
            <a:off x="5140947" y="1240337"/>
            <a:ext cx="3528392" cy="338169"/>
          </a:xfrm>
          <a:prstGeom prst="rect">
            <a:avLst/>
          </a:prstGeom>
          <a:solidFill>
            <a:schemeClr val="accent6">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rPr>
              <a:t>前栈帧的</a:t>
            </a:r>
            <a:r>
              <a:rPr kumimoji="0" lang="en-US" altLang="zh-CN" sz="2800" b="1" i="0" u="none" strike="noStrike" cap="none" normalizeH="0" baseline="0" dirty="0">
                <a:ln>
                  <a:noFill/>
                </a:ln>
                <a:solidFill>
                  <a:schemeClr val="tx1"/>
                </a:solidFill>
                <a:effectLst/>
              </a:rPr>
              <a:t>EBP</a:t>
            </a:r>
            <a:endParaRPr kumimoji="0" lang="zh-CN" altLang="en-US" sz="2800" b="1" i="0" u="none" strike="noStrike" cap="none" normalizeH="0" baseline="0" dirty="0">
              <a:ln>
                <a:noFill/>
              </a:ln>
              <a:solidFill>
                <a:schemeClr val="tx1"/>
              </a:solidFill>
              <a:effectLst/>
            </a:endParaRPr>
          </a:p>
        </p:txBody>
      </p:sp>
      <p:sp>
        <p:nvSpPr>
          <p:cNvPr id="30" name="矩形 29"/>
          <p:cNvSpPr/>
          <p:nvPr/>
        </p:nvSpPr>
        <p:spPr bwMode="auto">
          <a:xfrm>
            <a:off x="5140947" y="902168"/>
            <a:ext cx="3528392" cy="338169"/>
          </a:xfrm>
          <a:prstGeom prst="rect">
            <a:avLst/>
          </a:prstGeom>
          <a:solidFill>
            <a:schemeClr val="accent6">
              <a:lumMod val="40000"/>
              <a:lumOff val="6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800" dirty="0" err="1">
                <a:solidFill>
                  <a:schemeClr val="tx1"/>
                </a:solidFill>
              </a:rPr>
              <a:t>func_B</a:t>
            </a:r>
            <a:r>
              <a:rPr lang="zh-CN" altLang="en-US" sz="2800" dirty="0">
                <a:solidFill>
                  <a:schemeClr val="tx1"/>
                </a:solidFill>
              </a:rPr>
              <a:t>的</a:t>
            </a:r>
            <a:r>
              <a:rPr kumimoji="0" lang="zh-CN" altLang="en-US" sz="2800" b="1" i="0" u="none" strike="noStrike" cap="none" normalizeH="0" baseline="0" dirty="0">
                <a:ln>
                  <a:noFill/>
                </a:ln>
                <a:solidFill>
                  <a:schemeClr val="tx1"/>
                </a:solidFill>
                <a:effectLst/>
              </a:rPr>
              <a:t>局部变量</a:t>
            </a:r>
          </a:p>
        </p:txBody>
      </p:sp>
      <p:sp>
        <p:nvSpPr>
          <p:cNvPr id="31" name="TextBox 30"/>
          <p:cNvSpPr txBox="1"/>
          <p:nvPr/>
        </p:nvSpPr>
        <p:spPr>
          <a:xfrm>
            <a:off x="3779912" y="3446304"/>
            <a:ext cx="1548172" cy="369332"/>
          </a:xfrm>
          <a:prstGeom prst="rect">
            <a:avLst/>
          </a:prstGeom>
          <a:noFill/>
        </p:spPr>
        <p:txBody>
          <a:bodyPr wrap="square" rtlCol="0">
            <a:spAutoFit/>
          </a:bodyPr>
          <a:lstStyle/>
          <a:p>
            <a:r>
              <a:rPr lang="en-US" altLang="zh-CN" dirty="0"/>
              <a:t>main</a:t>
            </a:r>
            <a:r>
              <a:rPr lang="zh-CN" altLang="en-US" dirty="0"/>
              <a:t>栈帧</a:t>
            </a:r>
          </a:p>
        </p:txBody>
      </p:sp>
      <p:sp>
        <p:nvSpPr>
          <p:cNvPr id="32" name="TextBox 31"/>
          <p:cNvSpPr txBox="1"/>
          <p:nvPr/>
        </p:nvSpPr>
        <p:spPr>
          <a:xfrm>
            <a:off x="3643156" y="2048476"/>
            <a:ext cx="1548172" cy="369332"/>
          </a:xfrm>
          <a:prstGeom prst="rect">
            <a:avLst/>
          </a:prstGeom>
          <a:noFill/>
        </p:spPr>
        <p:txBody>
          <a:bodyPr wrap="square" rtlCol="0">
            <a:spAutoFit/>
          </a:bodyPr>
          <a:lstStyle/>
          <a:p>
            <a:r>
              <a:rPr lang="en-US" altLang="zh-CN" dirty="0" err="1"/>
              <a:t>func_A</a:t>
            </a:r>
            <a:r>
              <a:rPr lang="zh-CN" altLang="en-US" dirty="0"/>
              <a:t>栈帧</a:t>
            </a:r>
          </a:p>
        </p:txBody>
      </p:sp>
      <p:sp>
        <p:nvSpPr>
          <p:cNvPr id="33" name="TextBox 32"/>
          <p:cNvSpPr txBox="1"/>
          <p:nvPr/>
        </p:nvSpPr>
        <p:spPr>
          <a:xfrm>
            <a:off x="3707904" y="1071252"/>
            <a:ext cx="1548172" cy="369332"/>
          </a:xfrm>
          <a:prstGeom prst="rect">
            <a:avLst/>
          </a:prstGeom>
          <a:noFill/>
        </p:spPr>
        <p:txBody>
          <a:bodyPr wrap="square" rtlCol="0">
            <a:spAutoFit/>
          </a:bodyPr>
          <a:lstStyle/>
          <a:p>
            <a:r>
              <a:rPr lang="en-US" altLang="zh-CN" dirty="0" err="1"/>
              <a:t>func_B</a:t>
            </a:r>
            <a:r>
              <a:rPr lang="zh-CN" altLang="en-US" dirty="0"/>
              <a:t>栈帧</a:t>
            </a:r>
          </a:p>
        </p:txBody>
      </p:sp>
      <p:cxnSp>
        <p:nvCxnSpPr>
          <p:cNvPr id="35" name="肘形连接符 34"/>
          <p:cNvCxnSpPr/>
          <p:nvPr/>
        </p:nvCxnSpPr>
        <p:spPr bwMode="auto">
          <a:xfrm rot="10800000" flipV="1">
            <a:off x="2195737" y="3140052"/>
            <a:ext cx="2945209" cy="2577985"/>
          </a:xfrm>
          <a:prstGeom prst="bentConnector3">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肘形连接符 37"/>
          <p:cNvCxnSpPr>
            <a:stCxn id="28" idx="1"/>
          </p:cNvCxnSpPr>
          <p:nvPr/>
        </p:nvCxnSpPr>
        <p:spPr bwMode="auto">
          <a:xfrm rot="10800000" flipV="1">
            <a:off x="2915817" y="1747590"/>
            <a:ext cx="2225131" cy="1670905"/>
          </a:xfrm>
          <a:prstGeom prst="bentConnector3">
            <a:avLst>
              <a:gd name="adj1" fmla="val 79049"/>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肘形连接符 40"/>
          <p:cNvCxnSpPr>
            <a:stCxn id="25" idx="3"/>
            <a:endCxn id="20" idx="3"/>
          </p:cNvCxnSpPr>
          <p:nvPr/>
        </p:nvCxnSpPr>
        <p:spPr bwMode="auto">
          <a:xfrm>
            <a:off x="8669339" y="2754385"/>
            <a:ext cx="12700" cy="1336492"/>
          </a:xfrm>
          <a:prstGeom prst="bentConnector3">
            <a:avLst>
              <a:gd name="adj1" fmla="val 2793102"/>
            </a:avLst>
          </a:prstGeom>
          <a:solidFill>
            <a:schemeClr val="accent1"/>
          </a:solidFill>
          <a:ln w="571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肘形连接符 50"/>
          <p:cNvCxnSpPr/>
          <p:nvPr/>
        </p:nvCxnSpPr>
        <p:spPr bwMode="auto">
          <a:xfrm>
            <a:off x="8682039" y="1344535"/>
            <a:ext cx="12700" cy="1336492"/>
          </a:xfrm>
          <a:prstGeom prst="bentConnector3">
            <a:avLst>
              <a:gd name="adj1" fmla="val 2793102"/>
            </a:avLst>
          </a:prstGeom>
          <a:solidFill>
            <a:schemeClr val="accent1"/>
          </a:solidFill>
          <a:ln w="571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日期占位符 2"/>
          <p:cNvSpPr>
            <a:spLocks noGrp="1"/>
          </p:cNvSpPr>
          <p:nvPr>
            <p:ph type="dt" sz="half" idx="2"/>
          </p:nvPr>
        </p:nvSpPr>
        <p:spPr/>
        <p:txBody>
          <a:bodyPr/>
          <a:lstStyle/>
          <a:p>
            <a:fld id="{DC369683-7467-4245-9764-36F20A0F7576}"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40</a:t>
            </a:fld>
            <a:endParaRPr lang="zh-CN" altLang="en-US"/>
          </a:p>
        </p:txBody>
      </p:sp>
    </p:spTree>
    <p:extLst>
      <p:ext uri="{BB962C8B-B14F-4D97-AF65-F5344CB8AC3E}">
        <p14:creationId xmlns:p14="http://schemas.microsoft.com/office/powerpoint/2010/main" val="134001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1.48148E-6 L -0.00399 -0.17384 " pathEditMode="relative" rAng="0" ptsTypes="AA">
                                      <p:cBhvr>
                                        <p:cTn id="26" dur="2000" fill="hold"/>
                                        <p:tgtEl>
                                          <p:spTgt spid="19"/>
                                        </p:tgtEl>
                                        <p:attrNameLst>
                                          <p:attrName>ppt_x</p:attrName>
                                          <p:attrName>ppt_y</p:attrName>
                                        </p:attrNameLst>
                                      </p:cBhvr>
                                      <p:rCtr x="-208" y="-8704"/>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right)">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64" presetClass="path" presetSubtype="0" accel="50000" decel="50000" fill="hold" nodeType="clickEffect">
                                  <p:stCondLst>
                                    <p:cond delay="0"/>
                                  </p:stCondLst>
                                  <p:childTnLst>
                                    <p:animMotion origin="layout" path="M -0.00399 -0.17384 L -0.00399 -0.37338 " pathEditMode="relative" rAng="0" ptsTypes="AA">
                                      <p:cBhvr>
                                        <p:cTn id="55" dur="2000" fill="hold"/>
                                        <p:tgtEl>
                                          <p:spTgt spid="19"/>
                                        </p:tgtEl>
                                        <p:attrNameLst>
                                          <p:attrName>ppt_x</p:attrName>
                                          <p:attrName>ppt_y</p:attrName>
                                        </p:attrNameLst>
                                      </p:cBhvr>
                                      <p:rCtr x="0" y="-9977"/>
                                    </p:animMotion>
                                  </p:childTnLst>
                                </p:cTn>
                              </p:par>
                              <p:par>
                                <p:cTn id="56" presetID="64" presetClass="path" presetSubtype="0" accel="50000" decel="50000" fill="hold" nodeType="withEffect">
                                  <p:stCondLst>
                                    <p:cond delay="0"/>
                                  </p:stCondLst>
                                  <p:childTnLst>
                                    <p:animMotion origin="layout" path="M -4.16667E-6 -2.59259E-6 L -0.00451 -0.2875 " pathEditMode="relative" rAng="0" ptsTypes="AA">
                                      <p:cBhvr>
                                        <p:cTn id="57" dur="2000" fill="hold"/>
                                        <p:tgtEl>
                                          <p:spTgt spid="24"/>
                                        </p:tgtEl>
                                        <p:attrNameLst>
                                          <p:attrName>ppt_x</p:attrName>
                                          <p:attrName>ppt_y</p:attrName>
                                        </p:attrNameLst>
                                      </p:cBhvr>
                                      <p:rCtr x="-226" y="-14375"/>
                                    </p:animMotion>
                                  </p:childTnLst>
                                </p:cTn>
                              </p:par>
                              <p:par>
                                <p:cTn id="58" presetID="16" presetClass="entr" presetSubtype="21"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barn(inVertical)">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down)">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up)">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down)">
                                      <p:cBhvr>
                                        <p:cTn id="80" dur="5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down)">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barn(inVertical)">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64" presetClass="path" presetSubtype="0" accel="50000" decel="50000" fill="hold" nodeType="clickEffect">
                                  <p:stCondLst>
                                    <p:cond delay="0"/>
                                  </p:stCondLst>
                                  <p:childTnLst>
                                    <p:animMotion origin="layout" path="M -0.00399 -0.3838 L -0.00399 -0.58311 " pathEditMode="relative" rAng="0" ptsTypes="AA">
                                      <p:cBhvr>
                                        <p:cTn id="94" dur="2000" fill="hold"/>
                                        <p:tgtEl>
                                          <p:spTgt spid="19"/>
                                        </p:tgtEl>
                                        <p:attrNameLst>
                                          <p:attrName>ppt_x</p:attrName>
                                          <p:attrName>ppt_y</p:attrName>
                                        </p:attrNameLst>
                                      </p:cBhvr>
                                      <p:rCtr x="0" y="-9977"/>
                                    </p:animMotion>
                                  </p:childTnLst>
                                </p:cTn>
                              </p:par>
                              <p:par>
                                <p:cTn id="95" presetID="64" presetClass="path" presetSubtype="0" accel="50000" decel="50000" fill="hold" nodeType="withEffect">
                                  <p:stCondLst>
                                    <p:cond delay="0"/>
                                  </p:stCondLst>
                                  <p:childTnLst>
                                    <p:animMotion origin="layout" path="M -0.00451 -0.27708 L -0.00451 -0.46597 " pathEditMode="relative" rAng="0" ptsTypes="AA">
                                      <p:cBhvr>
                                        <p:cTn id="96" dur="2000" fill="hold"/>
                                        <p:tgtEl>
                                          <p:spTgt spid="24"/>
                                        </p:tgtEl>
                                        <p:attrNameLst>
                                          <p:attrName>ppt_x</p:attrName>
                                          <p:attrName>ppt_y</p:attrName>
                                        </p:attrNameLst>
                                      </p:cBhvr>
                                      <p:rCtr x="0" y="-9444"/>
                                    </p:animMotion>
                                  </p:childTnLst>
                                </p:cTn>
                              </p:par>
                              <p:par>
                                <p:cTn id="97" presetID="16" presetClass="entr" presetSubtype="21"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barn(inVertical)">
                                      <p:cBhvr>
                                        <p:cTn id="99" dur="500"/>
                                        <p:tgtEl>
                                          <p:spTgt spid="3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wipe(down)">
                                      <p:cBhvr>
                                        <p:cTn id="104" dur="500"/>
                                        <p:tgtEl>
                                          <p:spTgt spid="2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up)">
                                      <p:cBhvr>
                                        <p:cTn id="109" dur="500"/>
                                        <p:tgtEl>
                                          <p:spTgt spid="5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wipe(down)">
                                      <p:cBhvr>
                                        <p:cTn id="114" dur="500"/>
                                        <p:tgtEl>
                                          <p:spTgt spid="30"/>
                                        </p:tgtEl>
                                      </p:cBhvr>
                                    </p:animEffect>
                                  </p:childTnLst>
                                </p:cTn>
                              </p:par>
                            </p:childTnLst>
                          </p:cTn>
                        </p:par>
                      </p:childTnLst>
                    </p:cTn>
                  </p:par>
                  <p:par>
                    <p:cTn id="115" fill="hold">
                      <p:stCondLst>
                        <p:cond delay="indefinite"/>
                      </p:stCondLst>
                      <p:childTnLst>
                        <p:par>
                          <p:cTn id="116" fill="hold">
                            <p:stCondLst>
                              <p:cond delay="0"/>
                            </p:stCondLst>
                            <p:childTnLst>
                              <p:par>
                                <p:cTn id="117" presetID="64" presetClass="path" presetSubtype="0" accel="50000" decel="50000" fill="hold" nodeType="clickEffect">
                                  <p:stCondLst>
                                    <p:cond delay="0"/>
                                  </p:stCondLst>
                                  <p:childTnLst>
                                    <p:animMotion origin="layout" path="M -0.00399 -0.5831 L -0.00399 -0.67778 " pathEditMode="relative" rAng="0" ptsTypes="AA">
                                      <p:cBhvr>
                                        <p:cTn id="118" dur="2000" fill="hold"/>
                                        <p:tgtEl>
                                          <p:spTgt spid="19"/>
                                        </p:tgtEl>
                                        <p:attrNameLst>
                                          <p:attrName>ppt_x</p:attrName>
                                          <p:attrName>ppt_y</p:attrName>
                                        </p:attrNameLst>
                                      </p:cBhvr>
                                      <p:rCtr x="0" y="-4745"/>
                                    </p:animMotion>
                                  </p:childTnLst>
                                </p:cTn>
                              </p:par>
                              <p:par>
                                <p:cTn id="119" presetID="64" presetClass="path" presetSubtype="0" accel="50000" decel="50000" fill="hold" nodeType="withEffect">
                                  <p:stCondLst>
                                    <p:cond delay="0"/>
                                  </p:stCondLst>
                                  <p:childTnLst>
                                    <p:animMotion origin="layout" path="M -0.00451 -0.47662 L -0.00451 -0.67593 " pathEditMode="relative" rAng="0" ptsTypes="AA">
                                      <p:cBhvr>
                                        <p:cTn id="120" dur="2000" fill="hold"/>
                                        <p:tgtEl>
                                          <p:spTgt spid="24"/>
                                        </p:tgtEl>
                                        <p:attrNameLst>
                                          <p:attrName>ppt_x</p:attrName>
                                          <p:attrName>ppt_y</p:attrName>
                                        </p:attrNameLst>
                                      </p:cBhvr>
                                      <p:rCtr x="0" y="-9977"/>
                                    </p:animMotion>
                                  </p:childTnLst>
                                </p:cTn>
                              </p:par>
                              <p:par>
                                <p:cTn id="121" presetID="16" presetClass="entr" presetSubtype="21" fill="hold" grpId="0" nodeType="with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barn(inVertical)">
                                      <p:cBhvr>
                                        <p:cTn id="1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p:bldP spid="32"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DBB25B-5CA1-4790-A61C-F6518852D96D}"/>
              </a:ext>
            </a:extLst>
          </p:cNvPr>
          <p:cNvSpPr>
            <a:spLocks noGrp="1"/>
          </p:cNvSpPr>
          <p:nvPr>
            <p:ph idx="1"/>
          </p:nvPr>
        </p:nvSpPr>
        <p:spPr>
          <a:xfrm>
            <a:off x="427008" y="801256"/>
            <a:ext cx="8229600" cy="5410200"/>
          </a:xfrm>
        </p:spPr>
        <p:txBody>
          <a:bodyPr/>
          <a:lstStyle/>
          <a:p>
            <a:pPr marL="0" indent="0">
              <a:buNone/>
            </a:pPr>
            <a:r>
              <a:rPr lang="en-US" altLang="zh-CN" sz="1400" dirty="0"/>
              <a:t>#define PASSWORD "1234567"</a:t>
            </a:r>
          </a:p>
          <a:p>
            <a:pPr marL="0" indent="0">
              <a:buNone/>
            </a:pPr>
            <a:r>
              <a:rPr lang="en-US" altLang="zh-CN" sz="1400" dirty="0"/>
              <a:t>int </a:t>
            </a:r>
            <a:r>
              <a:rPr lang="en-US" altLang="zh-CN" sz="1400" dirty="0" err="1"/>
              <a:t>verify_password</a:t>
            </a:r>
            <a:r>
              <a:rPr lang="en-US" altLang="zh-CN" sz="1400" dirty="0"/>
              <a:t>(char *password){</a:t>
            </a:r>
          </a:p>
          <a:p>
            <a:pPr marL="0" indent="0">
              <a:buNone/>
            </a:pPr>
            <a:r>
              <a:rPr lang="en-US" altLang="zh-CN" sz="1400" dirty="0"/>
              <a:t>	int authenticated;</a:t>
            </a:r>
          </a:p>
          <a:p>
            <a:pPr marL="0" indent="0">
              <a:buNone/>
            </a:pPr>
            <a:r>
              <a:rPr lang="en-US" altLang="zh-CN" sz="1400" dirty="0"/>
              <a:t>	char buffer[8];</a:t>
            </a:r>
          </a:p>
          <a:p>
            <a:pPr marL="0" indent="0">
              <a:buNone/>
            </a:pPr>
            <a:r>
              <a:rPr lang="en-US" altLang="zh-CN" sz="1400" dirty="0"/>
              <a:t>	</a:t>
            </a:r>
            <a:r>
              <a:rPr lang="en-US" altLang="zh-CN" sz="1400" b="1" dirty="0">
                <a:solidFill>
                  <a:srgbClr val="FF0000"/>
                </a:solidFill>
              </a:rPr>
              <a:t>authenticated=</a:t>
            </a:r>
            <a:r>
              <a:rPr lang="en-US" altLang="zh-CN" sz="1400" b="1" dirty="0" err="1">
                <a:solidFill>
                  <a:srgbClr val="FF0000"/>
                </a:solidFill>
              </a:rPr>
              <a:t>strcmp</a:t>
            </a:r>
            <a:r>
              <a:rPr lang="en-US" altLang="zh-CN" sz="1400" b="1" dirty="0">
                <a:solidFill>
                  <a:srgbClr val="FF0000"/>
                </a:solidFill>
              </a:rPr>
              <a:t>(</a:t>
            </a:r>
            <a:r>
              <a:rPr lang="en-US" altLang="zh-CN" sz="1400" b="1" dirty="0" err="1">
                <a:solidFill>
                  <a:srgbClr val="FF0000"/>
                </a:solidFill>
              </a:rPr>
              <a:t>password,PASSWORD</a:t>
            </a:r>
            <a:r>
              <a:rPr lang="en-US" altLang="zh-CN" sz="1400" b="1" dirty="0">
                <a:solidFill>
                  <a:srgbClr val="FF0000"/>
                </a:solidFill>
              </a:rPr>
              <a:t>);</a:t>
            </a:r>
          </a:p>
          <a:p>
            <a:pPr marL="0" indent="0">
              <a:buNone/>
            </a:pPr>
            <a:r>
              <a:rPr lang="en-US" altLang="zh-CN" sz="1400" b="1" dirty="0">
                <a:solidFill>
                  <a:srgbClr val="FF0000"/>
                </a:solidFill>
              </a:rPr>
              <a:t>	</a:t>
            </a:r>
            <a:r>
              <a:rPr lang="en-US" altLang="zh-CN" sz="1400" b="1" dirty="0" err="1">
                <a:solidFill>
                  <a:srgbClr val="FF0000"/>
                </a:solidFill>
              </a:rPr>
              <a:t>strcpy</a:t>
            </a:r>
            <a:r>
              <a:rPr lang="en-US" altLang="zh-CN" sz="1400" b="1" dirty="0">
                <a:solidFill>
                  <a:srgbClr val="FF0000"/>
                </a:solidFill>
              </a:rPr>
              <a:t>(</a:t>
            </a:r>
            <a:r>
              <a:rPr lang="en-US" altLang="zh-CN" sz="1400" b="1" dirty="0" err="1">
                <a:solidFill>
                  <a:srgbClr val="FF0000"/>
                </a:solidFill>
              </a:rPr>
              <a:t>buffer,password</a:t>
            </a:r>
            <a:r>
              <a:rPr lang="en-US" altLang="zh-CN" sz="1400" b="1" dirty="0">
                <a:solidFill>
                  <a:srgbClr val="FF0000"/>
                </a:solidFill>
              </a:rPr>
              <a:t>);</a:t>
            </a:r>
          </a:p>
          <a:p>
            <a:pPr marL="0" indent="0">
              <a:buNone/>
            </a:pPr>
            <a:r>
              <a:rPr lang="en-US" altLang="zh-CN" sz="1400" dirty="0"/>
              <a:t>	return authenticated;	</a:t>
            </a:r>
          </a:p>
          <a:p>
            <a:pPr marL="0" indent="0">
              <a:buNone/>
            </a:pPr>
            <a:r>
              <a:rPr lang="en-US" altLang="zh-CN" sz="1400" dirty="0"/>
              <a:t>}</a:t>
            </a:r>
          </a:p>
          <a:p>
            <a:pPr marL="0" indent="0">
              <a:buNone/>
            </a:pPr>
            <a:r>
              <a:rPr lang="en-US" altLang="zh-CN" sz="1400" dirty="0"/>
              <a:t>main(){</a:t>
            </a:r>
          </a:p>
          <a:p>
            <a:pPr marL="0" indent="0">
              <a:buNone/>
            </a:pPr>
            <a:r>
              <a:rPr lang="en-US" altLang="zh-CN" sz="1400" dirty="0"/>
              <a:t>	int </a:t>
            </a:r>
            <a:r>
              <a:rPr lang="en-US" altLang="zh-CN" sz="1400" dirty="0" err="1"/>
              <a:t>valid_flag</a:t>
            </a:r>
            <a:r>
              <a:rPr lang="en-US" altLang="zh-CN" sz="1400" dirty="0"/>
              <a:t>=0;</a:t>
            </a:r>
          </a:p>
          <a:p>
            <a:pPr marL="0" indent="0">
              <a:buNone/>
            </a:pPr>
            <a:r>
              <a:rPr lang="en-US" altLang="zh-CN" sz="1400" dirty="0"/>
              <a:t>	char password[1024];</a:t>
            </a:r>
          </a:p>
          <a:p>
            <a:pPr marL="0" indent="0">
              <a:buNone/>
            </a:pPr>
            <a:r>
              <a:rPr lang="en-US" altLang="zh-CN" sz="1400" dirty="0"/>
              <a:t>	while(1){</a:t>
            </a:r>
          </a:p>
          <a:p>
            <a:pPr marL="0" indent="0">
              <a:buNone/>
            </a:pPr>
            <a:r>
              <a:rPr lang="en-US" altLang="zh-CN" sz="1400" dirty="0"/>
              <a:t>		</a:t>
            </a:r>
            <a:r>
              <a:rPr lang="en-US" altLang="zh-CN" sz="1400" dirty="0" err="1"/>
              <a:t>printf</a:t>
            </a:r>
            <a:r>
              <a:rPr lang="en-US" altLang="zh-CN" sz="1400" dirty="0"/>
              <a:t>("please input password:      ");</a:t>
            </a:r>
          </a:p>
          <a:p>
            <a:pPr marL="0" indent="0">
              <a:buNone/>
            </a:pPr>
            <a:r>
              <a:rPr lang="en-US" altLang="zh-CN" sz="1400" dirty="0"/>
              <a:t>		</a:t>
            </a:r>
            <a:r>
              <a:rPr lang="en-US" altLang="zh-CN" sz="1400" dirty="0" err="1"/>
              <a:t>scanf</a:t>
            </a:r>
            <a:r>
              <a:rPr lang="en-US" altLang="zh-CN" sz="1400" dirty="0"/>
              <a:t>("%</a:t>
            </a:r>
            <a:r>
              <a:rPr lang="en-US" altLang="zh-CN" sz="1400" dirty="0" err="1"/>
              <a:t>s",password</a:t>
            </a:r>
            <a:r>
              <a:rPr lang="en-US" altLang="zh-CN" sz="1400" dirty="0"/>
              <a:t>);</a:t>
            </a:r>
          </a:p>
          <a:p>
            <a:pPr marL="0" indent="0">
              <a:buNone/>
            </a:pPr>
            <a:r>
              <a:rPr lang="en-US" altLang="zh-CN" sz="1400" dirty="0"/>
              <a:t>		</a:t>
            </a:r>
            <a:r>
              <a:rPr lang="en-US" altLang="zh-CN" sz="1400" b="1" dirty="0" err="1">
                <a:solidFill>
                  <a:srgbClr val="FF0000"/>
                </a:solidFill>
              </a:rPr>
              <a:t>valid_flag</a:t>
            </a:r>
            <a:r>
              <a:rPr lang="en-US" altLang="zh-CN" sz="1400" b="1" dirty="0">
                <a:solidFill>
                  <a:srgbClr val="FF0000"/>
                </a:solidFill>
              </a:rPr>
              <a:t>=</a:t>
            </a:r>
            <a:r>
              <a:rPr lang="en-US" altLang="zh-CN" sz="1400" b="1" dirty="0" err="1">
                <a:solidFill>
                  <a:srgbClr val="FF0000"/>
                </a:solidFill>
              </a:rPr>
              <a:t>verify_password</a:t>
            </a:r>
            <a:r>
              <a:rPr lang="en-US" altLang="zh-CN" sz="1400" b="1" dirty="0">
                <a:solidFill>
                  <a:srgbClr val="FF0000"/>
                </a:solidFill>
              </a:rPr>
              <a:t>(password);</a:t>
            </a:r>
          </a:p>
          <a:p>
            <a:pPr marL="0" indent="0">
              <a:buNone/>
            </a:pPr>
            <a:r>
              <a:rPr lang="en-US" altLang="zh-CN" sz="1400" dirty="0"/>
              <a:t>		if(</a:t>
            </a:r>
            <a:r>
              <a:rPr lang="en-US" altLang="zh-CN" sz="1400" dirty="0" err="1"/>
              <a:t>valid_flag</a:t>
            </a:r>
            <a:r>
              <a:rPr lang="en-US" altLang="zh-CN" sz="1400" dirty="0"/>
              <a:t>){</a:t>
            </a:r>
          </a:p>
          <a:p>
            <a:pPr marL="0" indent="0">
              <a:buNone/>
            </a:pPr>
            <a:r>
              <a:rPr lang="en-US" altLang="zh-CN" sz="1400" dirty="0"/>
              <a:t>			</a:t>
            </a:r>
            <a:r>
              <a:rPr lang="en-US" altLang="zh-CN" sz="1400" dirty="0" err="1"/>
              <a:t>printf</a:t>
            </a:r>
            <a:r>
              <a:rPr lang="en-US" altLang="zh-CN" sz="1400" dirty="0"/>
              <a:t>("incorrect password!\n\n");</a:t>
            </a:r>
          </a:p>
          <a:p>
            <a:pPr marL="0" indent="0">
              <a:buNone/>
            </a:pPr>
            <a:r>
              <a:rPr lang="en-US" altLang="zh-CN" sz="1400" dirty="0"/>
              <a:t>		}else{</a:t>
            </a:r>
          </a:p>
          <a:p>
            <a:pPr marL="0" indent="0">
              <a:buNone/>
            </a:pPr>
            <a:r>
              <a:rPr lang="en-US" altLang="zh-CN" sz="1400" dirty="0"/>
              <a:t>			</a:t>
            </a:r>
            <a:r>
              <a:rPr lang="en-US" altLang="zh-CN" sz="1400" dirty="0" err="1"/>
              <a:t>printf</a:t>
            </a:r>
            <a:r>
              <a:rPr lang="en-US" altLang="zh-CN" sz="1400" dirty="0"/>
              <a:t>("Congratulation! You have passed the verification!\n");</a:t>
            </a:r>
          </a:p>
          <a:p>
            <a:pPr marL="0" indent="0">
              <a:buNone/>
            </a:pPr>
            <a:r>
              <a:rPr lang="en-US" altLang="zh-CN" sz="1400" dirty="0"/>
              <a:t>			break;</a:t>
            </a:r>
          </a:p>
          <a:p>
            <a:pPr marL="0" indent="0">
              <a:buNone/>
            </a:pPr>
            <a:r>
              <a:rPr lang="en-US" altLang="zh-CN" sz="1400" dirty="0"/>
              <a:t>}}}</a:t>
            </a:r>
            <a:endParaRPr lang="zh-CN" altLang="en-US" sz="1400" dirty="0"/>
          </a:p>
        </p:txBody>
      </p:sp>
      <p:sp>
        <p:nvSpPr>
          <p:cNvPr id="4" name="页脚占位符 3">
            <a:extLst>
              <a:ext uri="{FF2B5EF4-FFF2-40B4-BE49-F238E27FC236}">
                <a16:creationId xmlns:a16="http://schemas.microsoft.com/office/drawing/2014/main" id="{3B4179FC-7FDD-4080-91B6-FD42FE2297FA}"/>
              </a:ext>
            </a:extLst>
          </p:cNvPr>
          <p:cNvSpPr>
            <a:spLocks noGrp="1"/>
          </p:cNvSpPr>
          <p:nvPr>
            <p:ph type="ftr" sz="quarter" idx="3"/>
          </p:nvPr>
        </p:nvSpPr>
        <p:spPr/>
        <p:txBody>
          <a:bodyPr/>
          <a:lstStyle/>
          <a:p>
            <a:r>
              <a:rPr lang="en-US" altLang="zh-CN"/>
              <a:t>is.cumt.edu.cn</a:t>
            </a:r>
            <a:endParaRPr lang="en-US" altLang="zh-CN" dirty="0"/>
          </a:p>
        </p:txBody>
      </p:sp>
      <p:sp>
        <p:nvSpPr>
          <p:cNvPr id="5" name="日期占位符 4">
            <a:extLst>
              <a:ext uri="{FF2B5EF4-FFF2-40B4-BE49-F238E27FC236}">
                <a16:creationId xmlns:a16="http://schemas.microsoft.com/office/drawing/2014/main" id="{A8DFD207-06E3-48F8-8FA9-26BFC17B6A17}"/>
              </a:ext>
            </a:extLst>
          </p:cNvPr>
          <p:cNvSpPr>
            <a:spLocks noGrp="1"/>
          </p:cNvSpPr>
          <p:nvPr>
            <p:ph type="dt" sz="half" idx="2"/>
          </p:nvPr>
        </p:nvSpPr>
        <p:spPr/>
        <p:txBody>
          <a:bodyPr/>
          <a:lstStyle/>
          <a:p>
            <a:fld id="{8EC87790-3553-447D-9283-7C6DC718E48B}" type="datetime1">
              <a:rPr lang="zh-CN" altLang="en-US" smtClean="0"/>
              <a:t>2022/11/4</a:t>
            </a:fld>
            <a:endParaRPr lang="zh-CN" altLang="en-US" dirty="0"/>
          </a:p>
        </p:txBody>
      </p:sp>
      <p:sp>
        <p:nvSpPr>
          <p:cNvPr id="6" name="灯片编号占位符 5">
            <a:extLst>
              <a:ext uri="{FF2B5EF4-FFF2-40B4-BE49-F238E27FC236}">
                <a16:creationId xmlns:a16="http://schemas.microsoft.com/office/drawing/2014/main" id="{6B324451-4A3A-4E66-983C-7A464225ECA8}"/>
              </a:ext>
            </a:extLst>
          </p:cNvPr>
          <p:cNvSpPr>
            <a:spLocks noGrp="1"/>
          </p:cNvSpPr>
          <p:nvPr>
            <p:ph type="sldNum" sz="quarter" idx="4"/>
          </p:nvPr>
        </p:nvSpPr>
        <p:spPr/>
        <p:txBody>
          <a:bodyPr/>
          <a:lstStyle/>
          <a:p>
            <a:fld id="{793773FA-04BE-4575-9625-A7596617E1A2}" type="slidenum">
              <a:rPr lang="zh-CN" altLang="en-US" smtClean="0"/>
              <a:t>41</a:t>
            </a:fld>
            <a:endParaRPr lang="zh-CN" altLang="en-US"/>
          </a:p>
        </p:txBody>
      </p:sp>
      <p:grpSp>
        <p:nvGrpSpPr>
          <p:cNvPr id="15" name="组合 14">
            <a:extLst>
              <a:ext uri="{FF2B5EF4-FFF2-40B4-BE49-F238E27FC236}">
                <a16:creationId xmlns:a16="http://schemas.microsoft.com/office/drawing/2014/main" id="{5954F075-18C9-4DD1-BAC2-0791FD906CBF}"/>
              </a:ext>
            </a:extLst>
          </p:cNvPr>
          <p:cNvGrpSpPr/>
          <p:nvPr/>
        </p:nvGrpSpPr>
        <p:grpSpPr>
          <a:xfrm>
            <a:off x="3419872" y="1194163"/>
            <a:ext cx="2664296" cy="3384376"/>
            <a:chOff x="3419872" y="1194163"/>
            <a:chExt cx="2664296" cy="3384376"/>
          </a:xfrm>
        </p:grpSpPr>
        <p:cxnSp>
          <p:nvCxnSpPr>
            <p:cNvPr id="11" name="连接符: 肘形 10">
              <a:extLst>
                <a:ext uri="{FF2B5EF4-FFF2-40B4-BE49-F238E27FC236}">
                  <a16:creationId xmlns:a16="http://schemas.microsoft.com/office/drawing/2014/main" id="{0F056C5D-E701-4701-80AE-DF60F7654E02}"/>
                </a:ext>
              </a:extLst>
            </p:cNvPr>
            <p:cNvCxnSpPr/>
            <p:nvPr/>
          </p:nvCxnSpPr>
          <p:spPr bwMode="auto">
            <a:xfrm rot="16200000" flipV="1">
              <a:off x="3059832" y="1554203"/>
              <a:ext cx="3384376" cy="2664296"/>
            </a:xfrm>
            <a:prstGeom prst="bentConnector3">
              <a:avLst>
                <a:gd name="adj1" fmla="val 100134"/>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a:extLst>
                <a:ext uri="{FF2B5EF4-FFF2-40B4-BE49-F238E27FC236}">
                  <a16:creationId xmlns:a16="http://schemas.microsoft.com/office/drawing/2014/main" id="{E5D37CC0-C18D-4897-AA65-B7004B9ACC0F}"/>
                </a:ext>
              </a:extLst>
            </p:cNvPr>
            <p:cNvCxnSpPr/>
            <p:nvPr/>
          </p:nvCxnSpPr>
          <p:spPr bwMode="auto">
            <a:xfrm>
              <a:off x="5724128" y="4578539"/>
              <a:ext cx="360040" cy="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标题 1">
            <a:extLst>
              <a:ext uri="{FF2B5EF4-FFF2-40B4-BE49-F238E27FC236}">
                <a16:creationId xmlns:a16="http://schemas.microsoft.com/office/drawing/2014/main" id="{AE6D1D1E-DEC4-4D53-9605-FFEFF0C09ECB}"/>
              </a:ext>
            </a:extLst>
          </p:cNvPr>
          <p:cNvSpPr>
            <a:spLocks noGrp="1"/>
          </p:cNvSpPr>
          <p:nvPr>
            <p:ph type="title"/>
          </p:nvPr>
        </p:nvSpPr>
        <p:spPr>
          <a:xfrm>
            <a:off x="304800" y="46038"/>
            <a:ext cx="8382000" cy="563562"/>
          </a:xfrm>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17" name="矩形 16">
            <a:extLst>
              <a:ext uri="{FF2B5EF4-FFF2-40B4-BE49-F238E27FC236}">
                <a16:creationId xmlns:a16="http://schemas.microsoft.com/office/drawing/2014/main" id="{CF056FF6-BD5D-4D06-AFC1-E42DA60769EC}"/>
              </a:ext>
            </a:extLst>
          </p:cNvPr>
          <p:cNvSpPr/>
          <p:nvPr/>
        </p:nvSpPr>
        <p:spPr>
          <a:xfrm>
            <a:off x="3594368" y="698225"/>
            <a:ext cx="3024336" cy="4001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sz="2000" dirty="0" err="1">
                <a:hlinkClick r:id="rId2" action="ppaction://hlinkfile"/>
              </a:rPr>
              <a:t>overflow.c</a:t>
            </a:r>
            <a:r>
              <a:rPr lang="zh-CN" altLang="en-US" sz="2000" dirty="0"/>
              <a:t>，</a:t>
            </a:r>
            <a:r>
              <a:rPr lang="en-US" altLang="zh-CN" sz="2000" dirty="0"/>
              <a:t>debug</a:t>
            </a:r>
            <a:r>
              <a:rPr lang="zh-CN" altLang="en-US" sz="2000" dirty="0"/>
              <a:t>版本</a:t>
            </a:r>
            <a:endParaRPr lang="en-US" altLang="zh-CN" sz="2000" dirty="0"/>
          </a:p>
        </p:txBody>
      </p:sp>
    </p:spTree>
    <p:extLst>
      <p:ext uri="{BB962C8B-B14F-4D97-AF65-F5344CB8AC3E}">
        <p14:creationId xmlns:p14="http://schemas.microsoft.com/office/powerpoint/2010/main" val="3390644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381000" y="4765423"/>
            <a:ext cx="8229600" cy="1718320"/>
          </a:xfrm>
        </p:spPr>
        <p:txBody>
          <a:bodyPr/>
          <a:lstStyle/>
          <a:p>
            <a:r>
              <a:rPr lang="zh-CN" altLang="en-US" dirty="0"/>
              <a:t>输入密码超过</a:t>
            </a:r>
            <a:r>
              <a:rPr lang="en-US" altLang="zh-CN" dirty="0"/>
              <a:t>7</a:t>
            </a:r>
            <a:r>
              <a:rPr lang="zh-CN" altLang="en-US" dirty="0"/>
              <a:t>个字符（字符串截断符</a:t>
            </a:r>
            <a:r>
              <a:rPr lang="en-US" altLang="zh-CN" dirty="0"/>
              <a:t>NULL</a:t>
            </a:r>
            <a:r>
              <a:rPr lang="zh-CN" altLang="en-US" dirty="0"/>
              <a:t>占一个字节），则越界字符的</a:t>
            </a:r>
            <a:r>
              <a:rPr lang="en-US" altLang="zh-CN" dirty="0"/>
              <a:t>ASCII</a:t>
            </a:r>
            <a:r>
              <a:rPr lang="zh-CN" altLang="en-US" dirty="0"/>
              <a:t>码将修改掉</a:t>
            </a:r>
            <a:r>
              <a:rPr lang="en-US" altLang="zh-CN" dirty="0"/>
              <a:t>authenticated</a:t>
            </a:r>
            <a:r>
              <a:rPr lang="zh-CN" altLang="en-US" dirty="0"/>
              <a:t>的值，那如果溢出段恰好把</a:t>
            </a:r>
            <a:r>
              <a:rPr lang="en-US" altLang="zh-CN" dirty="0"/>
              <a:t>authenticated</a:t>
            </a:r>
            <a:r>
              <a:rPr lang="zh-CN" altLang="en-US" dirty="0"/>
              <a:t>的值改为</a:t>
            </a:r>
            <a:r>
              <a:rPr lang="en-US" altLang="zh-CN" dirty="0"/>
              <a:t>0</a:t>
            </a:r>
            <a:r>
              <a:rPr lang="zh-CN" altLang="en-US" dirty="0"/>
              <a:t>，则程序流程将被改变</a:t>
            </a:r>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17" y="1137197"/>
            <a:ext cx="7911879"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011524" y="4396091"/>
            <a:ext cx="4968552" cy="369332"/>
          </a:xfrm>
          <a:prstGeom prst="rect">
            <a:avLst/>
          </a:prstGeom>
          <a:noFill/>
        </p:spPr>
        <p:txBody>
          <a:bodyPr wrap="square" rtlCol="0">
            <a:spAutoFit/>
          </a:bodyPr>
          <a:lstStyle/>
          <a:p>
            <a:pPr algn="ctr"/>
            <a:r>
              <a:rPr lang="zh-CN" altLang="en-US" dirty="0">
                <a:solidFill>
                  <a:srgbClr val="FF0000"/>
                </a:solidFill>
              </a:rPr>
              <a:t>程序正常运行时的情况</a:t>
            </a:r>
          </a:p>
        </p:txBody>
      </p:sp>
      <p:sp>
        <p:nvSpPr>
          <p:cNvPr id="7" name="日期占位符 6"/>
          <p:cNvSpPr>
            <a:spLocks noGrp="1"/>
          </p:cNvSpPr>
          <p:nvPr>
            <p:ph type="dt" sz="half" idx="2"/>
          </p:nvPr>
        </p:nvSpPr>
        <p:spPr/>
        <p:txBody>
          <a:bodyPr/>
          <a:lstStyle/>
          <a:p>
            <a:fld id="{B1DB26B1-A7A8-4386-8C39-A2410C9158B7}"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42</a:t>
            </a:fld>
            <a:endParaRPr lang="zh-CN" altLang="en-US"/>
          </a:p>
        </p:txBody>
      </p:sp>
    </p:spTree>
    <p:extLst>
      <p:ext uri="{BB962C8B-B14F-4D97-AF65-F5344CB8AC3E}">
        <p14:creationId xmlns:p14="http://schemas.microsoft.com/office/powerpoint/2010/main" val="1340019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立方体 7"/>
          <p:cNvSpPr/>
          <p:nvPr/>
        </p:nvSpPr>
        <p:spPr bwMode="auto">
          <a:xfrm>
            <a:off x="2307940" y="5580856"/>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a:t>
            </a:r>
            <a:endParaRPr kumimoji="0" lang="zh-CN" altLang="en-US" sz="1800" b="1" i="0" u="none" strike="noStrike" cap="none" normalizeH="0" baseline="0" dirty="0">
              <a:ln>
                <a:noFill/>
              </a:ln>
              <a:solidFill>
                <a:schemeClr val="tx1"/>
              </a:solidFill>
              <a:effectLst/>
              <a:latin typeface="Arial" charset="0"/>
            </a:endParaRPr>
          </a:p>
        </p:txBody>
      </p:sp>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b="1" dirty="0">
                <a:solidFill>
                  <a:srgbClr val="FF0000"/>
                </a:solidFill>
              </a:rPr>
              <a:t>栈溢出原理实验</a:t>
            </a:r>
            <a:r>
              <a:rPr lang="zh-CN" altLang="en-US" dirty="0"/>
              <a:t>：</a:t>
            </a:r>
            <a:r>
              <a:rPr lang="en-US" altLang="zh-CN" dirty="0"/>
              <a:t> </a:t>
            </a:r>
            <a:r>
              <a:rPr lang="zh-CN" altLang="en-US" dirty="0"/>
              <a:t>（</a:t>
            </a:r>
            <a:r>
              <a:rPr lang="en-US" altLang="zh-CN" dirty="0" err="1">
                <a:hlinkClick r:id="rId3" action="ppaction://hlinkfile"/>
              </a:rPr>
              <a:t>overflow.c</a:t>
            </a:r>
            <a:r>
              <a:rPr lang="zh-CN" altLang="en-US" dirty="0"/>
              <a:t>，</a:t>
            </a:r>
            <a:r>
              <a:rPr lang="en-US" altLang="zh-CN" dirty="0"/>
              <a:t>debug</a:t>
            </a:r>
            <a:r>
              <a:rPr lang="zh-CN" altLang="en-US" dirty="0"/>
              <a:t>版本）</a:t>
            </a:r>
            <a:endParaRPr lang="en-US" altLang="zh-CN" dirty="0"/>
          </a:p>
          <a:p>
            <a:pPr marL="457200" lvl="1" indent="0" algn="ctr">
              <a:buNone/>
            </a:pPr>
            <a:r>
              <a:rPr lang="en-US" altLang="zh-CN" b="1" dirty="0" err="1"/>
              <a:t>verify_password</a:t>
            </a:r>
            <a:r>
              <a:rPr lang="zh-CN" altLang="en-US" b="1" dirty="0"/>
              <a:t>函数的栈帧</a:t>
            </a:r>
            <a:endParaRPr lang="en-US" altLang="zh-CN" b="1" dirty="0"/>
          </a:p>
          <a:p>
            <a:pPr marL="457200" lvl="1" indent="0" algn="ctr">
              <a:buNone/>
            </a:pPr>
            <a:r>
              <a:rPr lang="zh-CN" altLang="en-US" b="1" dirty="0"/>
              <a:t>（假设输入的</a:t>
            </a:r>
            <a:r>
              <a:rPr lang="en-US" altLang="zh-CN" b="1" dirty="0"/>
              <a:t>password=</a:t>
            </a:r>
            <a:r>
              <a:rPr lang="en-US" altLang="zh-CN" b="1" dirty="0" err="1"/>
              <a:t>qqqqqqq</a:t>
            </a:r>
            <a:r>
              <a:rPr lang="zh-CN" altLang="en-US" b="1" dirty="0"/>
              <a:t>）</a:t>
            </a:r>
          </a:p>
        </p:txBody>
      </p:sp>
      <p:sp>
        <p:nvSpPr>
          <p:cNvPr id="6" name="立方体 5"/>
          <p:cNvSpPr/>
          <p:nvPr/>
        </p:nvSpPr>
        <p:spPr bwMode="auto">
          <a:xfrm>
            <a:off x="2307940" y="5076800"/>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形参：</a:t>
            </a:r>
            <a:r>
              <a:rPr kumimoji="0" lang="en-US" altLang="zh-CN" sz="1800" b="1" i="0" u="none" strike="noStrike" cap="none" normalizeH="0" baseline="0" dirty="0">
                <a:ln>
                  <a:noFill/>
                </a:ln>
                <a:solidFill>
                  <a:schemeClr val="tx1"/>
                </a:solidFill>
                <a:effectLst/>
                <a:latin typeface="Arial" charset="0"/>
              </a:rPr>
              <a:t>password=</a:t>
            </a:r>
            <a:r>
              <a:rPr kumimoji="0" lang="en-US" altLang="zh-CN" sz="1800" b="1" i="0" u="none" strike="noStrike" cap="none" normalizeH="0" baseline="0" dirty="0" err="1">
                <a:ln>
                  <a:noFill/>
                </a:ln>
                <a:solidFill>
                  <a:schemeClr val="tx1"/>
                </a:solidFill>
                <a:effectLst/>
                <a:latin typeface="Arial" charset="0"/>
              </a:rPr>
              <a:t>qqqqqqq</a:t>
            </a:r>
            <a:endParaRPr kumimoji="0" lang="zh-CN" altLang="en-US" sz="1800" b="1" i="0" u="none" strike="noStrike" cap="none" normalizeH="0" baseline="0" dirty="0">
              <a:ln>
                <a:noFill/>
              </a:ln>
              <a:solidFill>
                <a:schemeClr val="tx1"/>
              </a:solidFill>
              <a:effectLst/>
              <a:latin typeface="Arial" charset="0"/>
            </a:endParaRPr>
          </a:p>
        </p:txBody>
      </p:sp>
      <p:sp>
        <p:nvSpPr>
          <p:cNvPr id="9" name="立方体 8"/>
          <p:cNvSpPr/>
          <p:nvPr/>
        </p:nvSpPr>
        <p:spPr bwMode="auto">
          <a:xfrm>
            <a:off x="2307940" y="4572744"/>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返回地址</a:t>
            </a:r>
          </a:p>
        </p:txBody>
      </p:sp>
      <p:sp>
        <p:nvSpPr>
          <p:cNvPr id="7" name="立方体 6"/>
          <p:cNvSpPr/>
          <p:nvPr/>
        </p:nvSpPr>
        <p:spPr bwMode="auto">
          <a:xfrm>
            <a:off x="2307940" y="4068688"/>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上一栈帧的</a:t>
            </a:r>
            <a:r>
              <a:rPr kumimoji="0" lang="en-US" altLang="zh-CN" sz="1800" b="1" i="0" u="none" strike="noStrike" cap="none" normalizeH="0" baseline="0" dirty="0">
                <a:ln>
                  <a:noFill/>
                </a:ln>
                <a:solidFill>
                  <a:schemeClr val="tx1"/>
                </a:solidFill>
                <a:effectLst/>
                <a:latin typeface="Arial" charset="0"/>
              </a:rPr>
              <a:t>EBP</a:t>
            </a:r>
            <a:endParaRPr kumimoji="0" lang="zh-CN" altLang="en-US" sz="1800" b="1" i="0" u="none" strike="noStrike" cap="none" normalizeH="0" baseline="0" dirty="0">
              <a:ln>
                <a:noFill/>
              </a:ln>
              <a:solidFill>
                <a:schemeClr val="tx1"/>
              </a:solidFill>
              <a:effectLst/>
              <a:latin typeface="Arial" charset="0"/>
            </a:endParaRPr>
          </a:p>
        </p:txBody>
      </p:sp>
      <p:sp>
        <p:nvSpPr>
          <p:cNvPr id="10" name="立方体 9"/>
          <p:cNvSpPr/>
          <p:nvPr/>
        </p:nvSpPr>
        <p:spPr bwMode="auto">
          <a:xfrm>
            <a:off x="2307940" y="3564632"/>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Arial" charset="0"/>
              </a:rPr>
              <a:t>int</a:t>
            </a:r>
            <a:r>
              <a:rPr kumimoji="0" lang="en-US" altLang="zh-CN" sz="1800" b="1" i="0" u="none" strike="noStrike" cap="none" normalizeH="0" baseline="0" dirty="0">
                <a:ln>
                  <a:noFill/>
                </a:ln>
                <a:solidFill>
                  <a:schemeClr val="tx1"/>
                </a:solidFill>
                <a:effectLst/>
                <a:latin typeface="Arial" charset="0"/>
              </a:rPr>
              <a:t> authenticated</a:t>
            </a:r>
            <a:r>
              <a:rPr kumimoji="0" lang="zh-CN" altLang="en-US" sz="1800" b="1" i="0" u="none" strike="noStrike" cap="none" normalizeH="0" baseline="0" dirty="0">
                <a:ln>
                  <a:noFill/>
                </a:ln>
                <a:solidFill>
                  <a:schemeClr val="tx1"/>
                </a:solidFill>
                <a:effectLst/>
                <a:latin typeface="Arial" charset="0"/>
              </a:rPr>
              <a:t>（</a:t>
            </a:r>
            <a:r>
              <a:rPr kumimoji="0" lang="en-US" altLang="zh-CN" sz="1800" b="1" i="0" u="none" strike="noStrike" cap="none" normalizeH="0" baseline="0" dirty="0">
                <a:ln>
                  <a:noFill/>
                </a:ln>
                <a:solidFill>
                  <a:schemeClr val="tx1"/>
                </a:solidFill>
                <a:effectLst/>
                <a:latin typeface="Arial" charset="0"/>
              </a:rPr>
              <a:t>0x00000001</a:t>
            </a:r>
            <a:r>
              <a:rPr kumimoji="0" lang="zh-CN" altLang="en-US" sz="1800" b="1" i="0" u="none" strike="noStrike" cap="none" normalizeH="0" baseline="0" dirty="0">
                <a:ln>
                  <a:noFill/>
                </a:ln>
                <a:solidFill>
                  <a:schemeClr val="tx1"/>
                </a:solidFill>
                <a:effectLst/>
                <a:latin typeface="Arial" charset="0"/>
              </a:rPr>
              <a:t>）</a:t>
            </a:r>
          </a:p>
        </p:txBody>
      </p:sp>
      <p:sp>
        <p:nvSpPr>
          <p:cNvPr id="11" name="立方体 10"/>
          <p:cNvSpPr/>
          <p:nvPr/>
        </p:nvSpPr>
        <p:spPr bwMode="auto">
          <a:xfrm>
            <a:off x="2307940" y="3060576"/>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char buffer[4-7] (ASCII: </a:t>
            </a:r>
            <a:r>
              <a:rPr kumimoji="0" lang="en-US" altLang="zh-CN" sz="1800" b="1" i="0" u="none" strike="noStrike" cap="none" normalizeH="0" baseline="0" dirty="0" err="1">
                <a:ln>
                  <a:noFill/>
                </a:ln>
                <a:solidFill>
                  <a:schemeClr val="tx1"/>
                </a:solidFill>
                <a:effectLst/>
                <a:latin typeface="Arial" charset="0"/>
              </a:rPr>
              <a:t>qqq</a:t>
            </a:r>
            <a:r>
              <a:rPr kumimoji="0" lang="en-US" altLang="zh-CN" sz="1800" b="1" i="0" u="none" strike="noStrike" cap="none" normalizeH="0" baseline="0" dirty="0">
                <a:ln>
                  <a:noFill/>
                </a:ln>
                <a:solidFill>
                  <a:schemeClr val="tx1"/>
                </a:solidFill>
                <a:effectLst/>
                <a:latin typeface="Arial" charset="0"/>
              </a:rPr>
              <a:t> null)2</a:t>
            </a:r>
            <a:endParaRPr kumimoji="0" lang="zh-CN" altLang="en-US" sz="1800" b="1" i="0" u="none" strike="noStrike" cap="none" normalizeH="0" baseline="0" dirty="0">
              <a:ln>
                <a:noFill/>
              </a:ln>
              <a:solidFill>
                <a:schemeClr val="tx1"/>
              </a:solidFill>
              <a:effectLst/>
              <a:latin typeface="Arial" charset="0"/>
            </a:endParaRPr>
          </a:p>
        </p:txBody>
      </p:sp>
      <p:sp>
        <p:nvSpPr>
          <p:cNvPr id="12" name="立方体 11"/>
          <p:cNvSpPr/>
          <p:nvPr/>
        </p:nvSpPr>
        <p:spPr bwMode="auto">
          <a:xfrm>
            <a:off x="2307940" y="2564904"/>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dirty="0"/>
              <a:t>char buffer[0-3] (ASCII: </a:t>
            </a:r>
            <a:r>
              <a:rPr lang="en-US" altLang="zh-CN" dirty="0" err="1"/>
              <a:t>qqqq</a:t>
            </a:r>
            <a:r>
              <a:rPr lang="en-US" altLang="zh-CN" dirty="0"/>
              <a:t>)</a:t>
            </a:r>
            <a:endParaRPr lang="zh-CN" altLang="en-US" dirty="0"/>
          </a:p>
        </p:txBody>
      </p:sp>
      <p:cxnSp>
        <p:nvCxnSpPr>
          <p:cNvPr id="14" name="直接连接符 13"/>
          <p:cNvCxnSpPr/>
          <p:nvPr/>
        </p:nvCxnSpPr>
        <p:spPr bwMode="auto">
          <a:xfrm>
            <a:off x="1403648" y="2700536"/>
            <a:ext cx="904292"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1403648" y="4716760"/>
            <a:ext cx="904292"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p:nvPr/>
        </p:nvCxnSpPr>
        <p:spPr bwMode="auto">
          <a:xfrm>
            <a:off x="1855794" y="2700536"/>
            <a:ext cx="0" cy="512440"/>
          </a:xfrm>
          <a:prstGeom prst="straightConnector1">
            <a:avLst/>
          </a:prstGeom>
          <a:solidFill>
            <a:schemeClr val="accent1"/>
          </a:solidFill>
          <a:ln w="5715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箭头连接符 17"/>
          <p:cNvCxnSpPr/>
          <p:nvPr/>
        </p:nvCxnSpPr>
        <p:spPr bwMode="auto">
          <a:xfrm>
            <a:off x="1835696" y="4204320"/>
            <a:ext cx="0" cy="512440"/>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251520" y="3414463"/>
            <a:ext cx="2056420" cy="646331"/>
          </a:xfrm>
          <a:prstGeom prst="rect">
            <a:avLst/>
          </a:prstGeom>
          <a:noFill/>
        </p:spPr>
        <p:txBody>
          <a:bodyPr wrap="square" rtlCol="0">
            <a:spAutoFit/>
          </a:bodyPr>
          <a:lstStyle/>
          <a:p>
            <a:pPr algn="r"/>
            <a:r>
              <a:rPr lang="en-US" altLang="zh-CN" dirty="0" err="1"/>
              <a:t>verify_password</a:t>
            </a:r>
            <a:r>
              <a:rPr lang="zh-CN" altLang="en-US" dirty="0"/>
              <a:t>栈帧</a:t>
            </a:r>
          </a:p>
        </p:txBody>
      </p:sp>
      <p:sp>
        <p:nvSpPr>
          <p:cNvPr id="13" name="日期占位符 12"/>
          <p:cNvSpPr>
            <a:spLocks noGrp="1"/>
          </p:cNvSpPr>
          <p:nvPr>
            <p:ph type="dt" sz="half" idx="2"/>
          </p:nvPr>
        </p:nvSpPr>
        <p:spPr/>
        <p:txBody>
          <a:bodyPr/>
          <a:lstStyle/>
          <a:p>
            <a:fld id="{D9EC8A42-5BA3-451C-A7DB-13EF445B7A1D}" type="datetime1">
              <a:rPr lang="zh-CN" altLang="en-US" smtClean="0"/>
              <a:t>2022/11/4</a:t>
            </a:fld>
            <a:endParaRPr lang="zh-CN" altLang="en-US"/>
          </a:p>
        </p:txBody>
      </p:sp>
      <p:sp>
        <p:nvSpPr>
          <p:cNvPr id="16" name="页脚占位符 15"/>
          <p:cNvSpPr>
            <a:spLocks noGrp="1"/>
          </p:cNvSpPr>
          <p:nvPr>
            <p:ph type="ftr" sz="quarter" idx="3"/>
          </p:nvPr>
        </p:nvSpPr>
        <p:spPr/>
        <p:txBody>
          <a:bodyPr/>
          <a:lstStyle/>
          <a:p>
            <a:r>
              <a:rPr lang="en-US" altLang="zh-CN"/>
              <a:t>is.cumt.edu.cn</a:t>
            </a:r>
            <a:endParaRPr lang="en-US" altLang="zh-CN" dirty="0"/>
          </a:p>
        </p:txBody>
      </p:sp>
      <p:sp>
        <p:nvSpPr>
          <p:cNvPr id="20" name="灯片编号占位符 19"/>
          <p:cNvSpPr>
            <a:spLocks noGrp="1"/>
          </p:cNvSpPr>
          <p:nvPr>
            <p:ph type="sldNum" sz="quarter" idx="4"/>
          </p:nvPr>
        </p:nvSpPr>
        <p:spPr/>
        <p:txBody>
          <a:bodyPr/>
          <a:lstStyle/>
          <a:p>
            <a:fld id="{793773FA-04BE-4575-9625-A7596617E1A2}" type="slidenum">
              <a:rPr lang="zh-CN" altLang="en-US" smtClean="0"/>
              <a:t>43</a:t>
            </a:fld>
            <a:endParaRPr lang="zh-CN" altLang="en-US"/>
          </a:p>
        </p:txBody>
      </p:sp>
    </p:spTree>
    <p:extLst>
      <p:ext uri="{BB962C8B-B14F-4D97-AF65-F5344CB8AC3E}">
        <p14:creationId xmlns:p14="http://schemas.microsoft.com/office/powerpoint/2010/main" val="1340019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9" name="日期占位符 8"/>
          <p:cNvSpPr>
            <a:spLocks noGrp="1"/>
          </p:cNvSpPr>
          <p:nvPr>
            <p:ph type="dt" sz="half" idx="2"/>
          </p:nvPr>
        </p:nvSpPr>
        <p:spPr/>
        <p:txBody>
          <a:bodyPr/>
          <a:lstStyle/>
          <a:p>
            <a:fld id="{9BFAF0F0-EB87-4212-9E59-08E7F88E8D5A}" type="datetime1">
              <a:rPr lang="zh-CN" altLang="en-US" smtClean="0"/>
              <a:t>2022/11/4</a:t>
            </a:fld>
            <a:endParaRPr lang="zh-CN" altLang="en-US"/>
          </a:p>
        </p:txBody>
      </p:sp>
      <p:sp>
        <p:nvSpPr>
          <p:cNvPr id="10" name="页脚占位符 9"/>
          <p:cNvSpPr>
            <a:spLocks noGrp="1"/>
          </p:cNvSpPr>
          <p:nvPr>
            <p:ph type="ftr" sz="quarter" idx="3"/>
          </p:nvPr>
        </p:nvSpPr>
        <p:spPr/>
        <p:txBody>
          <a:bodyPr/>
          <a:lstStyle/>
          <a:p>
            <a:r>
              <a:rPr lang="en-US" altLang="zh-CN"/>
              <a:t>is.cumt.edu.cn</a:t>
            </a:r>
            <a:endParaRPr lang="en-US" altLang="zh-CN" dirty="0"/>
          </a:p>
        </p:txBody>
      </p:sp>
      <p:sp>
        <p:nvSpPr>
          <p:cNvPr id="11" name="灯片编号占位符 10"/>
          <p:cNvSpPr>
            <a:spLocks noGrp="1"/>
          </p:cNvSpPr>
          <p:nvPr>
            <p:ph type="sldNum" sz="quarter" idx="4"/>
          </p:nvPr>
        </p:nvSpPr>
        <p:spPr/>
        <p:txBody>
          <a:bodyPr/>
          <a:lstStyle/>
          <a:p>
            <a:fld id="{793773FA-04BE-4575-9625-A7596617E1A2}" type="slidenum">
              <a:rPr lang="zh-CN" altLang="en-US" smtClean="0"/>
              <a:t>44</a:t>
            </a:fld>
            <a:endParaRPr lang="zh-CN" altLang="en-US"/>
          </a:p>
        </p:txBody>
      </p:sp>
      <p:pic>
        <p:nvPicPr>
          <p:cNvPr id="8" name="图片 7"/>
          <p:cNvPicPr>
            <a:picLocks noChangeAspect="1"/>
          </p:cNvPicPr>
          <p:nvPr/>
        </p:nvPicPr>
        <p:blipFill>
          <a:blip r:embed="rId3"/>
          <a:stretch>
            <a:fillRect/>
          </a:stretch>
        </p:blipFill>
        <p:spPr>
          <a:xfrm>
            <a:off x="20237" y="-820072"/>
            <a:ext cx="9387036" cy="7678072"/>
          </a:xfrm>
          <a:prstGeom prst="rect">
            <a:avLst/>
          </a:prstGeom>
        </p:spPr>
      </p:pic>
      <p:cxnSp>
        <p:nvCxnSpPr>
          <p:cNvPr id="13" name="直接箭头连接符 12"/>
          <p:cNvCxnSpPr/>
          <p:nvPr/>
        </p:nvCxnSpPr>
        <p:spPr bwMode="auto">
          <a:xfrm flipH="1">
            <a:off x="1979712" y="1916832"/>
            <a:ext cx="4573488" cy="720080"/>
          </a:xfrm>
          <a:prstGeom prst="straightConnector1">
            <a:avLst/>
          </a:prstGeom>
          <a:solidFill>
            <a:schemeClr val="accent1"/>
          </a:solidFill>
          <a:ln w="28575" cap="flat" cmpd="sng" algn="ctr">
            <a:solidFill>
              <a:srgbClr val="FFFF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任意多边形 16"/>
          <p:cNvSpPr/>
          <p:nvPr/>
        </p:nvSpPr>
        <p:spPr>
          <a:xfrm>
            <a:off x="7495953" y="1605516"/>
            <a:ext cx="1446368" cy="4986670"/>
          </a:xfrm>
          <a:custGeom>
            <a:avLst/>
            <a:gdLst>
              <a:gd name="connsiteX0" fmla="*/ 0 w 1446368"/>
              <a:gd name="connsiteY0" fmla="*/ 0 h 4986670"/>
              <a:gd name="connsiteX1" fmla="*/ 776177 w 1446368"/>
              <a:gd name="connsiteY1" fmla="*/ 255182 h 4986670"/>
              <a:gd name="connsiteX2" fmla="*/ 1063256 w 1446368"/>
              <a:gd name="connsiteY2" fmla="*/ 489098 h 4986670"/>
              <a:gd name="connsiteX3" fmla="*/ 1233377 w 1446368"/>
              <a:gd name="connsiteY3" fmla="*/ 925033 h 4986670"/>
              <a:gd name="connsiteX4" fmla="*/ 1382233 w 1446368"/>
              <a:gd name="connsiteY4" fmla="*/ 1765005 h 4986670"/>
              <a:gd name="connsiteX5" fmla="*/ 1446028 w 1446368"/>
              <a:gd name="connsiteY5" fmla="*/ 2371061 h 4986670"/>
              <a:gd name="connsiteX6" fmla="*/ 1403498 w 1446368"/>
              <a:gd name="connsiteY6" fmla="*/ 3062177 h 4986670"/>
              <a:gd name="connsiteX7" fmla="*/ 1318438 w 1446368"/>
              <a:gd name="connsiteY7" fmla="*/ 3423684 h 4986670"/>
              <a:gd name="connsiteX8" fmla="*/ 1158949 w 1446368"/>
              <a:gd name="connsiteY8" fmla="*/ 3912782 h 4986670"/>
              <a:gd name="connsiteX9" fmla="*/ 744280 w 1446368"/>
              <a:gd name="connsiteY9" fmla="*/ 4486940 h 4986670"/>
              <a:gd name="connsiteX10" fmla="*/ 212652 w 1446368"/>
              <a:gd name="connsiteY10" fmla="*/ 4986670 h 498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368" h="4986670">
                <a:moveTo>
                  <a:pt x="0" y="0"/>
                </a:moveTo>
                <a:cubicBezTo>
                  <a:pt x="299484" y="86833"/>
                  <a:pt x="598968" y="173666"/>
                  <a:pt x="776177" y="255182"/>
                </a:cubicBezTo>
                <a:cubicBezTo>
                  <a:pt x="953386" y="336698"/>
                  <a:pt x="987056" y="377456"/>
                  <a:pt x="1063256" y="489098"/>
                </a:cubicBezTo>
                <a:cubicBezTo>
                  <a:pt x="1139456" y="600740"/>
                  <a:pt x="1180214" y="712382"/>
                  <a:pt x="1233377" y="925033"/>
                </a:cubicBezTo>
                <a:cubicBezTo>
                  <a:pt x="1286540" y="1137684"/>
                  <a:pt x="1346791" y="1524000"/>
                  <a:pt x="1382233" y="1765005"/>
                </a:cubicBezTo>
                <a:cubicBezTo>
                  <a:pt x="1417675" y="2006010"/>
                  <a:pt x="1442484" y="2154866"/>
                  <a:pt x="1446028" y="2371061"/>
                </a:cubicBezTo>
                <a:cubicBezTo>
                  <a:pt x="1449572" y="2587256"/>
                  <a:pt x="1424763" y="2886740"/>
                  <a:pt x="1403498" y="3062177"/>
                </a:cubicBezTo>
                <a:cubicBezTo>
                  <a:pt x="1382233" y="3237614"/>
                  <a:pt x="1359196" y="3281917"/>
                  <a:pt x="1318438" y="3423684"/>
                </a:cubicBezTo>
                <a:cubicBezTo>
                  <a:pt x="1277680" y="3565452"/>
                  <a:pt x="1254642" y="3735573"/>
                  <a:pt x="1158949" y="3912782"/>
                </a:cubicBezTo>
                <a:cubicBezTo>
                  <a:pt x="1063256" y="4089991"/>
                  <a:pt x="901996" y="4307959"/>
                  <a:pt x="744280" y="4486940"/>
                </a:cubicBezTo>
                <a:cubicBezTo>
                  <a:pt x="586564" y="4665921"/>
                  <a:pt x="399608" y="4826295"/>
                  <a:pt x="212652" y="4986670"/>
                </a:cubicBezTo>
              </a:path>
            </a:pathLst>
          </a:custGeom>
          <a:noFill/>
          <a:ln w="38100">
            <a:solidFill>
              <a:srgbClr val="FF0000"/>
            </a:solidFill>
            <a:headEnd type="none" w="med" len="med"/>
            <a:tailEnd type="arrow" w="med" len="med"/>
          </a:ln>
        </p:spPr>
        <p:txBody>
          <a:bodyPr rtlCol="0" anchor="ctr"/>
          <a:lstStyle/>
          <a:p>
            <a:pPr algn="ctr"/>
            <a:endParaRPr lang="zh-CN" altLang="en-US"/>
          </a:p>
        </p:txBody>
      </p:sp>
      <p:sp>
        <p:nvSpPr>
          <p:cNvPr id="18" name="圆角矩形 17"/>
          <p:cNvSpPr/>
          <p:nvPr/>
        </p:nvSpPr>
        <p:spPr>
          <a:xfrm>
            <a:off x="3677444" y="4941168"/>
            <a:ext cx="2592288" cy="720080"/>
          </a:xfrm>
          <a:prstGeom prst="roundRect">
            <a:avLst/>
          </a:prstGeom>
          <a:ln>
            <a:headEnd type="none" w="med" len="med"/>
            <a:tailEnd type="arrow" w="med" len="med"/>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输入</a:t>
            </a:r>
            <a:r>
              <a:rPr lang="en-US" altLang="zh-CN" dirty="0"/>
              <a:t>7</a:t>
            </a:r>
            <a:r>
              <a:rPr lang="zh-CN" altLang="en-US" dirty="0"/>
              <a:t>个</a:t>
            </a:r>
            <a:r>
              <a:rPr lang="en-US" altLang="zh-CN" dirty="0"/>
              <a:t>q</a:t>
            </a:r>
            <a:r>
              <a:rPr lang="zh-CN" altLang="en-US" dirty="0"/>
              <a:t>并执行</a:t>
            </a:r>
            <a:r>
              <a:rPr lang="en-US" altLang="zh-CN" dirty="0" err="1"/>
              <a:t>strcpy</a:t>
            </a:r>
            <a:r>
              <a:rPr lang="zh-CN" altLang="en-US" dirty="0"/>
              <a:t>后的栈区</a:t>
            </a:r>
          </a:p>
        </p:txBody>
      </p:sp>
      <p:sp>
        <p:nvSpPr>
          <p:cNvPr id="20" name="矩形 19"/>
          <p:cNvSpPr/>
          <p:nvPr/>
        </p:nvSpPr>
        <p:spPr>
          <a:xfrm>
            <a:off x="6383288" y="6093296"/>
            <a:ext cx="1357064" cy="628179"/>
          </a:xfrm>
          <a:prstGeom prst="rect">
            <a:avLst/>
          </a:prstGeom>
          <a:ln w="38100">
            <a:solidFill>
              <a:srgbClr val="FF0000"/>
            </a:solidFill>
            <a:headEnd type="none" w="med" len="med"/>
            <a:tailEnd type="arrow" w="med" len="med"/>
          </a:ln>
        </p:spPr>
        <p:txBody>
          <a:bodyPr rtlCol="0" anchor="ctr"/>
          <a:lstStyle/>
          <a:p>
            <a:pPr algn="ctr"/>
            <a:endParaRPr lang="zh-CN" altLang="en-US"/>
          </a:p>
        </p:txBody>
      </p:sp>
    </p:spTree>
    <p:extLst>
      <p:ext uri="{BB962C8B-B14F-4D97-AF65-F5344CB8AC3E}">
        <p14:creationId xmlns:p14="http://schemas.microsoft.com/office/powerpoint/2010/main" val="1340019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b="1" dirty="0">
                <a:solidFill>
                  <a:srgbClr val="FF0000"/>
                </a:solidFill>
                <a:latin typeface="Arial Unicode MS" pitchFamily="34" charset="-122"/>
                <a:ea typeface="Arial Unicode MS" pitchFamily="34" charset="-122"/>
                <a:cs typeface="Arial Unicode MS" pitchFamily="34" charset="-122"/>
              </a:rPr>
              <a:t>Q</a:t>
            </a:r>
            <a:r>
              <a:rPr lang="en-US" altLang="zh-CN" dirty="0"/>
              <a:t>:</a:t>
            </a:r>
            <a:r>
              <a:rPr lang="zh-CN" altLang="en-US" dirty="0"/>
              <a:t>如果输入</a:t>
            </a:r>
            <a:r>
              <a:rPr lang="en-US" altLang="zh-CN" dirty="0"/>
              <a:t>8</a:t>
            </a:r>
            <a:r>
              <a:rPr lang="zh-CN" altLang="en-US" dirty="0"/>
              <a:t>个</a:t>
            </a:r>
            <a:r>
              <a:rPr lang="en-US" altLang="zh-CN" dirty="0"/>
              <a:t>q</a:t>
            </a:r>
            <a:r>
              <a:rPr lang="zh-CN" altLang="en-US" dirty="0"/>
              <a:t>，会发生什么那？</a:t>
            </a:r>
          </a:p>
        </p:txBody>
      </p:sp>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9" name="日期占位符 8"/>
          <p:cNvSpPr>
            <a:spLocks noGrp="1"/>
          </p:cNvSpPr>
          <p:nvPr>
            <p:ph type="dt" sz="half" idx="2"/>
          </p:nvPr>
        </p:nvSpPr>
        <p:spPr/>
        <p:txBody>
          <a:bodyPr/>
          <a:lstStyle/>
          <a:p>
            <a:fld id="{3636B4E1-9314-4D81-B3C5-A4C29B48A772}" type="datetime1">
              <a:rPr lang="zh-CN" altLang="en-US" smtClean="0"/>
              <a:t>2022/11/4</a:t>
            </a:fld>
            <a:endParaRPr lang="zh-CN" altLang="en-US"/>
          </a:p>
        </p:txBody>
      </p:sp>
      <p:sp>
        <p:nvSpPr>
          <p:cNvPr id="10" name="页脚占位符 9"/>
          <p:cNvSpPr>
            <a:spLocks noGrp="1"/>
          </p:cNvSpPr>
          <p:nvPr>
            <p:ph type="ftr" sz="quarter" idx="3"/>
          </p:nvPr>
        </p:nvSpPr>
        <p:spPr/>
        <p:txBody>
          <a:bodyPr/>
          <a:lstStyle/>
          <a:p>
            <a:r>
              <a:rPr lang="en-US" altLang="zh-CN"/>
              <a:t>is.cumt.edu.cn</a:t>
            </a:r>
            <a:endParaRPr lang="en-US" altLang="zh-CN" dirty="0"/>
          </a:p>
        </p:txBody>
      </p:sp>
      <p:sp>
        <p:nvSpPr>
          <p:cNvPr id="11" name="灯片编号占位符 10"/>
          <p:cNvSpPr>
            <a:spLocks noGrp="1"/>
          </p:cNvSpPr>
          <p:nvPr>
            <p:ph type="sldNum" sz="quarter" idx="4"/>
          </p:nvPr>
        </p:nvSpPr>
        <p:spPr/>
        <p:txBody>
          <a:bodyPr/>
          <a:lstStyle/>
          <a:p>
            <a:fld id="{793773FA-04BE-4575-9625-A7596617E1A2}" type="slidenum">
              <a:rPr lang="zh-CN" altLang="en-US" smtClean="0"/>
              <a:t>45</a:t>
            </a:fld>
            <a:endParaRPr lang="zh-CN" altLang="en-US"/>
          </a:p>
        </p:txBody>
      </p:sp>
      <p:pic>
        <p:nvPicPr>
          <p:cNvPr id="4" name="图片 3"/>
          <p:cNvPicPr>
            <a:picLocks noChangeAspect="1"/>
          </p:cNvPicPr>
          <p:nvPr/>
        </p:nvPicPr>
        <p:blipFill>
          <a:blip r:embed="rId3"/>
          <a:stretch>
            <a:fillRect/>
          </a:stretch>
        </p:blipFill>
        <p:spPr>
          <a:xfrm>
            <a:off x="-18845" y="-277917"/>
            <a:ext cx="9162845" cy="7147979"/>
          </a:xfrm>
          <a:prstGeom prst="rect">
            <a:avLst/>
          </a:prstGeom>
        </p:spPr>
      </p:pic>
      <p:sp>
        <p:nvSpPr>
          <p:cNvPr id="12" name="圆角矩形 11"/>
          <p:cNvSpPr/>
          <p:nvPr/>
        </p:nvSpPr>
        <p:spPr>
          <a:xfrm>
            <a:off x="2394352" y="4077072"/>
            <a:ext cx="2592288" cy="936104"/>
          </a:xfrm>
          <a:prstGeom prst="roundRect">
            <a:avLst/>
          </a:prstGeom>
          <a:ln>
            <a:headEnd type="none" w="med" len="med"/>
            <a:tailEnd type="arrow" w="med" len="med"/>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输入</a:t>
            </a:r>
            <a:r>
              <a:rPr lang="en-US" altLang="zh-CN" dirty="0"/>
              <a:t>8</a:t>
            </a:r>
            <a:r>
              <a:rPr lang="zh-CN" altLang="en-US" dirty="0"/>
              <a:t>个</a:t>
            </a:r>
            <a:r>
              <a:rPr lang="en-US" altLang="zh-CN" dirty="0"/>
              <a:t>q</a:t>
            </a:r>
            <a:r>
              <a:rPr lang="zh-CN" altLang="en-US" dirty="0"/>
              <a:t>但未执行</a:t>
            </a:r>
            <a:r>
              <a:rPr lang="en-US" altLang="zh-CN" dirty="0" err="1"/>
              <a:t>strcpy</a:t>
            </a:r>
            <a:r>
              <a:rPr lang="zh-CN" altLang="en-US" dirty="0"/>
              <a:t>时的栈区</a:t>
            </a:r>
            <a:endParaRPr lang="en-US" altLang="zh-CN" dirty="0"/>
          </a:p>
          <a:p>
            <a:pPr algn="ctr"/>
            <a:r>
              <a:rPr lang="en-US" altLang="zh-CN" dirty="0"/>
              <a:t>authenticated=</a:t>
            </a:r>
            <a:r>
              <a:rPr lang="en-US" altLang="zh-CN" dirty="0">
                <a:solidFill>
                  <a:srgbClr val="FF0000"/>
                </a:solidFill>
              </a:rPr>
              <a:t>1</a:t>
            </a:r>
            <a:endParaRPr lang="zh-CN" altLang="en-US" dirty="0">
              <a:solidFill>
                <a:srgbClr val="FF0000"/>
              </a:solidFill>
            </a:endParaRPr>
          </a:p>
        </p:txBody>
      </p:sp>
      <p:sp>
        <p:nvSpPr>
          <p:cNvPr id="5" name="任意多边形 4"/>
          <p:cNvSpPr/>
          <p:nvPr/>
        </p:nvSpPr>
        <p:spPr>
          <a:xfrm>
            <a:off x="7219507" y="1839433"/>
            <a:ext cx="1404396" cy="4508204"/>
          </a:xfrm>
          <a:custGeom>
            <a:avLst/>
            <a:gdLst>
              <a:gd name="connsiteX0" fmla="*/ 0 w 1404396"/>
              <a:gd name="connsiteY0" fmla="*/ 0 h 4508204"/>
              <a:gd name="connsiteX1" fmla="*/ 510363 w 1404396"/>
              <a:gd name="connsiteY1" fmla="*/ 148855 h 4508204"/>
              <a:gd name="connsiteX2" fmla="*/ 1010093 w 1404396"/>
              <a:gd name="connsiteY2" fmla="*/ 425302 h 4508204"/>
              <a:gd name="connsiteX3" fmla="*/ 1329070 w 1404396"/>
              <a:gd name="connsiteY3" fmla="*/ 1169581 h 4508204"/>
              <a:gd name="connsiteX4" fmla="*/ 1392865 w 1404396"/>
              <a:gd name="connsiteY4" fmla="*/ 1626781 h 4508204"/>
              <a:gd name="connsiteX5" fmla="*/ 1392865 w 1404396"/>
              <a:gd name="connsiteY5" fmla="*/ 2445488 h 4508204"/>
              <a:gd name="connsiteX6" fmla="*/ 1275907 w 1404396"/>
              <a:gd name="connsiteY6" fmla="*/ 2977116 h 4508204"/>
              <a:gd name="connsiteX7" fmla="*/ 1180214 w 1404396"/>
              <a:gd name="connsiteY7" fmla="*/ 3391786 h 4508204"/>
              <a:gd name="connsiteX8" fmla="*/ 999460 w 1404396"/>
              <a:gd name="connsiteY8" fmla="*/ 3763925 h 4508204"/>
              <a:gd name="connsiteX9" fmla="*/ 776177 w 1404396"/>
              <a:gd name="connsiteY9" fmla="*/ 4104167 h 4508204"/>
              <a:gd name="connsiteX10" fmla="*/ 287079 w 1404396"/>
              <a:gd name="connsiteY10" fmla="*/ 4508204 h 4508204"/>
              <a:gd name="connsiteX11" fmla="*/ 287079 w 1404396"/>
              <a:gd name="connsiteY11" fmla="*/ 4508204 h 45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4396" h="4508204">
                <a:moveTo>
                  <a:pt x="0" y="0"/>
                </a:moveTo>
                <a:cubicBezTo>
                  <a:pt x="171007" y="38985"/>
                  <a:pt x="342014" y="77971"/>
                  <a:pt x="510363" y="148855"/>
                </a:cubicBezTo>
                <a:cubicBezTo>
                  <a:pt x="678712" y="219739"/>
                  <a:pt x="873642" y="255181"/>
                  <a:pt x="1010093" y="425302"/>
                </a:cubicBezTo>
                <a:cubicBezTo>
                  <a:pt x="1146544" y="595423"/>
                  <a:pt x="1265275" y="969334"/>
                  <a:pt x="1329070" y="1169581"/>
                </a:cubicBezTo>
                <a:cubicBezTo>
                  <a:pt x="1392865" y="1369828"/>
                  <a:pt x="1382233" y="1414130"/>
                  <a:pt x="1392865" y="1626781"/>
                </a:cubicBezTo>
                <a:cubicBezTo>
                  <a:pt x="1403497" y="1839432"/>
                  <a:pt x="1412358" y="2220432"/>
                  <a:pt x="1392865" y="2445488"/>
                </a:cubicBezTo>
                <a:cubicBezTo>
                  <a:pt x="1373372" y="2670544"/>
                  <a:pt x="1311349" y="2819400"/>
                  <a:pt x="1275907" y="2977116"/>
                </a:cubicBezTo>
                <a:cubicBezTo>
                  <a:pt x="1240465" y="3134832"/>
                  <a:pt x="1226289" y="3260651"/>
                  <a:pt x="1180214" y="3391786"/>
                </a:cubicBezTo>
                <a:cubicBezTo>
                  <a:pt x="1134140" y="3522921"/>
                  <a:pt x="1066800" y="3645195"/>
                  <a:pt x="999460" y="3763925"/>
                </a:cubicBezTo>
                <a:cubicBezTo>
                  <a:pt x="932120" y="3882655"/>
                  <a:pt x="894907" y="3980121"/>
                  <a:pt x="776177" y="4104167"/>
                </a:cubicBezTo>
                <a:cubicBezTo>
                  <a:pt x="657447" y="4228213"/>
                  <a:pt x="287079" y="4508204"/>
                  <a:pt x="287079" y="4508204"/>
                </a:cubicBezTo>
                <a:lnTo>
                  <a:pt x="287079" y="4508204"/>
                </a:lnTo>
              </a:path>
            </a:pathLst>
          </a:custGeom>
          <a:noFill/>
          <a:ln w="38100">
            <a:solidFill>
              <a:srgbClr val="FF0000"/>
            </a:solidFill>
            <a:headEnd type="none" w="med" len="med"/>
            <a:tailEnd type="arrow" w="med" len="med"/>
          </a:ln>
        </p:spPr>
        <p:txBody>
          <a:bodyPr rtlCol="0" anchor="ctr"/>
          <a:lstStyle/>
          <a:p>
            <a:pPr algn="ctr"/>
            <a:endParaRPr lang="zh-CN" altLang="en-US"/>
          </a:p>
        </p:txBody>
      </p:sp>
      <p:sp>
        <p:nvSpPr>
          <p:cNvPr id="8" name="矩形 7"/>
          <p:cNvSpPr/>
          <p:nvPr/>
        </p:nvSpPr>
        <p:spPr>
          <a:xfrm>
            <a:off x="6228184" y="5877272"/>
            <a:ext cx="1296144" cy="576064"/>
          </a:xfrm>
          <a:prstGeom prst="rect">
            <a:avLst/>
          </a:prstGeom>
          <a:ln w="38100">
            <a:solidFill>
              <a:srgbClr val="FF0000"/>
            </a:solidFill>
            <a:headEnd type="none" w="med" len="med"/>
            <a:tailEnd type="arrow" w="med" len="med"/>
          </a:ln>
        </p:spPr>
        <p:txBody>
          <a:bodyPr rtlCol="0" anchor="ctr"/>
          <a:lstStyle/>
          <a:p>
            <a:pPr algn="ctr"/>
            <a:endParaRPr lang="zh-CN" altLang="en-US"/>
          </a:p>
        </p:txBody>
      </p:sp>
    </p:spTree>
    <p:extLst>
      <p:ext uri="{BB962C8B-B14F-4D97-AF65-F5344CB8AC3E}">
        <p14:creationId xmlns:p14="http://schemas.microsoft.com/office/powerpoint/2010/main" val="3083960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46</a:t>
            </a:fld>
            <a:endParaRPr lang="zh-CN" altLang="en-US"/>
          </a:p>
        </p:txBody>
      </p:sp>
      <p:pic>
        <p:nvPicPr>
          <p:cNvPr id="7" name="图片 6"/>
          <p:cNvPicPr>
            <a:picLocks noChangeAspect="1"/>
          </p:cNvPicPr>
          <p:nvPr/>
        </p:nvPicPr>
        <p:blipFill>
          <a:blip r:embed="rId2"/>
          <a:stretch>
            <a:fillRect/>
          </a:stretch>
        </p:blipFill>
        <p:spPr>
          <a:xfrm>
            <a:off x="5320" y="-152172"/>
            <a:ext cx="9138680" cy="7106977"/>
          </a:xfrm>
          <a:prstGeom prst="rect">
            <a:avLst/>
          </a:prstGeom>
        </p:spPr>
      </p:pic>
      <p:sp>
        <p:nvSpPr>
          <p:cNvPr id="8" name="圆角矩形 7"/>
          <p:cNvSpPr/>
          <p:nvPr/>
        </p:nvSpPr>
        <p:spPr>
          <a:xfrm>
            <a:off x="2360035" y="4077072"/>
            <a:ext cx="2592288" cy="936104"/>
          </a:xfrm>
          <a:prstGeom prst="roundRect">
            <a:avLst/>
          </a:prstGeom>
          <a:ln>
            <a:headEnd type="none" w="med" len="med"/>
            <a:tailEnd type="arrow" w="med" len="med"/>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输入</a:t>
            </a:r>
            <a:r>
              <a:rPr lang="en-US" altLang="zh-CN" dirty="0"/>
              <a:t>8</a:t>
            </a:r>
            <a:r>
              <a:rPr lang="zh-CN" altLang="en-US" dirty="0"/>
              <a:t>个</a:t>
            </a:r>
            <a:r>
              <a:rPr lang="en-US" altLang="zh-CN" dirty="0"/>
              <a:t>q</a:t>
            </a:r>
            <a:r>
              <a:rPr lang="zh-CN" altLang="en-US" dirty="0"/>
              <a:t>并执行</a:t>
            </a:r>
            <a:r>
              <a:rPr lang="en-US" altLang="zh-CN" dirty="0" err="1"/>
              <a:t>strcpy</a:t>
            </a:r>
            <a:r>
              <a:rPr lang="zh-CN" altLang="en-US" dirty="0"/>
              <a:t>时的栈区</a:t>
            </a:r>
            <a:endParaRPr lang="en-US" altLang="zh-CN" dirty="0"/>
          </a:p>
          <a:p>
            <a:pPr algn="ctr"/>
            <a:r>
              <a:rPr lang="en-US" altLang="zh-CN" dirty="0"/>
              <a:t>authenticated=</a:t>
            </a:r>
            <a:r>
              <a:rPr lang="en-US" altLang="zh-CN" dirty="0">
                <a:solidFill>
                  <a:srgbClr val="FF0000"/>
                </a:solidFill>
              </a:rPr>
              <a:t>0</a:t>
            </a:r>
            <a:endParaRPr lang="zh-CN" altLang="en-US" dirty="0">
              <a:solidFill>
                <a:srgbClr val="FF0000"/>
              </a:solidFill>
            </a:endParaRPr>
          </a:p>
        </p:txBody>
      </p:sp>
      <p:sp>
        <p:nvSpPr>
          <p:cNvPr id="9" name="任意多边形 8"/>
          <p:cNvSpPr/>
          <p:nvPr/>
        </p:nvSpPr>
        <p:spPr>
          <a:xfrm>
            <a:off x="7198242" y="1850065"/>
            <a:ext cx="1704394" cy="4848447"/>
          </a:xfrm>
          <a:custGeom>
            <a:avLst/>
            <a:gdLst>
              <a:gd name="connsiteX0" fmla="*/ 0 w 1704394"/>
              <a:gd name="connsiteY0" fmla="*/ 0 h 4848447"/>
              <a:gd name="connsiteX1" fmla="*/ 733646 w 1704394"/>
              <a:gd name="connsiteY1" fmla="*/ 148856 h 4848447"/>
              <a:gd name="connsiteX2" fmla="*/ 1286539 w 1704394"/>
              <a:gd name="connsiteY2" fmla="*/ 414670 h 4848447"/>
              <a:gd name="connsiteX3" fmla="*/ 1456660 w 1704394"/>
              <a:gd name="connsiteY3" fmla="*/ 882502 h 4848447"/>
              <a:gd name="connsiteX4" fmla="*/ 1584251 w 1704394"/>
              <a:gd name="connsiteY4" fmla="*/ 1392865 h 4848447"/>
              <a:gd name="connsiteX5" fmla="*/ 1701209 w 1704394"/>
              <a:gd name="connsiteY5" fmla="*/ 2137144 h 4848447"/>
              <a:gd name="connsiteX6" fmla="*/ 1669311 w 1704394"/>
              <a:gd name="connsiteY6" fmla="*/ 2679405 h 4848447"/>
              <a:gd name="connsiteX7" fmla="*/ 1648046 w 1704394"/>
              <a:gd name="connsiteY7" fmla="*/ 2966484 h 4848447"/>
              <a:gd name="connsiteX8" fmla="*/ 1584251 w 1704394"/>
              <a:gd name="connsiteY8" fmla="*/ 3402419 h 4848447"/>
              <a:gd name="connsiteX9" fmla="*/ 1435395 w 1704394"/>
              <a:gd name="connsiteY9" fmla="*/ 3817088 h 4848447"/>
              <a:gd name="connsiteX10" fmla="*/ 1201479 w 1704394"/>
              <a:gd name="connsiteY10" fmla="*/ 4189228 h 4848447"/>
              <a:gd name="connsiteX11" fmla="*/ 978195 w 1704394"/>
              <a:gd name="connsiteY11" fmla="*/ 4423144 h 4848447"/>
              <a:gd name="connsiteX12" fmla="*/ 786809 w 1704394"/>
              <a:gd name="connsiteY12" fmla="*/ 4529470 h 4848447"/>
              <a:gd name="connsiteX13" fmla="*/ 627321 w 1704394"/>
              <a:gd name="connsiteY13" fmla="*/ 4635795 h 4848447"/>
              <a:gd name="connsiteX14" fmla="*/ 308344 w 1704394"/>
              <a:gd name="connsiteY14" fmla="*/ 4848447 h 484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4394" h="4848447">
                <a:moveTo>
                  <a:pt x="0" y="0"/>
                </a:moveTo>
                <a:cubicBezTo>
                  <a:pt x="259611" y="39872"/>
                  <a:pt x="519223" y="79744"/>
                  <a:pt x="733646" y="148856"/>
                </a:cubicBezTo>
                <a:cubicBezTo>
                  <a:pt x="948069" y="217968"/>
                  <a:pt x="1166037" y="292396"/>
                  <a:pt x="1286539" y="414670"/>
                </a:cubicBezTo>
                <a:cubicBezTo>
                  <a:pt x="1407041" y="536944"/>
                  <a:pt x="1407041" y="719470"/>
                  <a:pt x="1456660" y="882502"/>
                </a:cubicBezTo>
                <a:cubicBezTo>
                  <a:pt x="1506279" y="1045535"/>
                  <a:pt x="1543493" y="1183758"/>
                  <a:pt x="1584251" y="1392865"/>
                </a:cubicBezTo>
                <a:cubicBezTo>
                  <a:pt x="1625009" y="1601972"/>
                  <a:pt x="1687032" y="1922721"/>
                  <a:pt x="1701209" y="2137144"/>
                </a:cubicBezTo>
                <a:cubicBezTo>
                  <a:pt x="1715386" y="2351567"/>
                  <a:pt x="1678171" y="2541182"/>
                  <a:pt x="1669311" y="2679405"/>
                </a:cubicBezTo>
                <a:cubicBezTo>
                  <a:pt x="1660451" y="2817628"/>
                  <a:pt x="1662223" y="2845982"/>
                  <a:pt x="1648046" y="2966484"/>
                </a:cubicBezTo>
                <a:cubicBezTo>
                  <a:pt x="1633869" y="3086986"/>
                  <a:pt x="1619693" y="3260652"/>
                  <a:pt x="1584251" y="3402419"/>
                </a:cubicBezTo>
                <a:cubicBezTo>
                  <a:pt x="1548809" y="3544186"/>
                  <a:pt x="1499190" y="3685953"/>
                  <a:pt x="1435395" y="3817088"/>
                </a:cubicBezTo>
                <a:cubicBezTo>
                  <a:pt x="1371600" y="3948223"/>
                  <a:pt x="1277679" y="4088219"/>
                  <a:pt x="1201479" y="4189228"/>
                </a:cubicBezTo>
                <a:cubicBezTo>
                  <a:pt x="1125279" y="4290237"/>
                  <a:pt x="1047307" y="4366437"/>
                  <a:pt x="978195" y="4423144"/>
                </a:cubicBezTo>
                <a:cubicBezTo>
                  <a:pt x="909083" y="4479851"/>
                  <a:pt x="845288" y="4494028"/>
                  <a:pt x="786809" y="4529470"/>
                </a:cubicBezTo>
                <a:cubicBezTo>
                  <a:pt x="728330" y="4564912"/>
                  <a:pt x="627321" y="4635795"/>
                  <a:pt x="627321" y="4635795"/>
                </a:cubicBezTo>
                <a:lnTo>
                  <a:pt x="308344" y="4848447"/>
                </a:lnTo>
              </a:path>
            </a:pathLst>
          </a:custGeom>
          <a:noFill/>
          <a:ln w="38100">
            <a:solidFill>
              <a:srgbClr val="FF0000"/>
            </a:solidFill>
            <a:headEnd type="none" w="med" len="med"/>
            <a:tailEnd type="arrow" w="med" len="med"/>
          </a:ln>
        </p:spPr>
        <p:txBody>
          <a:bodyPr rtlCol="0" anchor="ctr"/>
          <a:lstStyle/>
          <a:p>
            <a:pPr algn="ctr"/>
            <a:endParaRPr lang="zh-CN" altLang="en-US"/>
          </a:p>
        </p:txBody>
      </p:sp>
      <p:sp>
        <p:nvSpPr>
          <p:cNvPr id="10" name="矩形 9"/>
          <p:cNvSpPr/>
          <p:nvPr/>
        </p:nvSpPr>
        <p:spPr>
          <a:xfrm>
            <a:off x="6228184" y="6237312"/>
            <a:ext cx="1224136" cy="552574"/>
          </a:xfrm>
          <a:prstGeom prst="rect">
            <a:avLst/>
          </a:prstGeom>
          <a:ln w="38100">
            <a:solidFill>
              <a:srgbClr val="FF0000"/>
            </a:solidFill>
            <a:headEnd type="none" w="med" len="med"/>
            <a:tailEnd type="arrow" w="med" len="med"/>
          </a:ln>
        </p:spPr>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835542" y="2092878"/>
            <a:ext cx="6362700" cy="1819275"/>
          </a:xfrm>
          <a:prstGeom prst="rect">
            <a:avLst/>
          </a:prstGeom>
        </p:spPr>
      </p:pic>
    </p:spTree>
    <p:extLst>
      <p:ext uri="{BB962C8B-B14F-4D97-AF65-F5344CB8AC3E}">
        <p14:creationId xmlns:p14="http://schemas.microsoft.com/office/powerpoint/2010/main" val="379354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457200" y="764704"/>
            <a:ext cx="8229600" cy="5636096"/>
          </a:xfrm>
        </p:spPr>
        <p:txBody>
          <a:bodyPr/>
          <a:lstStyle/>
          <a:p>
            <a:r>
              <a:rPr lang="en-US" altLang="zh-CN" b="1" dirty="0">
                <a:solidFill>
                  <a:srgbClr val="FF0000"/>
                </a:solidFill>
                <a:latin typeface="Arial Unicode MS" pitchFamily="34" charset="-122"/>
                <a:ea typeface="Arial Unicode MS" pitchFamily="34" charset="-122"/>
                <a:cs typeface="Arial Unicode MS" pitchFamily="34" charset="-122"/>
              </a:rPr>
              <a:t>Q</a:t>
            </a:r>
            <a:r>
              <a:rPr lang="en-US" altLang="zh-CN" dirty="0"/>
              <a:t>:</a:t>
            </a:r>
            <a:r>
              <a:rPr lang="zh-CN" altLang="en-US" dirty="0"/>
              <a:t>如果输入</a:t>
            </a:r>
            <a:r>
              <a:rPr lang="en-US" altLang="zh-CN" dirty="0"/>
              <a:t>8</a:t>
            </a:r>
            <a:r>
              <a:rPr lang="zh-CN" altLang="en-US" dirty="0"/>
              <a:t>个</a:t>
            </a:r>
            <a:r>
              <a:rPr lang="en-US" altLang="zh-CN" dirty="0"/>
              <a:t>1</a:t>
            </a:r>
            <a:r>
              <a:rPr lang="zh-CN" altLang="en-US" dirty="0"/>
              <a:t>，也会突破认证码？</a:t>
            </a:r>
          </a:p>
          <a:p>
            <a:endParaRPr lang="zh-CN" altLang="en-US" dirty="0"/>
          </a:p>
        </p:txBody>
      </p:sp>
      <p:sp>
        <p:nvSpPr>
          <p:cNvPr id="9" name="日期占位符 8"/>
          <p:cNvSpPr>
            <a:spLocks noGrp="1"/>
          </p:cNvSpPr>
          <p:nvPr>
            <p:ph type="dt" sz="half" idx="2"/>
          </p:nvPr>
        </p:nvSpPr>
        <p:spPr/>
        <p:txBody>
          <a:bodyPr/>
          <a:lstStyle/>
          <a:p>
            <a:fld id="{4264E26D-ED75-4BE0-A7DA-ADBF1E2256DD}" type="datetime1">
              <a:rPr lang="zh-CN" altLang="en-US" smtClean="0"/>
              <a:t>2022/11/4</a:t>
            </a:fld>
            <a:endParaRPr lang="zh-CN" altLang="en-US"/>
          </a:p>
        </p:txBody>
      </p:sp>
      <p:sp>
        <p:nvSpPr>
          <p:cNvPr id="10" name="页脚占位符 9"/>
          <p:cNvSpPr>
            <a:spLocks noGrp="1"/>
          </p:cNvSpPr>
          <p:nvPr>
            <p:ph type="ftr" sz="quarter" idx="3"/>
          </p:nvPr>
        </p:nvSpPr>
        <p:spPr/>
        <p:txBody>
          <a:bodyPr/>
          <a:lstStyle/>
          <a:p>
            <a:r>
              <a:rPr lang="en-US" altLang="zh-CN"/>
              <a:t>is.cumt.edu.cn</a:t>
            </a:r>
            <a:endParaRPr lang="en-US" altLang="zh-CN" dirty="0"/>
          </a:p>
        </p:txBody>
      </p:sp>
      <p:sp>
        <p:nvSpPr>
          <p:cNvPr id="11" name="灯片编号占位符 10"/>
          <p:cNvSpPr>
            <a:spLocks noGrp="1"/>
          </p:cNvSpPr>
          <p:nvPr>
            <p:ph type="sldNum" sz="quarter" idx="4"/>
          </p:nvPr>
        </p:nvSpPr>
        <p:spPr/>
        <p:txBody>
          <a:bodyPr/>
          <a:lstStyle/>
          <a:p>
            <a:fld id="{793773FA-04BE-4575-9625-A7596617E1A2}" type="slidenum">
              <a:rPr lang="zh-CN" altLang="en-US" smtClean="0"/>
              <a:t>47</a:t>
            </a:fld>
            <a:endParaRPr lang="zh-CN" altLang="en-US"/>
          </a:p>
        </p:txBody>
      </p:sp>
      <p:pic>
        <p:nvPicPr>
          <p:cNvPr id="5" name="图片 4"/>
          <p:cNvPicPr>
            <a:picLocks noChangeAspect="1"/>
          </p:cNvPicPr>
          <p:nvPr/>
        </p:nvPicPr>
        <p:blipFill>
          <a:blip r:embed="rId2"/>
          <a:stretch>
            <a:fillRect/>
          </a:stretch>
        </p:blipFill>
        <p:spPr>
          <a:xfrm>
            <a:off x="36562" y="64119"/>
            <a:ext cx="9107438" cy="6751245"/>
          </a:xfrm>
          <a:prstGeom prst="rect">
            <a:avLst/>
          </a:prstGeom>
        </p:spPr>
      </p:pic>
      <p:sp>
        <p:nvSpPr>
          <p:cNvPr id="8" name="圆角矩形 7"/>
          <p:cNvSpPr/>
          <p:nvPr/>
        </p:nvSpPr>
        <p:spPr bwMode="auto">
          <a:xfrm>
            <a:off x="899592" y="2492896"/>
            <a:ext cx="6624736" cy="1368152"/>
          </a:xfrm>
          <a:prstGeom prst="roundRect">
            <a:avLst/>
          </a:prstGeom>
          <a:solidFill>
            <a:schemeClr val="accent2"/>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2600" dirty="0">
                <a:solidFill>
                  <a:srgbClr val="FF0000"/>
                </a:solidFill>
                <a:latin typeface="Arial Unicode MS" pitchFamily="34" charset="-122"/>
                <a:ea typeface="Arial Unicode MS" pitchFamily="34" charset="-122"/>
                <a:cs typeface="Arial Unicode MS" pitchFamily="34" charset="-122"/>
              </a:rPr>
              <a:t>A</a:t>
            </a:r>
            <a:r>
              <a:rPr lang="en-US" altLang="zh-CN" dirty="0"/>
              <a:t>: </a:t>
            </a:r>
            <a:r>
              <a:rPr lang="zh-CN" altLang="en-US" dirty="0"/>
              <a:t>当输入字符串小于“</a:t>
            </a:r>
            <a:r>
              <a:rPr lang="en-US" altLang="zh-CN" dirty="0"/>
              <a:t>1234567</a:t>
            </a:r>
            <a:r>
              <a:rPr lang="zh-CN" altLang="en-US" dirty="0"/>
              <a:t>”时，</a:t>
            </a:r>
            <a:r>
              <a:rPr lang="en-US" altLang="zh-CN" dirty="0"/>
              <a:t>authenticated</a:t>
            </a:r>
            <a:r>
              <a:rPr lang="zh-CN" altLang="en-US" dirty="0"/>
              <a:t>的值为</a:t>
            </a:r>
            <a:r>
              <a:rPr lang="en-US" altLang="zh-CN" dirty="0"/>
              <a:t>-1</a:t>
            </a:r>
            <a:r>
              <a:rPr lang="zh-CN" altLang="en-US" dirty="0"/>
              <a:t>，在内存中为补码表示（</a:t>
            </a:r>
            <a:r>
              <a:rPr lang="en-US" altLang="zh-CN" dirty="0"/>
              <a:t>0xFFFFFFFF</a:t>
            </a:r>
            <a:r>
              <a:rPr lang="zh-CN" altLang="en-US" dirty="0"/>
              <a:t>），所以输入</a:t>
            </a:r>
            <a:r>
              <a:rPr lang="en-US" altLang="zh-CN" dirty="0"/>
              <a:t>8</a:t>
            </a:r>
            <a:r>
              <a:rPr lang="zh-CN" altLang="en-US" dirty="0"/>
              <a:t>个</a:t>
            </a:r>
            <a:r>
              <a:rPr lang="en-US" altLang="zh-CN" dirty="0"/>
              <a:t>1</a:t>
            </a:r>
            <a:r>
              <a:rPr lang="zh-CN" altLang="en-US" dirty="0"/>
              <a:t>后，只淹没了</a:t>
            </a:r>
            <a:r>
              <a:rPr lang="en-US" altLang="zh-CN" dirty="0"/>
              <a:t>authenticated</a:t>
            </a:r>
            <a:r>
              <a:rPr lang="zh-CN" altLang="en-US" dirty="0"/>
              <a:t>的最低字节，即变为</a:t>
            </a:r>
            <a:r>
              <a:rPr lang="en-US" altLang="zh-CN" dirty="0"/>
              <a:t>0xFFFFFF00</a:t>
            </a:r>
            <a:endParaRPr kumimoji="0" lang="zh-CN" altLang="en-US" sz="1800" b="1" i="0" u="none" strike="noStrike" cap="none" normalizeH="0" baseline="0" dirty="0">
              <a:ln>
                <a:noFill/>
              </a:ln>
              <a:solidFill>
                <a:schemeClr val="tx1"/>
              </a:solidFill>
              <a:effectLst/>
              <a:latin typeface="Arial" charset="0"/>
            </a:endParaRPr>
          </a:p>
        </p:txBody>
      </p:sp>
      <p:sp>
        <p:nvSpPr>
          <p:cNvPr id="6" name="矩形 5"/>
          <p:cNvSpPr/>
          <p:nvPr/>
        </p:nvSpPr>
        <p:spPr>
          <a:xfrm>
            <a:off x="6228184" y="6356350"/>
            <a:ext cx="1391816" cy="459014"/>
          </a:xfrm>
          <a:prstGeom prst="rect">
            <a:avLst/>
          </a:prstGeom>
          <a:ln w="38100">
            <a:solidFill>
              <a:srgbClr val="FF0000"/>
            </a:solidFill>
            <a:headEnd type="none" w="med" len="med"/>
            <a:tailEnd type="arrow" w="med" len="med"/>
          </a:ln>
        </p:spPr>
        <p:txBody>
          <a:bodyPr rtlCol="0" anchor="ctr"/>
          <a:lstStyle/>
          <a:p>
            <a:pPr algn="ctr"/>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latin typeface="Arial Unicode MS" pitchFamily="34" charset="-122"/>
                <a:ea typeface="Arial Unicode MS" pitchFamily="34" charset="-122"/>
                <a:cs typeface="Arial Unicode MS" pitchFamily="34" charset="-122"/>
              </a:rPr>
              <a:t>Q</a:t>
            </a:r>
            <a:r>
              <a:rPr lang="en-US" altLang="zh-CN" dirty="0"/>
              <a:t>:</a:t>
            </a:r>
            <a:r>
              <a:rPr lang="zh-CN" altLang="en-US" dirty="0"/>
              <a:t>如果超过</a:t>
            </a:r>
            <a:r>
              <a:rPr lang="en-US" altLang="zh-CN" dirty="0"/>
              <a:t>8</a:t>
            </a:r>
            <a:r>
              <a:rPr lang="zh-CN" altLang="en-US" dirty="0"/>
              <a:t>个字符，也会突破认证码？</a:t>
            </a:r>
          </a:p>
          <a:p>
            <a:endParaRPr lang="zh-CN" altLang="en-US" dirty="0"/>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88" y="908720"/>
            <a:ext cx="9101812"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日期占位符 5"/>
          <p:cNvSpPr>
            <a:spLocks noGrp="1"/>
          </p:cNvSpPr>
          <p:nvPr>
            <p:ph type="dt" sz="half" idx="2"/>
          </p:nvPr>
        </p:nvSpPr>
        <p:spPr/>
        <p:txBody>
          <a:bodyPr/>
          <a:lstStyle/>
          <a:p>
            <a:fld id="{0937D74C-2E19-4019-BB1E-1DA97B24E721}"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48</a:t>
            </a:fld>
            <a:endParaRPr lang="zh-CN" altLang="en-US"/>
          </a:p>
        </p:txBody>
      </p:sp>
      <p:pic>
        <p:nvPicPr>
          <p:cNvPr id="4" name="图片 3"/>
          <p:cNvPicPr>
            <a:picLocks noChangeAspect="1"/>
          </p:cNvPicPr>
          <p:nvPr/>
        </p:nvPicPr>
        <p:blipFill>
          <a:blip r:embed="rId3"/>
          <a:stretch>
            <a:fillRect/>
          </a:stretch>
        </p:blipFill>
        <p:spPr>
          <a:xfrm>
            <a:off x="3563888" y="1883643"/>
            <a:ext cx="4962525" cy="3028950"/>
          </a:xfrm>
          <a:prstGeom prst="rect">
            <a:avLst/>
          </a:prstGeom>
        </p:spPr>
      </p:pic>
      <p:sp>
        <p:nvSpPr>
          <p:cNvPr id="5" name="任意多边形 4"/>
          <p:cNvSpPr/>
          <p:nvPr/>
        </p:nvSpPr>
        <p:spPr>
          <a:xfrm>
            <a:off x="2885581" y="2636912"/>
            <a:ext cx="1728654" cy="3067202"/>
          </a:xfrm>
          <a:custGeom>
            <a:avLst/>
            <a:gdLst>
              <a:gd name="connsiteX0" fmla="*/ 1250990 w 2063790"/>
              <a:gd name="connsiteY0" fmla="*/ 2975428 h 2975428"/>
              <a:gd name="connsiteX1" fmla="*/ 17276 w 2063790"/>
              <a:gd name="connsiteY1" fmla="*/ 870857 h 2975428"/>
              <a:gd name="connsiteX2" fmla="*/ 2063790 w 2063790"/>
              <a:gd name="connsiteY2" fmla="*/ 0 h 2975428"/>
              <a:gd name="connsiteX3" fmla="*/ 2063790 w 2063790"/>
              <a:gd name="connsiteY3" fmla="*/ 0 h 2975428"/>
            </a:gdLst>
            <a:ahLst/>
            <a:cxnLst>
              <a:cxn ang="0">
                <a:pos x="connsiteX0" y="connsiteY0"/>
              </a:cxn>
              <a:cxn ang="0">
                <a:pos x="connsiteX1" y="connsiteY1"/>
              </a:cxn>
              <a:cxn ang="0">
                <a:pos x="connsiteX2" y="connsiteY2"/>
              </a:cxn>
              <a:cxn ang="0">
                <a:pos x="connsiteX3" y="connsiteY3"/>
              </a:cxn>
            </a:cxnLst>
            <a:rect l="l" t="t" r="r" b="b"/>
            <a:pathLst>
              <a:path w="2063790" h="2975428">
                <a:moveTo>
                  <a:pt x="1250990" y="2975428"/>
                </a:moveTo>
                <a:cubicBezTo>
                  <a:pt x="566399" y="2171095"/>
                  <a:pt x="-118191" y="1366762"/>
                  <a:pt x="17276" y="870857"/>
                </a:cubicBezTo>
                <a:cubicBezTo>
                  <a:pt x="152743" y="374952"/>
                  <a:pt x="2063790" y="0"/>
                  <a:pt x="2063790" y="0"/>
                </a:cubicBezTo>
                <a:lnTo>
                  <a:pt x="2063790" y="0"/>
                </a:lnTo>
              </a:path>
            </a:pathLst>
          </a:custGeom>
          <a:noFill/>
          <a:ln w="57150">
            <a:solidFill>
              <a:srgbClr val="FF0000"/>
            </a:solidFill>
            <a:prstDash val="dash"/>
            <a:headEnd type="none" w="med" len="med"/>
            <a:tailEnd type="arrow" w="med" len="med"/>
          </a:ln>
        </p:spPr>
        <p:txBody>
          <a:bodyPr rtlCol="0" anchor="ctr"/>
          <a:lstStyle/>
          <a:p>
            <a:pPr algn="ctr"/>
            <a:endParaRPr lang="zh-CN" altLang="en-US"/>
          </a:p>
        </p:txBody>
      </p:sp>
      <p:sp>
        <p:nvSpPr>
          <p:cNvPr id="9" name="矩形 8"/>
          <p:cNvSpPr/>
          <p:nvPr/>
        </p:nvSpPr>
        <p:spPr>
          <a:xfrm>
            <a:off x="4614235" y="2403141"/>
            <a:ext cx="1275050" cy="381000"/>
          </a:xfrm>
          <a:prstGeom prst="rect">
            <a:avLst/>
          </a:prstGeom>
          <a:ln w="57150">
            <a:solidFill>
              <a:srgbClr val="7030A0"/>
            </a:solidFill>
            <a:headEnd type="none" w="med" len="med"/>
            <a:tailEnd type="arrow" w="med" len="med"/>
          </a:ln>
        </p:spPr>
        <p:txBody>
          <a:bodyPr rtlCol="0" anchor="ctr"/>
          <a:lstStyle/>
          <a:p>
            <a:pPr algn="ctr"/>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barn(inVertical)">
                                      <p:cBhvr>
                                        <p:cTn id="7" dur="500"/>
                                        <p:tgtEl>
                                          <p:spTgt spid="737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71BB075-2727-4D16-9B54-B5A9709A8694}"/>
              </a:ext>
            </a:extLst>
          </p:cNvPr>
          <p:cNvPicPr>
            <a:picLocks noChangeAspect="1"/>
          </p:cNvPicPr>
          <p:nvPr/>
        </p:nvPicPr>
        <p:blipFill>
          <a:blip r:embed="rId3"/>
          <a:stretch>
            <a:fillRect/>
          </a:stretch>
        </p:blipFill>
        <p:spPr>
          <a:xfrm>
            <a:off x="-16421" y="0"/>
            <a:ext cx="9144000" cy="6858000"/>
          </a:xfrm>
          <a:prstGeom prst="rect">
            <a:avLst/>
          </a:prstGeom>
        </p:spPr>
      </p:pic>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49</a:t>
            </a:fld>
            <a:endParaRPr lang="zh-CN" altLang="en-US"/>
          </a:p>
        </p:txBody>
      </p:sp>
      <p:sp>
        <p:nvSpPr>
          <p:cNvPr id="10" name="任意多边形 9"/>
          <p:cNvSpPr/>
          <p:nvPr/>
        </p:nvSpPr>
        <p:spPr>
          <a:xfrm>
            <a:off x="7956376" y="2636912"/>
            <a:ext cx="1005377" cy="2304256"/>
          </a:xfrm>
          <a:custGeom>
            <a:avLst/>
            <a:gdLst>
              <a:gd name="connsiteX0" fmla="*/ 0 w 1667817"/>
              <a:gd name="connsiteY0" fmla="*/ 0 h 3944679"/>
              <a:gd name="connsiteX1" fmla="*/ 808074 w 1667817"/>
              <a:gd name="connsiteY1" fmla="*/ 170121 h 3944679"/>
              <a:gd name="connsiteX2" fmla="*/ 1137684 w 1667817"/>
              <a:gd name="connsiteY2" fmla="*/ 552893 h 3944679"/>
              <a:gd name="connsiteX3" fmla="*/ 1477925 w 1667817"/>
              <a:gd name="connsiteY3" fmla="*/ 1116418 h 3944679"/>
              <a:gd name="connsiteX4" fmla="*/ 1658679 w 1667817"/>
              <a:gd name="connsiteY4" fmla="*/ 1796902 h 3944679"/>
              <a:gd name="connsiteX5" fmla="*/ 1637414 w 1667817"/>
              <a:gd name="connsiteY5" fmla="*/ 2392325 h 3944679"/>
              <a:gd name="connsiteX6" fmla="*/ 1605516 w 1667817"/>
              <a:gd name="connsiteY6" fmla="*/ 2806995 h 3944679"/>
              <a:gd name="connsiteX7" fmla="*/ 1509823 w 1667817"/>
              <a:gd name="connsiteY7" fmla="*/ 3200400 h 3944679"/>
              <a:gd name="connsiteX8" fmla="*/ 1371600 w 1667817"/>
              <a:gd name="connsiteY8" fmla="*/ 3455581 h 3944679"/>
              <a:gd name="connsiteX9" fmla="*/ 1180214 w 1667817"/>
              <a:gd name="connsiteY9" fmla="*/ 3721395 h 3944679"/>
              <a:gd name="connsiteX10" fmla="*/ 1031358 w 1667817"/>
              <a:gd name="connsiteY10" fmla="*/ 3785191 h 3944679"/>
              <a:gd name="connsiteX11" fmla="*/ 659218 w 1667817"/>
              <a:gd name="connsiteY11" fmla="*/ 3848986 h 3944679"/>
              <a:gd name="connsiteX12" fmla="*/ 499730 w 1667817"/>
              <a:gd name="connsiteY12" fmla="*/ 3912781 h 3944679"/>
              <a:gd name="connsiteX13" fmla="*/ 265814 w 1667817"/>
              <a:gd name="connsiteY13" fmla="*/ 3944679 h 39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7817" h="3944679">
                <a:moveTo>
                  <a:pt x="0" y="0"/>
                </a:moveTo>
                <a:cubicBezTo>
                  <a:pt x="309230" y="38986"/>
                  <a:pt x="618460" y="77972"/>
                  <a:pt x="808074" y="170121"/>
                </a:cubicBezTo>
                <a:cubicBezTo>
                  <a:pt x="997688" y="262270"/>
                  <a:pt x="1026042" y="395177"/>
                  <a:pt x="1137684" y="552893"/>
                </a:cubicBezTo>
                <a:cubicBezTo>
                  <a:pt x="1249326" y="710609"/>
                  <a:pt x="1391093" y="909083"/>
                  <a:pt x="1477925" y="1116418"/>
                </a:cubicBezTo>
                <a:cubicBezTo>
                  <a:pt x="1564757" y="1323753"/>
                  <a:pt x="1632098" y="1584251"/>
                  <a:pt x="1658679" y="1796902"/>
                </a:cubicBezTo>
                <a:cubicBezTo>
                  <a:pt x="1685261" y="2009553"/>
                  <a:pt x="1646274" y="2223976"/>
                  <a:pt x="1637414" y="2392325"/>
                </a:cubicBezTo>
                <a:cubicBezTo>
                  <a:pt x="1628554" y="2560674"/>
                  <a:pt x="1626781" y="2672316"/>
                  <a:pt x="1605516" y="2806995"/>
                </a:cubicBezTo>
                <a:cubicBezTo>
                  <a:pt x="1584251" y="2941674"/>
                  <a:pt x="1548809" y="3092302"/>
                  <a:pt x="1509823" y="3200400"/>
                </a:cubicBezTo>
                <a:cubicBezTo>
                  <a:pt x="1470837" y="3308498"/>
                  <a:pt x="1426535" y="3368748"/>
                  <a:pt x="1371600" y="3455581"/>
                </a:cubicBezTo>
                <a:cubicBezTo>
                  <a:pt x="1316665" y="3542414"/>
                  <a:pt x="1236921" y="3666460"/>
                  <a:pt x="1180214" y="3721395"/>
                </a:cubicBezTo>
                <a:cubicBezTo>
                  <a:pt x="1123507" y="3776330"/>
                  <a:pt x="1118191" y="3763926"/>
                  <a:pt x="1031358" y="3785191"/>
                </a:cubicBezTo>
                <a:cubicBezTo>
                  <a:pt x="944525" y="3806456"/>
                  <a:pt x="747823" y="3827721"/>
                  <a:pt x="659218" y="3848986"/>
                </a:cubicBezTo>
                <a:cubicBezTo>
                  <a:pt x="570613" y="3870251"/>
                  <a:pt x="565297" y="3896832"/>
                  <a:pt x="499730" y="3912781"/>
                </a:cubicBezTo>
                <a:cubicBezTo>
                  <a:pt x="434163" y="3928730"/>
                  <a:pt x="349988" y="3936704"/>
                  <a:pt x="265814" y="3944679"/>
                </a:cubicBezTo>
              </a:path>
            </a:pathLst>
          </a:custGeom>
          <a:noFill/>
          <a:ln w="38100">
            <a:solidFill>
              <a:srgbClr val="FF0000"/>
            </a:solidFill>
            <a:headEnd type="none" w="med" len="med"/>
            <a:tailEnd type="arrow" w="med" len="med"/>
          </a:ln>
        </p:spPr>
        <p:txBody>
          <a:bodyPr rtlCol="0" anchor="ctr"/>
          <a:lstStyle/>
          <a:p>
            <a:pPr algn="ctr"/>
            <a:endParaRPr lang="zh-CN" altLang="en-US"/>
          </a:p>
        </p:txBody>
      </p:sp>
      <p:sp>
        <p:nvSpPr>
          <p:cNvPr id="11" name="矩形 10"/>
          <p:cNvSpPr/>
          <p:nvPr/>
        </p:nvSpPr>
        <p:spPr>
          <a:xfrm>
            <a:off x="6792189" y="4352167"/>
            <a:ext cx="1296144" cy="1008112"/>
          </a:xfrm>
          <a:prstGeom prst="rect">
            <a:avLst/>
          </a:prstGeom>
          <a:ln w="38100">
            <a:solidFill>
              <a:srgbClr val="FF0000"/>
            </a:solidFill>
            <a:headEnd type="none" w="med" len="med"/>
            <a:tailEnd type="arrow" w="med" len="med"/>
          </a:ln>
        </p:spPr>
        <p:txBody>
          <a:bodyPr rtlCol="0" anchor="ctr"/>
          <a:lstStyle/>
          <a:p>
            <a:pPr algn="ctr"/>
            <a:endParaRPr lang="zh-CN" altLang="en-US"/>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97" y="1807535"/>
            <a:ext cx="398145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直接箭头连接符 15"/>
          <p:cNvCxnSpPr/>
          <p:nvPr/>
        </p:nvCxnSpPr>
        <p:spPr bwMode="auto">
          <a:xfrm flipH="1">
            <a:off x="5221052" y="5157192"/>
            <a:ext cx="2664296" cy="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16"/>
          <p:cNvSpPr/>
          <p:nvPr/>
        </p:nvSpPr>
        <p:spPr>
          <a:xfrm>
            <a:off x="3854738" y="4899672"/>
            <a:ext cx="1368152" cy="413090"/>
          </a:xfrm>
          <a:prstGeom prst="rect">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返回地址</a:t>
            </a:r>
          </a:p>
        </p:txBody>
      </p:sp>
    </p:spTree>
    <p:extLst>
      <p:ext uri="{BB962C8B-B14F-4D97-AF65-F5344CB8AC3E}">
        <p14:creationId xmlns:p14="http://schemas.microsoft.com/office/powerpoint/2010/main" val="17582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隶书" pitchFamily="2" charset="-122"/>
                <a:ea typeface="华文隶书" pitchFamily="2" charset="-122"/>
              </a:rPr>
              <a:t>缓冲区溢出概述</a:t>
            </a:r>
            <a:endParaRPr lang="zh-CN" altLang="en-US" dirty="0"/>
          </a:p>
        </p:txBody>
      </p:sp>
      <p:sp>
        <p:nvSpPr>
          <p:cNvPr id="3" name="内容占位符 2"/>
          <p:cNvSpPr>
            <a:spLocks noGrp="1"/>
          </p:cNvSpPr>
          <p:nvPr>
            <p:ph idx="1"/>
          </p:nvPr>
        </p:nvSpPr>
        <p:spPr>
          <a:xfrm>
            <a:off x="457200" y="940470"/>
            <a:ext cx="8229600" cy="5656882"/>
          </a:xfrm>
        </p:spPr>
        <p:txBody>
          <a:bodyPr/>
          <a:lstStyle/>
          <a:p>
            <a:pPr>
              <a:lnSpc>
                <a:spcPct val="90000"/>
              </a:lnSpc>
            </a:pPr>
            <a:r>
              <a:rPr lang="en-US" altLang="zh-CN" sz="2800" dirty="0"/>
              <a:t>Windows</a:t>
            </a:r>
            <a:r>
              <a:rPr lang="zh-CN" altLang="en-US" sz="2800" dirty="0"/>
              <a:t>系统中缓冲区溢出的事例</a:t>
            </a:r>
            <a:r>
              <a:rPr lang="zh-CN" altLang="en-US" sz="2800" b="1" dirty="0">
                <a:solidFill>
                  <a:srgbClr val="692AA2"/>
                </a:solidFill>
              </a:rPr>
              <a:t>层出不穷</a:t>
            </a:r>
          </a:p>
          <a:p>
            <a:pPr lvl="1">
              <a:lnSpc>
                <a:spcPct val="90000"/>
              </a:lnSpc>
            </a:pPr>
            <a:r>
              <a:rPr lang="en-US" altLang="zh-CN" dirty="0"/>
              <a:t>2001</a:t>
            </a:r>
            <a:r>
              <a:rPr lang="zh-CN" altLang="en-US" dirty="0"/>
              <a:t>：“</a:t>
            </a:r>
            <a:r>
              <a:rPr lang="zh-CN" altLang="en-US" b="1" dirty="0">
                <a:solidFill>
                  <a:srgbClr val="FF0000"/>
                </a:solidFill>
              </a:rPr>
              <a:t>红色代码</a:t>
            </a:r>
            <a:r>
              <a:rPr lang="zh-CN" altLang="en-US" dirty="0"/>
              <a:t>”蠕虫利用微软</a:t>
            </a:r>
            <a:r>
              <a:rPr lang="en-US" altLang="zh-CN" dirty="0"/>
              <a:t>IIS Web Server</a:t>
            </a:r>
            <a:r>
              <a:rPr lang="zh-CN" altLang="en-US" dirty="0"/>
              <a:t>中的缓冲区溢出漏洞使</a:t>
            </a:r>
            <a:r>
              <a:rPr lang="en-US" altLang="zh-CN" dirty="0"/>
              <a:t>300 000</a:t>
            </a:r>
            <a:r>
              <a:rPr lang="zh-CN" altLang="en-US" dirty="0"/>
              <a:t>多台计算机受到攻击；</a:t>
            </a:r>
          </a:p>
          <a:p>
            <a:pPr lvl="1">
              <a:lnSpc>
                <a:spcPct val="90000"/>
              </a:lnSpc>
            </a:pPr>
            <a:r>
              <a:rPr lang="en-US" altLang="zh-CN" dirty="0"/>
              <a:t>2003</a:t>
            </a:r>
            <a:r>
              <a:rPr lang="zh-CN" altLang="en-US" dirty="0"/>
              <a:t>：</a:t>
            </a:r>
            <a:r>
              <a:rPr lang="en-US" altLang="zh-CN" b="1" dirty="0">
                <a:solidFill>
                  <a:srgbClr val="FF0000"/>
                </a:solidFill>
              </a:rPr>
              <a:t>Slammer</a:t>
            </a:r>
            <a:r>
              <a:rPr lang="zh-CN" altLang="en-US" b="1" dirty="0">
                <a:solidFill>
                  <a:srgbClr val="FF0000"/>
                </a:solidFill>
              </a:rPr>
              <a:t>蠕虫</a:t>
            </a:r>
            <a:r>
              <a:rPr lang="zh-CN" altLang="en-US" dirty="0"/>
              <a:t>爆发，利用微软</a:t>
            </a:r>
            <a:r>
              <a:rPr lang="en-US" altLang="zh-CN" dirty="0"/>
              <a:t>SQL Server 2000</a:t>
            </a:r>
            <a:r>
              <a:rPr lang="zh-CN" altLang="en-US" dirty="0"/>
              <a:t>中的缺陷</a:t>
            </a:r>
            <a:r>
              <a:rPr lang="en-US" altLang="zh-CN" dirty="0"/>
              <a:t>(</a:t>
            </a:r>
            <a:r>
              <a:rPr lang="en-US" altLang="zh-CN" b="1" dirty="0">
                <a:solidFill>
                  <a:srgbClr val="692AA2"/>
                </a:solidFill>
              </a:rPr>
              <a:t>MS02-039</a:t>
            </a:r>
            <a:r>
              <a:rPr lang="en-US" altLang="zh-CN" dirty="0"/>
              <a:t>)</a:t>
            </a:r>
            <a:r>
              <a:rPr lang="zh-CN" altLang="en-US" dirty="0"/>
              <a:t>；</a:t>
            </a:r>
          </a:p>
          <a:p>
            <a:pPr lvl="1">
              <a:lnSpc>
                <a:spcPct val="90000"/>
              </a:lnSpc>
            </a:pPr>
            <a:r>
              <a:rPr lang="en-US" altLang="zh-CN" dirty="0"/>
              <a:t>2004</a:t>
            </a:r>
            <a:r>
              <a:rPr lang="zh-CN" altLang="en-US" dirty="0"/>
              <a:t>：“</a:t>
            </a:r>
            <a:r>
              <a:rPr lang="zh-CN" altLang="en-US" b="1" dirty="0">
                <a:solidFill>
                  <a:srgbClr val="FF0000"/>
                </a:solidFill>
              </a:rPr>
              <a:t>振荡波</a:t>
            </a:r>
            <a:r>
              <a:rPr lang="zh-CN" altLang="en-US" dirty="0"/>
              <a:t>”利用了</a:t>
            </a:r>
            <a:r>
              <a:rPr lang="en-US" altLang="zh-CN" dirty="0"/>
              <a:t>Windows</a:t>
            </a:r>
            <a:r>
              <a:rPr lang="zh-CN" altLang="en-US" dirty="0"/>
              <a:t>系统的活动目录服务缓冲区溢出漏洞</a:t>
            </a:r>
            <a:r>
              <a:rPr lang="en-US" altLang="zh-CN" dirty="0"/>
              <a:t>(</a:t>
            </a:r>
            <a:r>
              <a:rPr lang="en-US" altLang="zh-CN" b="1" dirty="0">
                <a:solidFill>
                  <a:srgbClr val="692AA2"/>
                </a:solidFill>
              </a:rPr>
              <a:t>MS04-011</a:t>
            </a:r>
            <a:r>
              <a:rPr lang="en-US" altLang="zh-CN" dirty="0"/>
              <a:t>)</a:t>
            </a:r>
            <a:r>
              <a:rPr lang="zh-CN" altLang="en-US" dirty="0"/>
              <a:t>；</a:t>
            </a:r>
          </a:p>
          <a:p>
            <a:pPr lvl="1">
              <a:lnSpc>
                <a:spcPct val="90000"/>
              </a:lnSpc>
            </a:pPr>
            <a:r>
              <a:rPr lang="en-US" altLang="zh-CN" dirty="0"/>
              <a:t>2005</a:t>
            </a:r>
            <a:r>
              <a:rPr lang="zh-CN" altLang="en-US" dirty="0"/>
              <a:t>：利用</a:t>
            </a:r>
            <a:r>
              <a:rPr lang="en-US" altLang="zh-CN" dirty="0"/>
              <a:t>Windows</a:t>
            </a:r>
            <a:r>
              <a:rPr lang="zh-CN" altLang="en-US" dirty="0"/>
              <a:t>即插即用缓冲区溢出漏洞的“</a:t>
            </a:r>
            <a:r>
              <a:rPr lang="zh-CN" altLang="en-US" b="1" dirty="0">
                <a:solidFill>
                  <a:srgbClr val="FF0000"/>
                </a:solidFill>
              </a:rPr>
              <a:t>狙击波</a:t>
            </a:r>
            <a:r>
              <a:rPr lang="zh-CN" altLang="en-US" dirty="0"/>
              <a:t>”被称为历史上最快利用微软漏洞进行攻击的恶意代码</a:t>
            </a:r>
            <a:r>
              <a:rPr lang="en-US" altLang="zh-CN" dirty="0"/>
              <a:t>(</a:t>
            </a:r>
            <a:r>
              <a:rPr lang="en-US" altLang="zh-CN" b="1" dirty="0">
                <a:solidFill>
                  <a:srgbClr val="692AA2"/>
                </a:solidFill>
              </a:rPr>
              <a:t>MS05-039</a:t>
            </a:r>
            <a:r>
              <a:rPr lang="en-US" altLang="zh-CN" dirty="0"/>
              <a:t>)</a:t>
            </a:r>
            <a:r>
              <a:rPr lang="zh-CN" altLang="en-US" dirty="0"/>
              <a:t>；</a:t>
            </a:r>
          </a:p>
          <a:p>
            <a:pPr lvl="1">
              <a:lnSpc>
                <a:spcPct val="90000"/>
              </a:lnSpc>
            </a:pPr>
            <a:r>
              <a:rPr lang="en-US" altLang="zh-CN" dirty="0"/>
              <a:t>2008-2009</a:t>
            </a:r>
            <a:r>
              <a:rPr lang="zh-CN" altLang="en-US" dirty="0"/>
              <a:t>：</a:t>
            </a:r>
            <a:r>
              <a:rPr lang="en-US" altLang="zh-CN" b="1" dirty="0" err="1">
                <a:solidFill>
                  <a:srgbClr val="FF0000"/>
                </a:solidFill>
              </a:rPr>
              <a:t>Conficker</a:t>
            </a:r>
            <a:r>
              <a:rPr lang="zh-CN" altLang="en-US" b="1" dirty="0">
                <a:solidFill>
                  <a:srgbClr val="FF0000"/>
                </a:solidFill>
              </a:rPr>
              <a:t>蠕虫</a:t>
            </a:r>
            <a:r>
              <a:rPr lang="zh-CN" altLang="en-US" dirty="0"/>
              <a:t>利用的是</a:t>
            </a:r>
            <a:r>
              <a:rPr lang="en-US" altLang="zh-CN" dirty="0"/>
              <a:t>Windows</a:t>
            </a:r>
            <a:r>
              <a:rPr lang="zh-CN" altLang="en-US" dirty="0"/>
              <a:t>处理远程</a:t>
            </a:r>
            <a:r>
              <a:rPr lang="en-US" altLang="zh-CN" dirty="0"/>
              <a:t>RPC</a:t>
            </a:r>
            <a:r>
              <a:rPr lang="zh-CN" altLang="en-US" dirty="0"/>
              <a:t>请求时的漏洞</a:t>
            </a:r>
            <a:r>
              <a:rPr lang="en-US" altLang="zh-CN" dirty="0"/>
              <a:t>(</a:t>
            </a:r>
            <a:r>
              <a:rPr lang="en-US" altLang="zh-CN" b="1" dirty="0">
                <a:solidFill>
                  <a:srgbClr val="692AA2"/>
                </a:solidFill>
              </a:rPr>
              <a:t>MS08-067</a:t>
            </a:r>
            <a:r>
              <a:rPr lang="en-US" altLang="zh-CN" dirty="0"/>
              <a:t>)</a:t>
            </a:r>
          </a:p>
          <a:p>
            <a:pPr lvl="1">
              <a:lnSpc>
                <a:spcPct val="90000"/>
              </a:lnSpc>
            </a:pPr>
            <a:r>
              <a:rPr lang="en-US" altLang="zh-CN" dirty="0"/>
              <a:t>……..</a:t>
            </a:r>
          </a:p>
          <a:p>
            <a:pPr lvl="1">
              <a:lnSpc>
                <a:spcPct val="90000"/>
              </a:lnSpc>
            </a:pPr>
            <a:r>
              <a:rPr lang="en-US" altLang="zh-CN" dirty="0"/>
              <a:t>2017</a:t>
            </a:r>
            <a:r>
              <a:rPr lang="zh-CN" altLang="en-US" dirty="0"/>
              <a:t>：</a:t>
            </a:r>
            <a:r>
              <a:rPr lang="en-US" altLang="zh-CN" b="1" dirty="0" err="1">
                <a:solidFill>
                  <a:srgbClr val="FF0000"/>
                </a:solidFill>
              </a:rPr>
              <a:t>WannaCry</a:t>
            </a:r>
            <a:r>
              <a:rPr lang="zh-CN" altLang="en-US" dirty="0"/>
              <a:t>利用</a:t>
            </a:r>
            <a:r>
              <a:rPr lang="en-US" altLang="zh-CN" dirty="0"/>
              <a:t>“</a:t>
            </a:r>
            <a:r>
              <a:rPr lang="en-US" altLang="zh-CN" dirty="0" err="1"/>
              <a:t>EternalBlue</a:t>
            </a:r>
            <a:r>
              <a:rPr lang="en-US" altLang="zh-CN" dirty="0"/>
              <a:t>”</a:t>
            </a:r>
            <a:r>
              <a:rPr lang="zh-CN" altLang="en-US" dirty="0"/>
              <a:t>（永恒之蓝，</a:t>
            </a:r>
            <a:r>
              <a:rPr lang="en-US" altLang="zh-CN" b="1" dirty="0">
                <a:solidFill>
                  <a:srgbClr val="692AA2"/>
                </a:solidFill>
              </a:rPr>
              <a:t>MS17-010</a:t>
            </a:r>
            <a:r>
              <a:rPr lang="zh-CN" altLang="en-US" dirty="0"/>
              <a:t>）</a:t>
            </a:r>
          </a:p>
          <a:p>
            <a:pPr lvl="1">
              <a:lnSpc>
                <a:spcPct val="90000"/>
              </a:lnSpc>
            </a:pPr>
            <a:endParaRPr lang="zh-CN" altLang="en-US" sz="2600" dirty="0"/>
          </a:p>
        </p:txBody>
      </p:sp>
      <p:sp>
        <p:nvSpPr>
          <p:cNvPr id="6" name="日期占位符 5"/>
          <p:cNvSpPr>
            <a:spLocks noGrp="1"/>
          </p:cNvSpPr>
          <p:nvPr>
            <p:ph type="dt" sz="half" idx="2"/>
          </p:nvPr>
        </p:nvSpPr>
        <p:spPr/>
        <p:txBody>
          <a:bodyPr/>
          <a:lstStyle/>
          <a:p>
            <a:fld id="{606144DA-433B-449A-852C-A8C64D782818}"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5</a:t>
            </a:fld>
            <a:endParaRPr lang="zh-CN" altLang="en-US"/>
          </a:p>
        </p:txBody>
      </p:sp>
    </p:spTree>
    <p:extLst>
      <p:ext uri="{BB962C8B-B14F-4D97-AF65-F5344CB8AC3E}">
        <p14:creationId xmlns:p14="http://schemas.microsoft.com/office/powerpoint/2010/main" val="1337910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en-US" altLang="zh-CN" b="1" dirty="0">
                <a:solidFill>
                  <a:srgbClr val="FF0000"/>
                </a:solidFill>
                <a:latin typeface="Comic Sans MS" pitchFamily="66" charset="0"/>
                <a:sym typeface="Wingdings" pitchFamily="2" charset="2"/>
              </a:rPr>
              <a:t>keep moving</a:t>
            </a:r>
            <a:r>
              <a:rPr lang="en-US" altLang="zh-CN" dirty="0">
                <a:sym typeface="Wingdings" pitchFamily="2" charset="2"/>
              </a:rPr>
              <a:t>:(</a:t>
            </a:r>
            <a:r>
              <a:rPr lang="en-US" altLang="zh-CN" dirty="0">
                <a:sym typeface="Wingdings" pitchFamily="2" charset="2"/>
                <a:hlinkClick r:id="rId2" action="ppaction://hlinkfile"/>
              </a:rPr>
              <a:t>overflow2.c</a:t>
            </a:r>
            <a:r>
              <a:rPr lang="en-US" altLang="zh-CN" dirty="0">
                <a:sym typeface="Wingdings" pitchFamily="2" charset="2"/>
              </a:rPr>
              <a:t>,debug</a:t>
            </a:r>
            <a:r>
              <a:rPr lang="zh-CN" altLang="en-US" dirty="0">
                <a:sym typeface="Wingdings" pitchFamily="2" charset="2"/>
              </a:rPr>
              <a:t>版本</a:t>
            </a:r>
            <a:r>
              <a:rPr lang="en-US" altLang="zh-CN" dirty="0">
                <a:sym typeface="Wingdings" pitchFamily="2" charset="2"/>
              </a:rPr>
              <a:t>)</a:t>
            </a:r>
          </a:p>
          <a:p>
            <a:pPr marL="441325" indent="-441325">
              <a:buNone/>
            </a:pPr>
            <a:r>
              <a:rPr lang="en-US" altLang="zh-CN" dirty="0">
                <a:sym typeface="Wingdings" pitchFamily="2" charset="2"/>
              </a:rPr>
              <a:t>    </a:t>
            </a:r>
            <a:r>
              <a:rPr lang="zh-CN" altLang="en-US" dirty="0">
                <a:sym typeface="Wingdings" pitchFamily="2" charset="2"/>
              </a:rPr>
              <a:t>用</a:t>
            </a:r>
            <a:r>
              <a:rPr lang="en-US" altLang="zh-CN" dirty="0">
                <a:sym typeface="Wingdings" pitchFamily="2" charset="2"/>
              </a:rPr>
              <a:t>IDA</a:t>
            </a:r>
            <a:r>
              <a:rPr lang="zh-CN" altLang="en-US" dirty="0">
                <a:sym typeface="Wingdings" pitchFamily="2" charset="2"/>
              </a:rPr>
              <a:t>查看</a:t>
            </a:r>
            <a:r>
              <a:rPr lang="en-US" altLang="zh-CN" dirty="0">
                <a:sym typeface="Wingdings" pitchFamily="2" charset="2"/>
              </a:rPr>
              <a:t>: </a:t>
            </a:r>
            <a:r>
              <a:rPr lang="zh-CN" altLang="en-US" dirty="0">
                <a:sym typeface="Wingdings" pitchFamily="2" charset="2"/>
              </a:rPr>
              <a:t>通过验证的指令地址为</a:t>
            </a:r>
            <a:r>
              <a:rPr lang="en-US" altLang="zh-CN" b="1" dirty="0">
                <a:solidFill>
                  <a:srgbClr val="FF0000"/>
                </a:solidFill>
                <a:sym typeface="Wingdings" pitchFamily="2" charset="2"/>
              </a:rPr>
              <a:t>0x00401122</a:t>
            </a:r>
          </a:p>
          <a:p>
            <a:pPr marL="441325" indent="-441325">
              <a:buNone/>
            </a:pPr>
            <a:endParaRPr lang="en-US" altLang="zh-CN" b="1" dirty="0">
              <a:solidFill>
                <a:srgbClr val="FF0000"/>
              </a:solidFill>
              <a:sym typeface="Wingdings" pitchFamily="2" charset="2"/>
            </a:endParaRPr>
          </a:p>
          <a:p>
            <a:pPr marL="441325" indent="-441325">
              <a:buNone/>
            </a:pPr>
            <a:endParaRPr lang="en-US" altLang="zh-CN" b="1" dirty="0">
              <a:solidFill>
                <a:srgbClr val="FF0000"/>
              </a:solidFill>
              <a:sym typeface="Wingdings" pitchFamily="2" charset="2"/>
            </a:endParaRPr>
          </a:p>
          <a:p>
            <a:pPr marL="441325" indent="-441325">
              <a:buNone/>
            </a:pPr>
            <a:endParaRPr lang="en-US" altLang="zh-CN" b="1" dirty="0">
              <a:solidFill>
                <a:srgbClr val="FF0000"/>
              </a:solidFill>
              <a:sym typeface="Wingdings" pitchFamily="2" charset="2"/>
            </a:endParaRPr>
          </a:p>
          <a:p>
            <a:pPr marL="441325" indent="-441325">
              <a:buNone/>
            </a:pPr>
            <a:endParaRPr lang="en-US" altLang="zh-CN" b="1" dirty="0">
              <a:solidFill>
                <a:srgbClr val="FF0000"/>
              </a:solidFill>
              <a:sym typeface="Wingdings" pitchFamily="2" charset="2"/>
            </a:endParaRPr>
          </a:p>
          <a:p>
            <a:pPr marL="441325" indent="-441325">
              <a:buNone/>
            </a:pPr>
            <a:endParaRPr lang="en-US" altLang="zh-CN" b="1" dirty="0">
              <a:solidFill>
                <a:srgbClr val="FF0000"/>
              </a:solidFill>
              <a:sym typeface="Wingdings" pitchFamily="2" charset="2"/>
            </a:endParaRPr>
          </a:p>
          <a:p>
            <a:pPr marL="441325" indent="-441325">
              <a:buNone/>
            </a:pPr>
            <a:endParaRPr lang="en-US" altLang="zh-CN" b="1" dirty="0">
              <a:solidFill>
                <a:srgbClr val="FF0000"/>
              </a:solidFill>
              <a:sym typeface="Wingdings" pitchFamily="2" charset="2"/>
            </a:endParaRPr>
          </a:p>
          <a:p>
            <a:pPr marL="441325" indent="-441325">
              <a:buNone/>
            </a:pPr>
            <a:endParaRPr lang="en-US" altLang="zh-CN" b="1" dirty="0">
              <a:solidFill>
                <a:srgbClr val="FF0000"/>
              </a:solidFill>
              <a:sym typeface="Wingdings" pitchFamily="2" charset="2"/>
            </a:endParaRPr>
          </a:p>
          <a:p>
            <a:pPr marL="441325" indent="-441325">
              <a:buNone/>
            </a:pPr>
            <a:r>
              <a:rPr lang="en-US" altLang="zh-CN" b="1" dirty="0">
                <a:solidFill>
                  <a:srgbClr val="FF0000"/>
                </a:solidFill>
                <a:sym typeface="Wingdings" pitchFamily="2" charset="2"/>
              </a:rPr>
              <a:t>     </a:t>
            </a:r>
            <a:r>
              <a:rPr lang="en-US" altLang="zh-CN" b="1" dirty="0">
                <a:solidFill>
                  <a:srgbClr val="FF0000"/>
                </a:solidFill>
                <a:latin typeface="Comic Sans MS" pitchFamily="66" charset="0"/>
                <a:sym typeface="Wingdings" pitchFamily="2" charset="2"/>
              </a:rPr>
              <a:t>idea</a:t>
            </a:r>
            <a:r>
              <a:rPr lang="zh-CN" altLang="en-US" b="1" dirty="0">
                <a:solidFill>
                  <a:srgbClr val="FF0000"/>
                </a:solidFill>
                <a:sym typeface="Wingdings" pitchFamily="2" charset="2"/>
              </a:rPr>
              <a:t>：如果将返回地址覆盖成这个地址，那么程序将跳转到“验证通过”的分支</a:t>
            </a:r>
            <a:endParaRPr lang="zh-CN" altLang="en-US" b="1" dirty="0">
              <a:solidFill>
                <a:srgbClr val="FF0000"/>
              </a:solidFill>
            </a:endParaRPr>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 y="2420888"/>
            <a:ext cx="9143615"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组合 9"/>
          <p:cNvGrpSpPr/>
          <p:nvPr/>
        </p:nvGrpSpPr>
        <p:grpSpPr>
          <a:xfrm>
            <a:off x="323528" y="2924944"/>
            <a:ext cx="4971879" cy="1368152"/>
            <a:chOff x="323528" y="3861048"/>
            <a:chExt cx="4971879" cy="1368152"/>
          </a:xfrm>
        </p:grpSpPr>
        <p:sp>
          <p:nvSpPr>
            <p:cNvPr id="6" name="矩形 5"/>
            <p:cNvSpPr/>
            <p:nvPr/>
          </p:nvSpPr>
          <p:spPr>
            <a:xfrm>
              <a:off x="323528" y="5013176"/>
              <a:ext cx="2376264" cy="216024"/>
            </a:xfrm>
            <a:prstGeom prst="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7"/>
            <p:cNvSpPr/>
            <p:nvPr/>
          </p:nvSpPr>
          <p:spPr>
            <a:xfrm>
              <a:off x="2919143" y="3861048"/>
              <a:ext cx="2376264" cy="216024"/>
            </a:xfrm>
            <a:prstGeom prst="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9" name="直接箭头连接符 8"/>
            <p:cNvCxnSpPr/>
            <p:nvPr/>
          </p:nvCxnSpPr>
          <p:spPr bwMode="auto">
            <a:xfrm flipH="1">
              <a:off x="1763688" y="4077072"/>
              <a:ext cx="1155455" cy="936104"/>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 name="日期占位符 6"/>
          <p:cNvSpPr>
            <a:spLocks noGrp="1"/>
          </p:cNvSpPr>
          <p:nvPr>
            <p:ph type="dt" sz="half" idx="2"/>
          </p:nvPr>
        </p:nvSpPr>
        <p:spPr/>
        <p:txBody>
          <a:bodyPr/>
          <a:lstStyle/>
          <a:p>
            <a:fld id="{74AF827C-7D84-4A01-BD1A-8696261E1FF7}" type="datetime1">
              <a:rPr lang="zh-CN" altLang="en-US" smtClean="0"/>
              <a:t>2022/11/4</a:t>
            </a:fld>
            <a:endParaRPr lang="zh-CN" altLang="en-US"/>
          </a:p>
        </p:txBody>
      </p:sp>
      <p:sp>
        <p:nvSpPr>
          <p:cNvPr id="11" name="页脚占位符 10"/>
          <p:cNvSpPr>
            <a:spLocks noGrp="1"/>
          </p:cNvSpPr>
          <p:nvPr>
            <p:ph type="ftr" sz="quarter" idx="3"/>
          </p:nvPr>
        </p:nvSpPr>
        <p:spPr/>
        <p:txBody>
          <a:bodyPr/>
          <a:lstStyle/>
          <a:p>
            <a:r>
              <a:rPr lang="en-US" altLang="zh-CN"/>
              <a:t>is.cumt.edu.cn</a:t>
            </a:r>
            <a:endParaRPr lang="en-US" altLang="zh-CN" dirty="0"/>
          </a:p>
        </p:txBody>
      </p:sp>
      <p:sp>
        <p:nvSpPr>
          <p:cNvPr id="12" name="灯片编号占位符 11"/>
          <p:cNvSpPr>
            <a:spLocks noGrp="1"/>
          </p:cNvSpPr>
          <p:nvPr>
            <p:ph type="sldNum" sz="quarter" idx="4"/>
          </p:nvPr>
        </p:nvSpPr>
        <p:spPr/>
        <p:txBody>
          <a:bodyPr/>
          <a:lstStyle/>
          <a:p>
            <a:fld id="{793773FA-04BE-4575-9625-A7596617E1A2}" type="slidenum">
              <a:rPr lang="zh-CN" altLang="en-US" smtClean="0"/>
              <a:t>50</a:t>
            </a:fld>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1000"/>
                                        <p:tgtEl>
                                          <p:spTgt spid="3">
                                            <p:txEl>
                                              <p:pRg st="9" end="9"/>
                                            </p:txEl>
                                          </p:spTgt>
                                        </p:tgtEl>
                                      </p:cBhvr>
                                    </p:animEffect>
                                    <p:anim calcmode="lin" valueType="num">
                                      <p:cBhvr>
                                        <p:cTn id="1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9DB57-E49B-48DB-9B52-7FCFCEB2C977}"/>
              </a:ext>
            </a:extLst>
          </p:cNvPr>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a:extLst>
              <a:ext uri="{FF2B5EF4-FFF2-40B4-BE49-F238E27FC236}">
                <a16:creationId xmlns:a16="http://schemas.microsoft.com/office/drawing/2014/main" id="{F04F6789-C71E-4E93-ADB7-0F93820280CA}"/>
              </a:ext>
            </a:extLst>
          </p:cNvPr>
          <p:cNvSpPr>
            <a:spLocks noGrp="1"/>
          </p:cNvSpPr>
          <p:nvPr>
            <p:ph idx="1"/>
          </p:nvPr>
        </p:nvSpPr>
        <p:spPr>
          <a:xfrm>
            <a:off x="181104" y="1172447"/>
            <a:ext cx="4572000" cy="4992857"/>
          </a:xfrm>
        </p:spPr>
        <p:txBody>
          <a:bodyPr/>
          <a:lstStyle/>
          <a:p>
            <a:pPr marL="0" indent="0">
              <a:buNone/>
            </a:pPr>
            <a:r>
              <a:rPr lang="en-US" altLang="zh-CN" sz="1600" dirty="0"/>
              <a:t>#include &lt;</a:t>
            </a:r>
            <a:r>
              <a:rPr lang="en-US" altLang="zh-CN" sz="1600" dirty="0" err="1"/>
              <a:t>stdio.h</a:t>
            </a:r>
            <a:r>
              <a:rPr lang="en-US" altLang="zh-CN" sz="1600" dirty="0"/>
              <a:t>&gt;</a:t>
            </a:r>
          </a:p>
          <a:p>
            <a:pPr marL="0" indent="0">
              <a:buNone/>
            </a:pPr>
            <a:r>
              <a:rPr lang="en-US" altLang="zh-CN" sz="1600" dirty="0"/>
              <a:t>#define PASSWORD "1234567"</a:t>
            </a:r>
          </a:p>
          <a:p>
            <a:pPr marL="0" indent="0">
              <a:buNone/>
            </a:pPr>
            <a:endParaRPr lang="en-US" altLang="zh-CN" sz="1600" dirty="0"/>
          </a:p>
          <a:p>
            <a:pPr marL="0" indent="0">
              <a:buNone/>
            </a:pPr>
            <a:r>
              <a:rPr lang="en-US" altLang="zh-CN" sz="1600" dirty="0"/>
              <a:t>int </a:t>
            </a:r>
            <a:r>
              <a:rPr lang="en-US" altLang="zh-CN" sz="1600" dirty="0" err="1"/>
              <a:t>verify_password</a:t>
            </a:r>
            <a:r>
              <a:rPr lang="en-US" altLang="zh-CN" sz="1600" dirty="0"/>
              <a:t>(char *password)</a:t>
            </a:r>
          </a:p>
          <a:p>
            <a:pPr marL="0" indent="0">
              <a:buNone/>
            </a:pPr>
            <a:r>
              <a:rPr lang="en-US" altLang="zh-CN" sz="1600" dirty="0"/>
              <a:t>{</a:t>
            </a:r>
          </a:p>
          <a:p>
            <a:pPr marL="0" indent="0">
              <a:buNone/>
            </a:pPr>
            <a:r>
              <a:rPr lang="en-US" altLang="zh-CN" sz="1600" dirty="0"/>
              <a:t>int authenticated;</a:t>
            </a:r>
          </a:p>
          <a:p>
            <a:pPr marL="0" indent="0">
              <a:buNone/>
            </a:pPr>
            <a:r>
              <a:rPr lang="en-US" altLang="zh-CN" sz="1600" dirty="0"/>
              <a:t>char buffer[8];</a:t>
            </a:r>
          </a:p>
          <a:p>
            <a:pPr marL="0" indent="0">
              <a:buNone/>
            </a:pPr>
            <a:r>
              <a:rPr lang="en-US" altLang="zh-CN" sz="1600" dirty="0"/>
              <a:t>authenticated=</a:t>
            </a:r>
            <a:r>
              <a:rPr lang="en-US" altLang="zh-CN" sz="1600" dirty="0" err="1"/>
              <a:t>strcmp</a:t>
            </a:r>
            <a:r>
              <a:rPr lang="en-US" altLang="zh-CN" sz="1600" dirty="0"/>
              <a:t>(</a:t>
            </a:r>
            <a:r>
              <a:rPr lang="en-US" altLang="zh-CN" sz="1600" dirty="0" err="1"/>
              <a:t>password,PASSWORD</a:t>
            </a:r>
            <a:r>
              <a:rPr lang="en-US" altLang="zh-CN" sz="1600" dirty="0"/>
              <a:t>);</a:t>
            </a:r>
          </a:p>
          <a:p>
            <a:pPr marL="0" indent="0">
              <a:buNone/>
            </a:pPr>
            <a:r>
              <a:rPr lang="en-US" altLang="zh-CN" sz="1600" dirty="0" err="1"/>
              <a:t>strcpy</a:t>
            </a:r>
            <a:r>
              <a:rPr lang="en-US" altLang="zh-CN" sz="1600" dirty="0"/>
              <a:t>(</a:t>
            </a:r>
            <a:r>
              <a:rPr lang="en-US" altLang="zh-CN" sz="1600" dirty="0" err="1"/>
              <a:t>buffer,password</a:t>
            </a:r>
            <a:r>
              <a:rPr lang="en-US" altLang="zh-CN" sz="1600" dirty="0"/>
              <a:t>);</a:t>
            </a:r>
          </a:p>
          <a:p>
            <a:pPr marL="0" indent="0">
              <a:buNone/>
            </a:pPr>
            <a:r>
              <a:rPr lang="en-US" altLang="zh-CN" sz="1600" dirty="0"/>
              <a:t>return authenticated;	</a:t>
            </a:r>
          </a:p>
          <a:p>
            <a:pPr marL="0" indent="0">
              <a:buNone/>
            </a:pPr>
            <a:r>
              <a:rPr lang="en-US" altLang="zh-CN" sz="1600" dirty="0"/>
              <a:t>}</a:t>
            </a:r>
          </a:p>
          <a:p>
            <a:pPr marL="0" indent="0">
              <a:buNone/>
            </a:pPr>
            <a:endParaRPr lang="en-US" altLang="zh-CN" sz="1600" dirty="0"/>
          </a:p>
          <a:p>
            <a:pPr marL="0" indent="0">
              <a:buNone/>
            </a:pPr>
            <a:endParaRPr lang="zh-CN" altLang="en-US" sz="1600" dirty="0"/>
          </a:p>
        </p:txBody>
      </p:sp>
      <p:sp>
        <p:nvSpPr>
          <p:cNvPr id="4" name="页脚占位符 3">
            <a:extLst>
              <a:ext uri="{FF2B5EF4-FFF2-40B4-BE49-F238E27FC236}">
                <a16:creationId xmlns:a16="http://schemas.microsoft.com/office/drawing/2014/main" id="{FFC1BF92-6172-4027-BC7E-19B12559C43B}"/>
              </a:ext>
            </a:extLst>
          </p:cNvPr>
          <p:cNvSpPr>
            <a:spLocks noGrp="1"/>
          </p:cNvSpPr>
          <p:nvPr>
            <p:ph type="ftr" sz="quarter" idx="3"/>
          </p:nvPr>
        </p:nvSpPr>
        <p:spPr/>
        <p:txBody>
          <a:bodyPr/>
          <a:lstStyle/>
          <a:p>
            <a:r>
              <a:rPr lang="en-US" altLang="zh-CN"/>
              <a:t>is.cumt.edu.cn</a:t>
            </a:r>
            <a:endParaRPr lang="en-US" altLang="zh-CN" dirty="0"/>
          </a:p>
        </p:txBody>
      </p:sp>
      <p:sp>
        <p:nvSpPr>
          <p:cNvPr id="5" name="日期占位符 4">
            <a:extLst>
              <a:ext uri="{FF2B5EF4-FFF2-40B4-BE49-F238E27FC236}">
                <a16:creationId xmlns:a16="http://schemas.microsoft.com/office/drawing/2014/main" id="{80F54714-DBC7-4DF4-B813-1B89E6259BE6}"/>
              </a:ext>
            </a:extLst>
          </p:cNvPr>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a:extLst>
              <a:ext uri="{FF2B5EF4-FFF2-40B4-BE49-F238E27FC236}">
                <a16:creationId xmlns:a16="http://schemas.microsoft.com/office/drawing/2014/main" id="{5CA990E2-B986-4442-B258-B312C83F07A2}"/>
              </a:ext>
            </a:extLst>
          </p:cNvPr>
          <p:cNvSpPr>
            <a:spLocks noGrp="1"/>
          </p:cNvSpPr>
          <p:nvPr>
            <p:ph type="sldNum" sz="quarter" idx="4"/>
          </p:nvPr>
        </p:nvSpPr>
        <p:spPr/>
        <p:txBody>
          <a:bodyPr/>
          <a:lstStyle/>
          <a:p>
            <a:fld id="{793773FA-04BE-4575-9625-A7596617E1A2}" type="slidenum">
              <a:rPr lang="zh-CN" altLang="en-US" smtClean="0"/>
              <a:t>51</a:t>
            </a:fld>
            <a:endParaRPr lang="zh-CN" altLang="en-US"/>
          </a:p>
        </p:txBody>
      </p:sp>
      <p:sp>
        <p:nvSpPr>
          <p:cNvPr id="7" name="矩形 6">
            <a:extLst>
              <a:ext uri="{FF2B5EF4-FFF2-40B4-BE49-F238E27FC236}">
                <a16:creationId xmlns:a16="http://schemas.microsoft.com/office/drawing/2014/main" id="{9357C1B1-CE9D-4BBF-B44E-A6B85446DE28}"/>
              </a:ext>
            </a:extLst>
          </p:cNvPr>
          <p:cNvSpPr/>
          <p:nvPr/>
        </p:nvSpPr>
        <p:spPr>
          <a:xfrm>
            <a:off x="4572000" y="764704"/>
            <a:ext cx="4572000" cy="4862870"/>
          </a:xfrm>
          <a:prstGeom prst="rect">
            <a:avLst/>
          </a:prstGeom>
        </p:spPr>
        <p:txBody>
          <a:bodyPr>
            <a:spAutoFit/>
          </a:bodyPr>
          <a:lstStyle/>
          <a:p>
            <a:pPr marL="0" indent="0">
              <a:buNone/>
            </a:pPr>
            <a:r>
              <a:rPr lang="en-US" altLang="zh-CN" sz="1600" b="0" dirty="0">
                <a:latin typeface="+mn-lt"/>
              </a:rPr>
              <a:t>main(){</a:t>
            </a:r>
          </a:p>
          <a:p>
            <a:pPr marL="0" indent="0">
              <a:buNone/>
            </a:pPr>
            <a:r>
              <a:rPr lang="en-US" altLang="zh-CN" sz="1600" b="0" dirty="0">
                <a:latin typeface="+mn-lt"/>
              </a:rPr>
              <a:t>	int </a:t>
            </a:r>
            <a:r>
              <a:rPr lang="en-US" altLang="zh-CN" sz="1600" b="0" dirty="0" err="1">
                <a:latin typeface="+mn-lt"/>
              </a:rPr>
              <a:t>valid_flag</a:t>
            </a:r>
            <a:r>
              <a:rPr lang="en-US" altLang="zh-CN" sz="1600" b="0" dirty="0">
                <a:latin typeface="+mn-lt"/>
              </a:rPr>
              <a:t>=0;</a:t>
            </a:r>
          </a:p>
          <a:p>
            <a:pPr marL="0" indent="0">
              <a:buNone/>
            </a:pPr>
            <a:r>
              <a:rPr lang="en-US" altLang="zh-CN" sz="1600" b="0" dirty="0">
                <a:latin typeface="+mn-lt"/>
              </a:rPr>
              <a:t>	char password[1024];</a:t>
            </a:r>
          </a:p>
          <a:p>
            <a:pPr marL="0" indent="0">
              <a:buNone/>
            </a:pPr>
            <a:r>
              <a:rPr lang="en-US" altLang="zh-CN" sz="1600" b="0" dirty="0">
                <a:latin typeface="+mn-lt"/>
              </a:rPr>
              <a:t>	FILE * </a:t>
            </a:r>
            <a:r>
              <a:rPr lang="en-US" altLang="zh-CN" sz="1600" b="0" dirty="0" err="1">
                <a:latin typeface="+mn-lt"/>
              </a:rPr>
              <a:t>fp</a:t>
            </a:r>
            <a:r>
              <a:rPr lang="en-US" altLang="zh-CN" sz="1600" b="0" dirty="0">
                <a:latin typeface="+mn-lt"/>
              </a:rPr>
              <a:t>;</a:t>
            </a:r>
          </a:p>
          <a:p>
            <a:pPr marL="0" indent="0">
              <a:buNone/>
            </a:pPr>
            <a:r>
              <a:rPr lang="en-US" altLang="zh-CN" sz="1600" b="0" dirty="0">
                <a:latin typeface="+mn-lt"/>
              </a:rPr>
              <a:t>	if(!(</a:t>
            </a:r>
            <a:r>
              <a:rPr lang="en-US" altLang="zh-CN" sz="1600" b="0" dirty="0" err="1">
                <a:latin typeface="+mn-lt"/>
              </a:rPr>
              <a:t>fp</a:t>
            </a:r>
            <a:r>
              <a:rPr lang="en-US" altLang="zh-CN" sz="1600" b="0" dirty="0">
                <a:latin typeface="+mn-lt"/>
              </a:rPr>
              <a:t>=</a:t>
            </a:r>
            <a:r>
              <a:rPr lang="en-US" altLang="zh-CN" sz="1600" b="0" dirty="0" err="1">
                <a:latin typeface="+mn-lt"/>
              </a:rPr>
              <a:t>fopen</a:t>
            </a:r>
            <a:r>
              <a:rPr lang="en-US" altLang="zh-CN" sz="1600" b="0" dirty="0">
                <a:latin typeface="+mn-lt"/>
              </a:rPr>
              <a:t>("password.txt","</a:t>
            </a:r>
            <a:r>
              <a:rPr lang="en-US" altLang="zh-CN" sz="1600" b="0" dirty="0" err="1">
                <a:latin typeface="+mn-lt"/>
              </a:rPr>
              <a:t>rw</a:t>
            </a:r>
            <a:r>
              <a:rPr lang="en-US" altLang="zh-CN" sz="1600" b="0" dirty="0">
                <a:latin typeface="+mn-lt"/>
              </a:rPr>
              <a:t>+"))){</a:t>
            </a:r>
          </a:p>
          <a:p>
            <a:pPr marL="0" indent="0">
              <a:buNone/>
            </a:pPr>
            <a:r>
              <a:rPr lang="en-US" altLang="zh-CN" sz="1600" b="0" dirty="0">
                <a:latin typeface="+mn-lt"/>
              </a:rPr>
              <a:t>		exit(0);</a:t>
            </a:r>
          </a:p>
          <a:p>
            <a:pPr marL="0" indent="0">
              <a:buNone/>
            </a:pPr>
            <a:r>
              <a:rPr lang="en-US" altLang="zh-CN" sz="1600" b="0" dirty="0">
                <a:latin typeface="+mn-lt"/>
              </a:rPr>
              <a:t>	}</a:t>
            </a:r>
          </a:p>
          <a:p>
            <a:pPr marL="0" indent="0">
              <a:buNone/>
            </a:pPr>
            <a:r>
              <a:rPr lang="en-US" altLang="zh-CN" sz="1600" b="0" dirty="0">
                <a:latin typeface="+mn-lt"/>
              </a:rPr>
              <a:t>	</a:t>
            </a:r>
            <a:r>
              <a:rPr lang="en-US" altLang="zh-CN" sz="1600" b="0" dirty="0" err="1">
                <a:latin typeface="+mn-lt"/>
              </a:rPr>
              <a:t>fscanf</a:t>
            </a:r>
            <a:r>
              <a:rPr lang="en-US" altLang="zh-CN" sz="1600" b="0" dirty="0">
                <a:latin typeface="+mn-lt"/>
              </a:rPr>
              <a:t>(</a:t>
            </a:r>
            <a:r>
              <a:rPr lang="en-US" altLang="zh-CN" sz="1600" b="0" dirty="0" err="1">
                <a:latin typeface="+mn-lt"/>
              </a:rPr>
              <a:t>fp</a:t>
            </a:r>
            <a:r>
              <a:rPr lang="en-US" altLang="zh-CN" sz="1600" b="0" dirty="0">
                <a:latin typeface="+mn-lt"/>
              </a:rPr>
              <a:t>,"%</a:t>
            </a:r>
            <a:r>
              <a:rPr lang="en-US" altLang="zh-CN" sz="1600" b="0" dirty="0" err="1">
                <a:latin typeface="+mn-lt"/>
              </a:rPr>
              <a:t>s",password</a:t>
            </a:r>
            <a:r>
              <a:rPr lang="en-US" altLang="zh-CN" sz="1600" b="0" dirty="0">
                <a:latin typeface="+mn-lt"/>
              </a:rPr>
              <a:t>);</a:t>
            </a:r>
          </a:p>
          <a:p>
            <a:pPr marL="0" indent="0">
              <a:buNone/>
            </a:pPr>
            <a:r>
              <a:rPr lang="en-US" altLang="zh-CN" sz="1600" b="0" dirty="0">
                <a:latin typeface="+mn-lt"/>
              </a:rPr>
              <a:t>	</a:t>
            </a:r>
            <a:r>
              <a:rPr lang="en-US" altLang="zh-CN" sz="1600" b="0" dirty="0" err="1">
                <a:latin typeface="+mn-lt"/>
              </a:rPr>
              <a:t>valid_flag</a:t>
            </a:r>
            <a:r>
              <a:rPr lang="en-US" altLang="zh-CN" sz="1600" b="0" dirty="0">
                <a:latin typeface="+mn-lt"/>
              </a:rPr>
              <a:t>=</a:t>
            </a:r>
            <a:r>
              <a:rPr lang="en-US" altLang="zh-CN" sz="1600" b="0" dirty="0" err="1">
                <a:latin typeface="+mn-lt"/>
              </a:rPr>
              <a:t>verify_password</a:t>
            </a:r>
            <a:r>
              <a:rPr lang="en-US" altLang="zh-CN" sz="1600" b="0" dirty="0">
                <a:latin typeface="+mn-lt"/>
              </a:rPr>
              <a:t>(password);</a:t>
            </a:r>
          </a:p>
          <a:p>
            <a:pPr marL="0" indent="0">
              <a:buNone/>
            </a:pPr>
            <a:endParaRPr lang="en-US" altLang="zh-CN" sz="1600" b="0" dirty="0">
              <a:latin typeface="+mn-lt"/>
            </a:endParaRPr>
          </a:p>
          <a:p>
            <a:pPr marL="0" indent="0">
              <a:buNone/>
            </a:pPr>
            <a:r>
              <a:rPr lang="en-US" altLang="zh-CN" sz="1600" b="0" dirty="0">
                <a:latin typeface="+mn-lt"/>
              </a:rPr>
              <a:t>	if(</a:t>
            </a:r>
            <a:r>
              <a:rPr lang="en-US" altLang="zh-CN" sz="1600" b="0" dirty="0" err="1">
                <a:latin typeface="+mn-lt"/>
              </a:rPr>
              <a:t>valid_flag</a:t>
            </a:r>
            <a:r>
              <a:rPr lang="en-US" altLang="zh-CN" sz="1600" b="0" dirty="0">
                <a:latin typeface="+mn-lt"/>
              </a:rPr>
              <a:t>){		</a:t>
            </a:r>
          </a:p>
          <a:p>
            <a:pPr marL="0" indent="0">
              <a:buNone/>
            </a:pPr>
            <a:r>
              <a:rPr lang="en-US" altLang="zh-CN" sz="1600" b="0" dirty="0">
                <a:latin typeface="+mn-lt"/>
              </a:rPr>
              <a:t>	</a:t>
            </a:r>
            <a:r>
              <a:rPr lang="en-US" altLang="zh-CN" sz="1600" b="0" dirty="0" err="1">
                <a:latin typeface="+mn-lt"/>
              </a:rPr>
              <a:t>printf</a:t>
            </a:r>
            <a:r>
              <a:rPr lang="en-US" altLang="zh-CN" sz="1600" b="0" dirty="0">
                <a:latin typeface="+mn-lt"/>
              </a:rPr>
              <a:t>("incorrect password!\n\n");</a:t>
            </a:r>
          </a:p>
          <a:p>
            <a:pPr marL="0" indent="0">
              <a:buNone/>
            </a:pPr>
            <a:r>
              <a:rPr lang="en-US" altLang="zh-CN" sz="1600" b="0" dirty="0">
                <a:latin typeface="+mn-lt"/>
              </a:rPr>
              <a:t>	}else{			</a:t>
            </a:r>
            <a:r>
              <a:rPr lang="en-US" altLang="zh-CN" sz="1600" b="0" dirty="0" err="1">
                <a:latin typeface="+mn-lt"/>
              </a:rPr>
              <a:t>printf</a:t>
            </a:r>
            <a:r>
              <a:rPr lang="en-US" altLang="zh-CN" sz="1600" b="0" dirty="0">
                <a:latin typeface="+mn-lt"/>
              </a:rPr>
              <a:t>("Congratulation! You have passed the verification!\n");		</a:t>
            </a:r>
          </a:p>
          <a:p>
            <a:pPr marL="0" indent="0">
              <a:buNone/>
            </a:pPr>
            <a:r>
              <a:rPr lang="en-US" altLang="zh-CN" sz="1600" b="0" dirty="0">
                <a:latin typeface="+mn-lt"/>
              </a:rPr>
              <a:t>	}</a:t>
            </a:r>
          </a:p>
          <a:p>
            <a:pPr marL="0" indent="0">
              <a:buNone/>
            </a:pPr>
            <a:endParaRPr lang="en-US" altLang="zh-CN" sz="1600" b="0" dirty="0">
              <a:latin typeface="+mn-lt"/>
            </a:endParaRPr>
          </a:p>
          <a:p>
            <a:pPr marL="0" indent="0">
              <a:buNone/>
            </a:pPr>
            <a:r>
              <a:rPr lang="en-US" altLang="zh-CN" sz="1600" b="0" dirty="0">
                <a:latin typeface="+mn-lt"/>
              </a:rPr>
              <a:t>	</a:t>
            </a:r>
            <a:r>
              <a:rPr lang="en-US" altLang="zh-CN" sz="1600" b="0" dirty="0" err="1">
                <a:latin typeface="+mn-lt"/>
              </a:rPr>
              <a:t>fclose</a:t>
            </a:r>
            <a:r>
              <a:rPr lang="en-US" altLang="zh-CN" sz="1600" b="0" dirty="0">
                <a:latin typeface="+mn-lt"/>
              </a:rPr>
              <a:t>(</a:t>
            </a:r>
            <a:r>
              <a:rPr lang="en-US" altLang="zh-CN" sz="1600" b="0" dirty="0" err="1">
                <a:latin typeface="+mn-lt"/>
              </a:rPr>
              <a:t>fp</a:t>
            </a:r>
            <a:r>
              <a:rPr lang="en-US" altLang="zh-CN" sz="1600" b="0" dirty="0">
                <a:latin typeface="+mn-lt"/>
              </a:rPr>
              <a:t>);</a:t>
            </a:r>
          </a:p>
          <a:p>
            <a:pPr marL="0" indent="0">
              <a:buNone/>
            </a:pPr>
            <a:r>
              <a:rPr lang="en-US" altLang="zh-CN" sz="1600" b="0" dirty="0">
                <a:latin typeface="+mn-lt"/>
              </a:rPr>
              <a:t>}</a:t>
            </a:r>
            <a:endParaRPr lang="zh-CN" altLang="en-US" sz="1600" b="0" dirty="0">
              <a:latin typeface="+mn-lt"/>
            </a:endParaRPr>
          </a:p>
        </p:txBody>
      </p:sp>
      <p:cxnSp>
        <p:nvCxnSpPr>
          <p:cNvPr id="9" name="直接连接符 8">
            <a:extLst>
              <a:ext uri="{FF2B5EF4-FFF2-40B4-BE49-F238E27FC236}">
                <a16:creationId xmlns:a16="http://schemas.microsoft.com/office/drawing/2014/main" id="{061E7736-B157-4CA1-B490-034259586C7B}"/>
              </a:ext>
            </a:extLst>
          </p:cNvPr>
          <p:cNvCxnSpPr/>
          <p:nvPr/>
        </p:nvCxnSpPr>
        <p:spPr bwMode="auto">
          <a:xfrm>
            <a:off x="4572000" y="609600"/>
            <a:ext cx="0" cy="5843736"/>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a:extLst>
              <a:ext uri="{FF2B5EF4-FFF2-40B4-BE49-F238E27FC236}">
                <a16:creationId xmlns:a16="http://schemas.microsoft.com/office/drawing/2014/main" id="{F401A903-86C9-4397-9F1F-88BD9548FB62}"/>
              </a:ext>
            </a:extLst>
          </p:cNvPr>
          <p:cNvSpPr/>
          <p:nvPr/>
        </p:nvSpPr>
        <p:spPr>
          <a:xfrm>
            <a:off x="494190" y="5165909"/>
            <a:ext cx="3499676"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CN" sz="2400" dirty="0">
                <a:solidFill>
                  <a:srgbClr val="FF0000"/>
                </a:solidFill>
                <a:sym typeface="Wingdings" pitchFamily="2" charset="2"/>
                <a:hlinkClick r:id="rId2" action="ppaction://hlinkfile">
                  <a:extLst>
                    <a:ext uri="{A12FA001-AC4F-418D-AE19-62706E023703}">
                      <ahyp:hlinkClr xmlns:ahyp="http://schemas.microsoft.com/office/drawing/2018/hyperlinkcolor" val="tx"/>
                    </a:ext>
                  </a:extLst>
                </a:hlinkClick>
              </a:rPr>
              <a:t>overflow2.c</a:t>
            </a:r>
            <a:r>
              <a:rPr lang="en-US" altLang="zh-CN" sz="2400" dirty="0">
                <a:solidFill>
                  <a:srgbClr val="FF0000"/>
                </a:solidFill>
                <a:sym typeface="Wingdings" pitchFamily="2" charset="2"/>
              </a:rPr>
              <a:t>,debug</a:t>
            </a:r>
            <a:r>
              <a:rPr lang="zh-CN" altLang="en-US" sz="2400" dirty="0">
                <a:solidFill>
                  <a:srgbClr val="FF0000"/>
                </a:solidFill>
                <a:sym typeface="Wingdings" pitchFamily="2" charset="2"/>
              </a:rPr>
              <a:t>版本</a:t>
            </a:r>
            <a:endParaRPr lang="zh-CN" altLang="en-US" sz="2400" dirty="0">
              <a:solidFill>
                <a:srgbClr val="FF0000"/>
              </a:solidFill>
            </a:endParaRPr>
          </a:p>
        </p:txBody>
      </p:sp>
    </p:spTree>
    <p:extLst>
      <p:ext uri="{BB962C8B-B14F-4D97-AF65-F5344CB8AC3E}">
        <p14:creationId xmlns:p14="http://schemas.microsoft.com/office/powerpoint/2010/main" val="741631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b="1" dirty="0">
                <a:solidFill>
                  <a:srgbClr val="FF0000"/>
                </a:solidFill>
              </a:rPr>
              <a:t>付诸行动</a:t>
            </a:r>
            <a:r>
              <a:rPr lang="zh-CN" altLang="en-US" dirty="0"/>
              <a:t>：修改</a:t>
            </a:r>
            <a:r>
              <a:rPr lang="en-US" altLang="zh-CN" dirty="0"/>
              <a:t>password.txt</a:t>
            </a:r>
            <a:r>
              <a:rPr lang="zh-CN" altLang="en-US" dirty="0"/>
              <a:t>文件中</a:t>
            </a:r>
            <a:r>
              <a:rPr lang="en-US" altLang="zh-CN" dirty="0"/>
              <a:t>password</a:t>
            </a:r>
            <a:r>
              <a:rPr lang="zh-CN" altLang="en-US" dirty="0"/>
              <a:t>的值，使之满足要求</a:t>
            </a:r>
          </a:p>
        </p:txBody>
      </p:sp>
      <p:sp>
        <p:nvSpPr>
          <p:cNvPr id="6" name="立方体 5"/>
          <p:cNvSpPr/>
          <p:nvPr/>
        </p:nvSpPr>
        <p:spPr bwMode="auto">
          <a:xfrm>
            <a:off x="2019908" y="5004792"/>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a:t>
            </a:r>
            <a:endParaRPr kumimoji="0" lang="zh-CN" altLang="en-US" sz="1800" b="1" i="0" u="none" strike="noStrike" cap="none" normalizeH="0" baseline="0" dirty="0">
              <a:ln>
                <a:noFill/>
              </a:ln>
              <a:solidFill>
                <a:schemeClr val="tx1"/>
              </a:solidFill>
              <a:effectLst/>
              <a:latin typeface="Arial" charset="0"/>
            </a:endParaRPr>
          </a:p>
        </p:txBody>
      </p:sp>
      <p:sp>
        <p:nvSpPr>
          <p:cNvPr id="7" name="立方体 6"/>
          <p:cNvSpPr/>
          <p:nvPr/>
        </p:nvSpPr>
        <p:spPr bwMode="auto">
          <a:xfrm>
            <a:off x="2019908" y="4500736"/>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形参：</a:t>
            </a:r>
            <a:r>
              <a:rPr kumimoji="0" lang="en-US" altLang="zh-CN" sz="1800" b="1" i="0" u="none" strike="noStrike" cap="none" normalizeH="0" baseline="0" dirty="0">
                <a:ln>
                  <a:noFill/>
                </a:ln>
                <a:solidFill>
                  <a:schemeClr val="tx1"/>
                </a:solidFill>
                <a:effectLst/>
                <a:latin typeface="Arial" charset="0"/>
              </a:rPr>
              <a:t>password=</a:t>
            </a:r>
            <a:r>
              <a:rPr kumimoji="0" lang="en-US" altLang="zh-CN" sz="1800" b="1" i="0" u="none" strike="noStrike" cap="none" normalizeH="0" baseline="0" dirty="0" err="1">
                <a:ln>
                  <a:noFill/>
                </a:ln>
                <a:solidFill>
                  <a:schemeClr val="tx1"/>
                </a:solidFill>
                <a:effectLst/>
                <a:latin typeface="Arial" charset="0"/>
              </a:rPr>
              <a:t>qqqqqqq</a:t>
            </a:r>
            <a:endParaRPr kumimoji="0" lang="zh-CN" altLang="en-US" sz="1800" b="1" i="0" u="none" strike="noStrike" cap="none" normalizeH="0" baseline="0" dirty="0">
              <a:ln>
                <a:noFill/>
              </a:ln>
              <a:solidFill>
                <a:schemeClr val="tx1"/>
              </a:solidFill>
              <a:effectLst/>
              <a:latin typeface="Arial" charset="0"/>
            </a:endParaRPr>
          </a:p>
        </p:txBody>
      </p:sp>
      <p:sp>
        <p:nvSpPr>
          <p:cNvPr id="8" name="立方体 7"/>
          <p:cNvSpPr/>
          <p:nvPr/>
        </p:nvSpPr>
        <p:spPr bwMode="auto">
          <a:xfrm>
            <a:off x="2019908" y="3996680"/>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返回地址</a:t>
            </a:r>
          </a:p>
        </p:txBody>
      </p:sp>
      <p:sp>
        <p:nvSpPr>
          <p:cNvPr id="9" name="立方体 8"/>
          <p:cNvSpPr/>
          <p:nvPr/>
        </p:nvSpPr>
        <p:spPr bwMode="auto">
          <a:xfrm>
            <a:off x="2019908" y="3492624"/>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上一栈帧的</a:t>
            </a:r>
            <a:r>
              <a:rPr kumimoji="0" lang="en-US" altLang="zh-CN" sz="1800" b="1" i="0" u="none" strike="noStrike" cap="none" normalizeH="0" baseline="0" dirty="0">
                <a:ln>
                  <a:noFill/>
                </a:ln>
                <a:solidFill>
                  <a:schemeClr val="tx1"/>
                </a:solidFill>
                <a:effectLst/>
                <a:latin typeface="Arial" charset="0"/>
              </a:rPr>
              <a:t>EBP</a:t>
            </a:r>
            <a:endParaRPr kumimoji="0" lang="zh-CN" altLang="en-US" sz="1800" b="1" i="0" u="none" strike="noStrike" cap="none" normalizeH="0" baseline="0" dirty="0">
              <a:ln>
                <a:noFill/>
              </a:ln>
              <a:solidFill>
                <a:schemeClr val="tx1"/>
              </a:solidFill>
              <a:effectLst/>
              <a:latin typeface="Arial" charset="0"/>
            </a:endParaRPr>
          </a:p>
        </p:txBody>
      </p:sp>
      <p:sp>
        <p:nvSpPr>
          <p:cNvPr id="10" name="立方体 9"/>
          <p:cNvSpPr/>
          <p:nvPr/>
        </p:nvSpPr>
        <p:spPr bwMode="auto">
          <a:xfrm>
            <a:off x="2019908" y="2988568"/>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Arial" charset="0"/>
              </a:rPr>
              <a:t>int</a:t>
            </a:r>
            <a:r>
              <a:rPr kumimoji="0" lang="en-US" altLang="zh-CN" sz="1800" b="1" i="0" u="none" strike="noStrike" cap="none" normalizeH="0" baseline="0" dirty="0">
                <a:ln>
                  <a:noFill/>
                </a:ln>
                <a:solidFill>
                  <a:schemeClr val="tx1"/>
                </a:solidFill>
                <a:effectLst/>
                <a:latin typeface="Arial" charset="0"/>
              </a:rPr>
              <a:t> authenticated</a:t>
            </a:r>
            <a:r>
              <a:rPr kumimoji="0" lang="zh-CN" altLang="en-US" sz="1800" b="1" i="0" u="none" strike="noStrike" cap="none" normalizeH="0" baseline="0" dirty="0">
                <a:ln>
                  <a:noFill/>
                </a:ln>
                <a:solidFill>
                  <a:schemeClr val="tx1"/>
                </a:solidFill>
                <a:effectLst/>
                <a:latin typeface="Arial" charset="0"/>
              </a:rPr>
              <a:t>（</a:t>
            </a:r>
            <a:r>
              <a:rPr kumimoji="0" lang="en-US" altLang="zh-CN" sz="1800" b="1" i="0" u="none" strike="noStrike" cap="none" normalizeH="0" baseline="0" dirty="0">
                <a:ln>
                  <a:noFill/>
                </a:ln>
                <a:solidFill>
                  <a:schemeClr val="tx1"/>
                </a:solidFill>
                <a:effectLst/>
                <a:latin typeface="Arial" charset="0"/>
              </a:rPr>
              <a:t>0x00000001</a:t>
            </a:r>
            <a:r>
              <a:rPr kumimoji="0" lang="zh-CN" altLang="en-US" sz="1800" b="1" i="0" u="none" strike="noStrike" cap="none" normalizeH="0" baseline="0" dirty="0">
                <a:ln>
                  <a:noFill/>
                </a:ln>
                <a:solidFill>
                  <a:schemeClr val="tx1"/>
                </a:solidFill>
                <a:effectLst/>
                <a:latin typeface="Arial" charset="0"/>
              </a:rPr>
              <a:t>）</a:t>
            </a:r>
          </a:p>
        </p:txBody>
      </p:sp>
      <p:sp>
        <p:nvSpPr>
          <p:cNvPr id="11" name="立方体 10"/>
          <p:cNvSpPr/>
          <p:nvPr/>
        </p:nvSpPr>
        <p:spPr bwMode="auto">
          <a:xfrm>
            <a:off x="2019908" y="2484512"/>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char buffer[4-7] (ASCII: </a:t>
            </a:r>
            <a:r>
              <a:rPr kumimoji="0" lang="en-US" altLang="zh-CN" sz="1800" b="1" i="0" u="none" strike="noStrike" cap="none" normalizeH="0" baseline="0" dirty="0" err="1">
                <a:ln>
                  <a:noFill/>
                </a:ln>
                <a:solidFill>
                  <a:schemeClr val="tx1"/>
                </a:solidFill>
                <a:effectLst/>
                <a:latin typeface="Arial" charset="0"/>
              </a:rPr>
              <a:t>qqq</a:t>
            </a:r>
            <a:r>
              <a:rPr kumimoji="0" lang="en-US" altLang="zh-CN" sz="1800" b="1" i="0" u="none" strike="noStrike" cap="none" normalizeH="0" baseline="0" dirty="0">
                <a:ln>
                  <a:noFill/>
                </a:ln>
                <a:solidFill>
                  <a:schemeClr val="tx1"/>
                </a:solidFill>
                <a:effectLst/>
                <a:latin typeface="Arial" charset="0"/>
              </a:rPr>
              <a:t> null)</a:t>
            </a:r>
            <a:endParaRPr kumimoji="0" lang="zh-CN" altLang="en-US" sz="1800" b="1" i="0" u="none" strike="noStrike" cap="none" normalizeH="0" baseline="0" dirty="0">
              <a:ln>
                <a:noFill/>
              </a:ln>
              <a:solidFill>
                <a:schemeClr val="tx1"/>
              </a:solidFill>
              <a:effectLst/>
              <a:latin typeface="Arial" charset="0"/>
            </a:endParaRPr>
          </a:p>
        </p:txBody>
      </p:sp>
      <p:sp>
        <p:nvSpPr>
          <p:cNvPr id="12" name="立方体 11"/>
          <p:cNvSpPr/>
          <p:nvPr/>
        </p:nvSpPr>
        <p:spPr bwMode="auto">
          <a:xfrm>
            <a:off x="2019908" y="1988840"/>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dirty="0"/>
              <a:t>char buffer[0-3] (ASCII: </a:t>
            </a:r>
            <a:r>
              <a:rPr lang="en-US" altLang="zh-CN" dirty="0" err="1"/>
              <a:t>qqqq</a:t>
            </a:r>
            <a:r>
              <a:rPr lang="en-US" altLang="zh-CN" dirty="0"/>
              <a:t>)</a:t>
            </a:r>
            <a:endParaRPr lang="zh-CN" altLang="en-US" dirty="0"/>
          </a:p>
        </p:txBody>
      </p:sp>
      <p:cxnSp>
        <p:nvCxnSpPr>
          <p:cNvPr id="13" name="直接连接符 12"/>
          <p:cNvCxnSpPr/>
          <p:nvPr/>
        </p:nvCxnSpPr>
        <p:spPr bwMode="auto">
          <a:xfrm>
            <a:off x="1115616" y="2124472"/>
            <a:ext cx="904292"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1115616" y="4140696"/>
            <a:ext cx="904292"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p:nvPr/>
        </p:nvCxnSpPr>
        <p:spPr bwMode="auto">
          <a:xfrm>
            <a:off x="1567762" y="2124472"/>
            <a:ext cx="0" cy="512440"/>
          </a:xfrm>
          <a:prstGeom prst="straightConnector1">
            <a:avLst/>
          </a:prstGeom>
          <a:solidFill>
            <a:schemeClr val="accent1"/>
          </a:solidFill>
          <a:ln w="5715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p:nvPr/>
        </p:nvCxnSpPr>
        <p:spPr bwMode="auto">
          <a:xfrm>
            <a:off x="1547664" y="3628256"/>
            <a:ext cx="0" cy="512440"/>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36512" y="2838399"/>
            <a:ext cx="2056420" cy="646331"/>
          </a:xfrm>
          <a:prstGeom prst="rect">
            <a:avLst/>
          </a:prstGeom>
          <a:noFill/>
        </p:spPr>
        <p:txBody>
          <a:bodyPr wrap="square" rtlCol="0">
            <a:spAutoFit/>
          </a:bodyPr>
          <a:lstStyle/>
          <a:p>
            <a:pPr algn="r"/>
            <a:r>
              <a:rPr lang="en-US" altLang="zh-CN" dirty="0" err="1"/>
              <a:t>verify_password</a:t>
            </a:r>
            <a:r>
              <a:rPr lang="zh-CN" altLang="en-US" dirty="0"/>
              <a:t>栈帧</a:t>
            </a:r>
          </a:p>
        </p:txBody>
      </p:sp>
      <p:sp>
        <p:nvSpPr>
          <p:cNvPr id="18" name="TextBox 17"/>
          <p:cNvSpPr txBox="1"/>
          <p:nvPr/>
        </p:nvSpPr>
        <p:spPr>
          <a:xfrm>
            <a:off x="7164371" y="2312876"/>
            <a:ext cx="2011524" cy="369332"/>
          </a:xfrm>
          <a:prstGeom prst="rect">
            <a:avLst/>
          </a:prstGeom>
          <a:noFill/>
        </p:spPr>
        <p:txBody>
          <a:bodyPr wrap="square" rtlCol="0">
            <a:spAutoFit/>
          </a:bodyPr>
          <a:lstStyle/>
          <a:p>
            <a:r>
              <a:rPr lang="zh-CN" altLang="en-US" dirty="0"/>
              <a:t>任意填充</a:t>
            </a:r>
            <a:r>
              <a:rPr lang="en-US" altLang="zh-CN" dirty="0"/>
              <a:t>8</a:t>
            </a:r>
            <a:r>
              <a:rPr lang="zh-CN" altLang="en-US" dirty="0"/>
              <a:t>字符</a:t>
            </a:r>
          </a:p>
        </p:txBody>
      </p:sp>
      <p:sp>
        <p:nvSpPr>
          <p:cNvPr id="20" name="TextBox 19"/>
          <p:cNvSpPr txBox="1"/>
          <p:nvPr/>
        </p:nvSpPr>
        <p:spPr>
          <a:xfrm>
            <a:off x="7164371" y="3115398"/>
            <a:ext cx="2011524" cy="369332"/>
          </a:xfrm>
          <a:prstGeom prst="rect">
            <a:avLst/>
          </a:prstGeom>
          <a:noFill/>
        </p:spPr>
        <p:txBody>
          <a:bodyPr wrap="square" rtlCol="0">
            <a:spAutoFit/>
          </a:bodyPr>
          <a:lstStyle/>
          <a:p>
            <a:r>
              <a:rPr lang="zh-CN" altLang="en-US" dirty="0"/>
              <a:t>任意填充</a:t>
            </a:r>
            <a:r>
              <a:rPr lang="en-US" altLang="zh-CN" dirty="0"/>
              <a:t>4</a:t>
            </a:r>
            <a:r>
              <a:rPr lang="zh-CN" altLang="en-US" dirty="0"/>
              <a:t>字符</a:t>
            </a:r>
          </a:p>
        </p:txBody>
      </p:sp>
      <p:sp>
        <p:nvSpPr>
          <p:cNvPr id="21" name="TextBox 20"/>
          <p:cNvSpPr txBox="1"/>
          <p:nvPr/>
        </p:nvSpPr>
        <p:spPr>
          <a:xfrm>
            <a:off x="7164371" y="3646209"/>
            <a:ext cx="2011524" cy="369332"/>
          </a:xfrm>
          <a:prstGeom prst="rect">
            <a:avLst/>
          </a:prstGeom>
          <a:noFill/>
        </p:spPr>
        <p:txBody>
          <a:bodyPr wrap="square" rtlCol="0">
            <a:spAutoFit/>
          </a:bodyPr>
          <a:lstStyle/>
          <a:p>
            <a:r>
              <a:rPr lang="zh-CN" altLang="en-US" dirty="0"/>
              <a:t>任意填充</a:t>
            </a:r>
            <a:r>
              <a:rPr lang="en-US" altLang="zh-CN" dirty="0"/>
              <a:t>4</a:t>
            </a:r>
            <a:r>
              <a:rPr lang="zh-CN" altLang="en-US" dirty="0"/>
              <a:t>字符</a:t>
            </a:r>
          </a:p>
        </p:txBody>
      </p:sp>
      <p:sp>
        <p:nvSpPr>
          <p:cNvPr id="22" name="TextBox 21"/>
          <p:cNvSpPr txBox="1"/>
          <p:nvPr/>
        </p:nvSpPr>
        <p:spPr>
          <a:xfrm>
            <a:off x="7164371" y="4125769"/>
            <a:ext cx="2011524" cy="369332"/>
          </a:xfrm>
          <a:prstGeom prst="rect">
            <a:avLst/>
          </a:prstGeom>
          <a:noFill/>
        </p:spPr>
        <p:txBody>
          <a:bodyPr wrap="square" rtlCol="0">
            <a:spAutoFit/>
          </a:bodyPr>
          <a:lstStyle/>
          <a:p>
            <a:pPr marL="441325" indent="-441325">
              <a:buNone/>
            </a:pPr>
            <a:r>
              <a:rPr lang="en-US" altLang="zh-CN" dirty="0">
                <a:solidFill>
                  <a:srgbClr val="FF0000"/>
                </a:solidFill>
                <a:sym typeface="Wingdings" pitchFamily="2" charset="2"/>
              </a:rPr>
              <a:t>0x00401122</a:t>
            </a:r>
          </a:p>
        </p:txBody>
      </p:sp>
      <p:sp>
        <p:nvSpPr>
          <p:cNvPr id="23" name="圆角矩形 22"/>
          <p:cNvSpPr/>
          <p:nvPr/>
        </p:nvSpPr>
        <p:spPr>
          <a:xfrm>
            <a:off x="7164371" y="4824772"/>
            <a:ext cx="1872125" cy="828092"/>
          </a:xfrm>
          <a:prstGeom prst="roundRect">
            <a:avLst/>
          </a:prstGeom>
          <a:ln>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借助</a:t>
            </a:r>
            <a:r>
              <a:rPr lang="en-US" altLang="zh-CN" dirty="0" err="1"/>
              <a:t>UltraEdit</a:t>
            </a:r>
            <a:r>
              <a:rPr lang="zh-CN" altLang="en-US" dirty="0"/>
              <a:t>二进制编辑器</a:t>
            </a:r>
          </a:p>
        </p:txBody>
      </p:sp>
      <p:sp>
        <p:nvSpPr>
          <p:cNvPr id="19" name="日期占位符 18"/>
          <p:cNvSpPr>
            <a:spLocks noGrp="1"/>
          </p:cNvSpPr>
          <p:nvPr>
            <p:ph type="dt" sz="half" idx="2"/>
          </p:nvPr>
        </p:nvSpPr>
        <p:spPr/>
        <p:txBody>
          <a:bodyPr/>
          <a:lstStyle/>
          <a:p>
            <a:fld id="{4D406C89-4B2B-4EBB-A03F-BF282AFC3E0F}" type="datetime1">
              <a:rPr lang="zh-CN" altLang="en-US" smtClean="0"/>
              <a:t>2022/11/4</a:t>
            </a:fld>
            <a:endParaRPr lang="zh-CN" altLang="en-US"/>
          </a:p>
        </p:txBody>
      </p:sp>
      <p:sp>
        <p:nvSpPr>
          <p:cNvPr id="24" name="页脚占位符 23"/>
          <p:cNvSpPr>
            <a:spLocks noGrp="1"/>
          </p:cNvSpPr>
          <p:nvPr>
            <p:ph type="ftr" sz="quarter" idx="3"/>
          </p:nvPr>
        </p:nvSpPr>
        <p:spPr/>
        <p:txBody>
          <a:bodyPr/>
          <a:lstStyle/>
          <a:p>
            <a:r>
              <a:rPr lang="en-US" altLang="zh-CN"/>
              <a:t>is.cumt.edu.cn</a:t>
            </a:r>
            <a:endParaRPr lang="en-US" altLang="zh-CN" dirty="0"/>
          </a:p>
        </p:txBody>
      </p:sp>
      <p:sp>
        <p:nvSpPr>
          <p:cNvPr id="25" name="灯片编号占位符 24"/>
          <p:cNvSpPr>
            <a:spLocks noGrp="1"/>
          </p:cNvSpPr>
          <p:nvPr>
            <p:ph type="sldNum" sz="quarter" idx="4"/>
          </p:nvPr>
        </p:nvSpPr>
        <p:spPr/>
        <p:txBody>
          <a:bodyPr/>
          <a:lstStyle/>
          <a:p>
            <a:fld id="{793773FA-04BE-4575-9625-A7596617E1A2}" type="slidenum">
              <a:rPr lang="zh-CN" altLang="en-US" smtClean="0"/>
              <a:t>52</a:t>
            </a:fld>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inVertical)">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53</a:t>
            </a:fld>
            <a:endParaRPr lang="zh-CN" altLang="en-US"/>
          </a:p>
        </p:txBody>
      </p:sp>
      <p:pic>
        <p:nvPicPr>
          <p:cNvPr id="7" name="图片 6"/>
          <p:cNvPicPr>
            <a:picLocks noChangeAspect="1"/>
          </p:cNvPicPr>
          <p:nvPr/>
        </p:nvPicPr>
        <p:blipFill>
          <a:blip r:embed="rId2"/>
          <a:stretch>
            <a:fillRect/>
          </a:stretch>
        </p:blipFill>
        <p:spPr>
          <a:xfrm>
            <a:off x="457200" y="929833"/>
            <a:ext cx="8075240" cy="5564282"/>
          </a:xfrm>
          <a:prstGeom prst="rect">
            <a:avLst/>
          </a:prstGeom>
        </p:spPr>
      </p:pic>
    </p:spTree>
    <p:extLst>
      <p:ext uri="{BB962C8B-B14F-4D97-AF65-F5344CB8AC3E}">
        <p14:creationId xmlns:p14="http://schemas.microsoft.com/office/powerpoint/2010/main" val="1204425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dirty="0"/>
              <a:t>用</a:t>
            </a:r>
            <a:r>
              <a:rPr lang="en-US" altLang="zh-CN" dirty="0" err="1"/>
              <a:t>UltraEdit</a:t>
            </a:r>
            <a:r>
              <a:rPr lang="zh-CN" altLang="en-US" dirty="0"/>
              <a:t>打开</a:t>
            </a:r>
            <a:r>
              <a:rPr lang="en-US" altLang="zh-CN" dirty="0"/>
              <a:t>password.txt</a:t>
            </a:r>
            <a:r>
              <a:rPr lang="zh-CN" altLang="en-US" dirty="0"/>
              <a:t>文件，在</a:t>
            </a:r>
            <a:r>
              <a:rPr lang="en-US" altLang="zh-CN" dirty="0"/>
              <a:t>16</a:t>
            </a:r>
            <a:r>
              <a:rPr lang="zh-CN" altLang="en-US" dirty="0"/>
              <a:t>进制模式下输入上述十六进制数</a:t>
            </a:r>
            <a:r>
              <a:rPr lang="en-US" altLang="zh-CN" b="1" dirty="0">
                <a:solidFill>
                  <a:srgbClr val="FF0000"/>
                </a:solidFill>
                <a:sym typeface="Wingdings" pitchFamily="2" charset="2"/>
              </a:rPr>
              <a:t>0x00401122</a:t>
            </a:r>
            <a:r>
              <a:rPr lang="zh-CN" altLang="en-US" b="1" dirty="0">
                <a:solidFill>
                  <a:srgbClr val="FF0000"/>
                </a:solidFill>
                <a:sym typeface="Wingdings" pitchFamily="2" charset="2"/>
              </a:rPr>
              <a:t>（注意顺序）</a:t>
            </a:r>
            <a:endParaRPr lang="en-US" altLang="zh-CN" b="1" dirty="0">
              <a:solidFill>
                <a:srgbClr val="FF0000"/>
              </a:solidFill>
              <a:sym typeface="Wingdings" pitchFamily="2" charset="2"/>
            </a:endParaRPr>
          </a:p>
          <a:p>
            <a:endParaRPr lang="en-US" altLang="zh-CN" b="1" dirty="0">
              <a:solidFill>
                <a:srgbClr val="FF0000"/>
              </a:solidFill>
              <a:sym typeface="Wingdings" pitchFamily="2" charset="2"/>
            </a:endParaRPr>
          </a:p>
          <a:p>
            <a:endParaRPr lang="en-US" altLang="zh-CN" b="1" dirty="0">
              <a:solidFill>
                <a:srgbClr val="FF0000"/>
              </a:solidFill>
              <a:sym typeface="Wingdings" pitchFamily="2" charset="2"/>
            </a:endParaRPr>
          </a:p>
          <a:p>
            <a:endParaRPr lang="en-US" altLang="zh-CN" b="1" dirty="0">
              <a:solidFill>
                <a:srgbClr val="FF0000"/>
              </a:solidFill>
              <a:sym typeface="Wingdings" pitchFamily="2" charset="2"/>
            </a:endParaRPr>
          </a:p>
          <a:p>
            <a:endParaRPr lang="en-US" altLang="zh-CN" b="1" dirty="0">
              <a:solidFill>
                <a:srgbClr val="FF0000"/>
              </a:solidFill>
              <a:sym typeface="Wingdings" pitchFamily="2" charset="2"/>
            </a:endParaRPr>
          </a:p>
          <a:p>
            <a:endParaRPr lang="en-US" altLang="zh-CN" b="1" dirty="0">
              <a:solidFill>
                <a:srgbClr val="FF0000"/>
              </a:solidFill>
              <a:sym typeface="Wingdings" pitchFamily="2" charset="2"/>
            </a:endParaRPr>
          </a:p>
          <a:p>
            <a:endParaRPr lang="en-US" altLang="zh-CN" b="1" dirty="0">
              <a:solidFill>
                <a:srgbClr val="FF0000"/>
              </a:solidFill>
              <a:sym typeface="Wingdings" pitchFamily="2" charset="2"/>
            </a:endParaRPr>
          </a:p>
          <a:p>
            <a:endParaRPr lang="zh-CN" altLang="en-US" dirty="0"/>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84" y="2204864"/>
            <a:ext cx="8649398"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日期占位符 5"/>
          <p:cNvSpPr>
            <a:spLocks noGrp="1"/>
          </p:cNvSpPr>
          <p:nvPr>
            <p:ph type="dt" sz="half" idx="2"/>
          </p:nvPr>
        </p:nvSpPr>
        <p:spPr/>
        <p:txBody>
          <a:bodyPr/>
          <a:lstStyle/>
          <a:p>
            <a:fld id="{4AE1F25A-66B1-41FA-9454-CBD783A93D47}"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54</a:t>
            </a:fld>
            <a:endParaRPr lang="zh-CN" altLang="en-US"/>
          </a:p>
        </p:txBody>
      </p:sp>
      <p:sp>
        <p:nvSpPr>
          <p:cNvPr id="4" name="矩形 3"/>
          <p:cNvSpPr/>
          <p:nvPr/>
        </p:nvSpPr>
        <p:spPr>
          <a:xfrm>
            <a:off x="3239852" y="5592925"/>
            <a:ext cx="2664296" cy="576064"/>
          </a:xfrm>
          <a:prstGeom prst="rect">
            <a:avLst/>
          </a:prstGeom>
          <a:ln>
            <a:headEnd type="none" w="med" len="med"/>
            <a:tailEnd type="arrow"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小端序（</a:t>
            </a:r>
            <a:r>
              <a:rPr lang="en-US" altLang="zh-CN" dirty="0"/>
              <a:t>Little endian</a:t>
            </a:r>
            <a:r>
              <a:rPr lang="zh-CN" altLang="en-US" dirty="0"/>
              <a:t>）</a:t>
            </a:r>
          </a:p>
        </p:txBody>
      </p:sp>
    </p:spTree>
    <p:extLst>
      <p:ext uri="{BB962C8B-B14F-4D97-AF65-F5344CB8AC3E}">
        <p14:creationId xmlns:p14="http://schemas.microsoft.com/office/powerpoint/2010/main" val="3083960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21C6DF5B-0387-4445-98D0-B9D20BFE9087}"/>
              </a:ext>
            </a:extLst>
          </p:cNvPr>
          <p:cNvSpPr>
            <a:spLocks noGrp="1"/>
          </p:cNvSpPr>
          <p:nvPr>
            <p:ph type="ftr" sz="quarter" idx="3"/>
          </p:nvPr>
        </p:nvSpPr>
        <p:spPr/>
        <p:txBody>
          <a:bodyPr/>
          <a:lstStyle/>
          <a:p>
            <a:r>
              <a:rPr lang="en-US" altLang="zh-CN"/>
              <a:t>is.cumt.edu.cn</a:t>
            </a:r>
            <a:endParaRPr lang="en-US" altLang="zh-CN" dirty="0"/>
          </a:p>
        </p:txBody>
      </p:sp>
      <p:sp>
        <p:nvSpPr>
          <p:cNvPr id="5" name="日期占位符 4">
            <a:extLst>
              <a:ext uri="{FF2B5EF4-FFF2-40B4-BE49-F238E27FC236}">
                <a16:creationId xmlns:a16="http://schemas.microsoft.com/office/drawing/2014/main" id="{DD608F11-B050-42CD-9C53-9AFE963A5D12}"/>
              </a:ext>
            </a:extLst>
          </p:cNvPr>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a:extLst>
              <a:ext uri="{FF2B5EF4-FFF2-40B4-BE49-F238E27FC236}">
                <a16:creationId xmlns:a16="http://schemas.microsoft.com/office/drawing/2014/main" id="{3CEB6300-E0D7-4E36-B5F7-0AD76DB67D1C}"/>
              </a:ext>
            </a:extLst>
          </p:cNvPr>
          <p:cNvSpPr>
            <a:spLocks noGrp="1"/>
          </p:cNvSpPr>
          <p:nvPr>
            <p:ph type="sldNum" sz="quarter" idx="4"/>
          </p:nvPr>
        </p:nvSpPr>
        <p:spPr/>
        <p:txBody>
          <a:bodyPr/>
          <a:lstStyle/>
          <a:p>
            <a:fld id="{793773FA-04BE-4575-9625-A7596617E1A2}" type="slidenum">
              <a:rPr lang="zh-CN" altLang="en-US" smtClean="0"/>
              <a:t>55</a:t>
            </a:fld>
            <a:endParaRPr lang="zh-CN" altLang="en-US"/>
          </a:p>
        </p:txBody>
      </p:sp>
      <p:pic>
        <p:nvPicPr>
          <p:cNvPr id="8" name="图片 7">
            <a:extLst>
              <a:ext uri="{FF2B5EF4-FFF2-40B4-BE49-F238E27FC236}">
                <a16:creationId xmlns:a16="http://schemas.microsoft.com/office/drawing/2014/main" id="{9E32E144-F4D1-48EA-90ED-3417402D3295}"/>
              </a:ext>
            </a:extLst>
          </p:cNvPr>
          <p:cNvPicPr>
            <a:picLocks noChangeAspect="1"/>
          </p:cNvPicPr>
          <p:nvPr/>
        </p:nvPicPr>
        <p:blipFill rotWithShape="1">
          <a:blip r:embed="rId3"/>
          <a:srcRect l="2750" t="12201" r="822" b="9051"/>
          <a:stretch/>
        </p:blipFill>
        <p:spPr>
          <a:xfrm>
            <a:off x="0" y="501650"/>
            <a:ext cx="9170017" cy="6023694"/>
          </a:xfrm>
          <a:prstGeom prst="rect">
            <a:avLst/>
          </a:prstGeom>
        </p:spPr>
      </p:pic>
      <p:sp>
        <p:nvSpPr>
          <p:cNvPr id="9" name="任意多边形 9">
            <a:extLst>
              <a:ext uri="{FF2B5EF4-FFF2-40B4-BE49-F238E27FC236}">
                <a16:creationId xmlns:a16="http://schemas.microsoft.com/office/drawing/2014/main" id="{650840F0-112B-4112-BFB7-9CEF69B999C3}"/>
              </a:ext>
            </a:extLst>
          </p:cNvPr>
          <p:cNvSpPr/>
          <p:nvPr/>
        </p:nvSpPr>
        <p:spPr>
          <a:xfrm>
            <a:off x="7478430" y="2564904"/>
            <a:ext cx="1602859" cy="2448272"/>
          </a:xfrm>
          <a:custGeom>
            <a:avLst/>
            <a:gdLst>
              <a:gd name="connsiteX0" fmla="*/ 0 w 1667817"/>
              <a:gd name="connsiteY0" fmla="*/ 0 h 3944679"/>
              <a:gd name="connsiteX1" fmla="*/ 808074 w 1667817"/>
              <a:gd name="connsiteY1" fmla="*/ 170121 h 3944679"/>
              <a:gd name="connsiteX2" fmla="*/ 1137684 w 1667817"/>
              <a:gd name="connsiteY2" fmla="*/ 552893 h 3944679"/>
              <a:gd name="connsiteX3" fmla="*/ 1477925 w 1667817"/>
              <a:gd name="connsiteY3" fmla="*/ 1116418 h 3944679"/>
              <a:gd name="connsiteX4" fmla="*/ 1658679 w 1667817"/>
              <a:gd name="connsiteY4" fmla="*/ 1796902 h 3944679"/>
              <a:gd name="connsiteX5" fmla="*/ 1637414 w 1667817"/>
              <a:gd name="connsiteY5" fmla="*/ 2392325 h 3944679"/>
              <a:gd name="connsiteX6" fmla="*/ 1605516 w 1667817"/>
              <a:gd name="connsiteY6" fmla="*/ 2806995 h 3944679"/>
              <a:gd name="connsiteX7" fmla="*/ 1509823 w 1667817"/>
              <a:gd name="connsiteY7" fmla="*/ 3200400 h 3944679"/>
              <a:gd name="connsiteX8" fmla="*/ 1371600 w 1667817"/>
              <a:gd name="connsiteY8" fmla="*/ 3455581 h 3944679"/>
              <a:gd name="connsiteX9" fmla="*/ 1180214 w 1667817"/>
              <a:gd name="connsiteY9" fmla="*/ 3721395 h 3944679"/>
              <a:gd name="connsiteX10" fmla="*/ 1031358 w 1667817"/>
              <a:gd name="connsiteY10" fmla="*/ 3785191 h 3944679"/>
              <a:gd name="connsiteX11" fmla="*/ 659218 w 1667817"/>
              <a:gd name="connsiteY11" fmla="*/ 3848986 h 3944679"/>
              <a:gd name="connsiteX12" fmla="*/ 499730 w 1667817"/>
              <a:gd name="connsiteY12" fmla="*/ 3912781 h 3944679"/>
              <a:gd name="connsiteX13" fmla="*/ 265814 w 1667817"/>
              <a:gd name="connsiteY13" fmla="*/ 3944679 h 394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7817" h="3944679">
                <a:moveTo>
                  <a:pt x="0" y="0"/>
                </a:moveTo>
                <a:cubicBezTo>
                  <a:pt x="309230" y="38986"/>
                  <a:pt x="618460" y="77972"/>
                  <a:pt x="808074" y="170121"/>
                </a:cubicBezTo>
                <a:cubicBezTo>
                  <a:pt x="997688" y="262270"/>
                  <a:pt x="1026042" y="395177"/>
                  <a:pt x="1137684" y="552893"/>
                </a:cubicBezTo>
                <a:cubicBezTo>
                  <a:pt x="1249326" y="710609"/>
                  <a:pt x="1391093" y="909083"/>
                  <a:pt x="1477925" y="1116418"/>
                </a:cubicBezTo>
                <a:cubicBezTo>
                  <a:pt x="1564757" y="1323753"/>
                  <a:pt x="1632098" y="1584251"/>
                  <a:pt x="1658679" y="1796902"/>
                </a:cubicBezTo>
                <a:cubicBezTo>
                  <a:pt x="1685261" y="2009553"/>
                  <a:pt x="1646274" y="2223976"/>
                  <a:pt x="1637414" y="2392325"/>
                </a:cubicBezTo>
                <a:cubicBezTo>
                  <a:pt x="1628554" y="2560674"/>
                  <a:pt x="1626781" y="2672316"/>
                  <a:pt x="1605516" y="2806995"/>
                </a:cubicBezTo>
                <a:cubicBezTo>
                  <a:pt x="1584251" y="2941674"/>
                  <a:pt x="1548809" y="3092302"/>
                  <a:pt x="1509823" y="3200400"/>
                </a:cubicBezTo>
                <a:cubicBezTo>
                  <a:pt x="1470837" y="3308498"/>
                  <a:pt x="1426535" y="3368748"/>
                  <a:pt x="1371600" y="3455581"/>
                </a:cubicBezTo>
                <a:cubicBezTo>
                  <a:pt x="1316665" y="3542414"/>
                  <a:pt x="1236921" y="3666460"/>
                  <a:pt x="1180214" y="3721395"/>
                </a:cubicBezTo>
                <a:cubicBezTo>
                  <a:pt x="1123507" y="3776330"/>
                  <a:pt x="1118191" y="3763926"/>
                  <a:pt x="1031358" y="3785191"/>
                </a:cubicBezTo>
                <a:cubicBezTo>
                  <a:pt x="944525" y="3806456"/>
                  <a:pt x="747823" y="3827721"/>
                  <a:pt x="659218" y="3848986"/>
                </a:cubicBezTo>
                <a:cubicBezTo>
                  <a:pt x="570613" y="3870251"/>
                  <a:pt x="565297" y="3896832"/>
                  <a:pt x="499730" y="3912781"/>
                </a:cubicBezTo>
                <a:cubicBezTo>
                  <a:pt x="434163" y="3928730"/>
                  <a:pt x="349988" y="3936704"/>
                  <a:pt x="265814" y="3944679"/>
                </a:cubicBezTo>
              </a:path>
            </a:pathLst>
          </a:custGeom>
          <a:noFill/>
          <a:ln w="38100">
            <a:solidFill>
              <a:srgbClr val="FF0000"/>
            </a:solidFill>
            <a:headEnd type="none" w="med" len="med"/>
            <a:tailEnd type="arrow" w="med" len="med"/>
          </a:ln>
        </p:spPr>
        <p:txBody>
          <a:bodyPr rtlCol="0" anchor="ctr"/>
          <a:lstStyle/>
          <a:p>
            <a:pPr algn="ctr"/>
            <a:endParaRPr lang="zh-CN" altLang="en-US"/>
          </a:p>
        </p:txBody>
      </p:sp>
      <p:sp>
        <p:nvSpPr>
          <p:cNvPr id="10" name="矩形 9">
            <a:extLst>
              <a:ext uri="{FF2B5EF4-FFF2-40B4-BE49-F238E27FC236}">
                <a16:creationId xmlns:a16="http://schemas.microsoft.com/office/drawing/2014/main" id="{9178C3A9-1046-447B-8BF7-CC63D06572B6}"/>
              </a:ext>
            </a:extLst>
          </p:cNvPr>
          <p:cNvSpPr/>
          <p:nvPr/>
        </p:nvSpPr>
        <p:spPr>
          <a:xfrm>
            <a:off x="6448468" y="4404542"/>
            <a:ext cx="1368152" cy="910017"/>
          </a:xfrm>
          <a:prstGeom prst="rect">
            <a:avLst/>
          </a:prstGeom>
          <a:ln w="38100">
            <a:solidFill>
              <a:srgbClr val="FF0000"/>
            </a:solidFill>
            <a:headEnd type="none" w="med" len="med"/>
            <a:tailEnd type="arrow" w="med" len="med"/>
          </a:ln>
        </p:spPr>
        <p:txBody>
          <a:bodyPr rtlCol="0" anchor="ctr"/>
          <a:lstStyle/>
          <a:p>
            <a:pPr algn="ctr"/>
            <a:endParaRPr lang="zh-CN" altLang="en-US"/>
          </a:p>
        </p:txBody>
      </p:sp>
      <p:sp>
        <p:nvSpPr>
          <p:cNvPr id="11" name="矩形 10">
            <a:extLst>
              <a:ext uri="{FF2B5EF4-FFF2-40B4-BE49-F238E27FC236}">
                <a16:creationId xmlns:a16="http://schemas.microsoft.com/office/drawing/2014/main" id="{005DBBE3-97BE-4CA0-8724-2A8941C60C8F}"/>
              </a:ext>
            </a:extLst>
          </p:cNvPr>
          <p:cNvSpPr/>
          <p:nvPr/>
        </p:nvSpPr>
        <p:spPr>
          <a:xfrm>
            <a:off x="3654913" y="4901469"/>
            <a:ext cx="1368152" cy="413090"/>
          </a:xfrm>
          <a:prstGeom prst="rect">
            <a:avLst/>
          </a:prstGeom>
          <a:ln>
            <a:headEnd type="none" w="med" len="med"/>
            <a:tailEnd type="arrow"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返回地址</a:t>
            </a:r>
          </a:p>
        </p:txBody>
      </p:sp>
      <p:cxnSp>
        <p:nvCxnSpPr>
          <p:cNvPr id="13" name="直接箭头连接符 12">
            <a:extLst>
              <a:ext uri="{FF2B5EF4-FFF2-40B4-BE49-F238E27FC236}">
                <a16:creationId xmlns:a16="http://schemas.microsoft.com/office/drawing/2014/main" id="{1BBB7547-6A7C-4B37-AEBD-6F54C6A42BD0}"/>
              </a:ext>
            </a:extLst>
          </p:cNvPr>
          <p:cNvCxnSpPr/>
          <p:nvPr/>
        </p:nvCxnSpPr>
        <p:spPr bwMode="auto">
          <a:xfrm flipH="1">
            <a:off x="5023065" y="5157192"/>
            <a:ext cx="2069215" cy="0"/>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53853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457200" y="836712"/>
            <a:ext cx="8229600" cy="5564088"/>
          </a:xfrm>
        </p:spPr>
        <p:txBody>
          <a:bodyPr/>
          <a:lstStyle/>
          <a:p>
            <a:r>
              <a:rPr lang="zh-CN" altLang="en-US" b="1" dirty="0">
                <a:solidFill>
                  <a:srgbClr val="FF0000"/>
                </a:solidFill>
              </a:rPr>
              <a:t>运行程序：</a:t>
            </a:r>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r>
              <a:rPr lang="en-US" altLang="zh-CN" b="1" dirty="0">
                <a:solidFill>
                  <a:srgbClr val="FF0000"/>
                </a:solidFill>
                <a:latin typeface="Comic Sans MS" pitchFamily="66" charset="0"/>
              </a:rPr>
              <a:t>Q</a:t>
            </a:r>
            <a:r>
              <a:rPr lang="en-US" altLang="zh-CN" b="1" dirty="0">
                <a:solidFill>
                  <a:srgbClr val="FF0000"/>
                </a:solidFill>
              </a:rPr>
              <a:t>: </a:t>
            </a:r>
            <a:r>
              <a:rPr lang="zh-CN" altLang="en-US" b="1" dirty="0">
                <a:solidFill>
                  <a:srgbClr val="FF0000"/>
                </a:solidFill>
              </a:rPr>
              <a:t>通过了验证，程序为什么崩溃了？</a:t>
            </a:r>
            <a:endParaRPr lang="en-US" altLang="zh-CN" b="1" dirty="0">
              <a:solidFill>
                <a:srgbClr val="FF0000"/>
              </a:solidFill>
            </a:endParaRPr>
          </a:p>
          <a:p>
            <a:r>
              <a:rPr lang="en-US" altLang="zh-CN" b="1" dirty="0">
                <a:solidFill>
                  <a:srgbClr val="FF0000"/>
                </a:solidFill>
                <a:latin typeface="Comic Sans MS" pitchFamily="66" charset="0"/>
              </a:rPr>
              <a:t>A: </a:t>
            </a:r>
            <a:r>
              <a:rPr lang="zh-CN" altLang="en-US" dirty="0"/>
              <a:t>由于栈内</a:t>
            </a:r>
            <a:r>
              <a:rPr lang="en-US" altLang="zh-CN" dirty="0"/>
              <a:t>EBP</a:t>
            </a:r>
            <a:r>
              <a:rPr lang="zh-CN" altLang="en-US" dirty="0"/>
              <a:t>等被覆盖为无效值，使程序在退出时堆栈无法平衡，导致崩溃</a:t>
            </a:r>
          </a:p>
          <a:p>
            <a:endParaRPr lang="zh-CN" altLang="en-US" b="1" dirty="0">
              <a:solidFill>
                <a:srgbClr val="FF0000"/>
              </a:solidFill>
            </a:endParaRP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281754"/>
            <a:ext cx="7632848" cy="3443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日期占位符 5"/>
          <p:cNvSpPr>
            <a:spLocks noGrp="1"/>
          </p:cNvSpPr>
          <p:nvPr>
            <p:ph type="dt" sz="half" idx="2"/>
          </p:nvPr>
        </p:nvSpPr>
        <p:spPr/>
        <p:txBody>
          <a:bodyPr/>
          <a:lstStyle/>
          <a:p>
            <a:fld id="{F4566A64-5287-4D5E-878B-997B69DE0368}"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56</a:t>
            </a:fld>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barn(inVertical)">
                                      <p:cBhvr>
                                        <p:cTn id="7" dur="500"/>
                                        <p:tgtEl>
                                          <p:spTgt spid="3">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0" end="10"/>
                                            </p:txEl>
                                          </p:spTgt>
                                        </p:tgtEl>
                                        <p:attrNameLst>
                                          <p:attrName>style.visibility</p:attrName>
                                        </p:attrNameLst>
                                      </p:cBhvr>
                                      <p:to>
                                        <p:strVal val="visible"/>
                                      </p:to>
                                    </p:set>
                                    <p:animEffect transition="in" filter="barn(inVertical)">
                                      <p:cBhvr>
                                        <p:cTn id="1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b="1" dirty="0">
                <a:solidFill>
                  <a:srgbClr val="FF0000"/>
                </a:solidFill>
              </a:rPr>
              <a:t>更上一层楼</a:t>
            </a:r>
            <a:r>
              <a:rPr lang="zh-CN" altLang="en-US" dirty="0"/>
              <a:t>：</a:t>
            </a:r>
            <a:r>
              <a:rPr lang="zh-CN" altLang="en-US" sz="2800" b="1" dirty="0">
                <a:solidFill>
                  <a:srgbClr val="C00000"/>
                </a:solidFill>
                <a:latin typeface="华文隶书" pitchFamily="2" charset="-122"/>
                <a:ea typeface="华文隶书" pitchFamily="2" charset="-122"/>
              </a:rPr>
              <a:t>植入（可执行）代码</a:t>
            </a:r>
            <a:endParaRPr lang="en-US" altLang="zh-CN" sz="2800" b="1" dirty="0">
              <a:solidFill>
                <a:srgbClr val="C00000"/>
              </a:solidFill>
              <a:latin typeface="华文隶书" pitchFamily="2" charset="-122"/>
              <a:ea typeface="华文隶书" pitchFamily="2" charset="-122"/>
            </a:endParaRPr>
          </a:p>
          <a:p>
            <a:pPr lvl="1"/>
            <a:r>
              <a:rPr lang="zh-CN" altLang="en-US" sz="2600" b="1" dirty="0">
                <a:solidFill>
                  <a:srgbClr val="FF0000"/>
                </a:solidFill>
                <a:ea typeface="+mn-ea"/>
                <a:cs typeface="+mn-cs"/>
              </a:rPr>
              <a:t>原理：</a:t>
            </a:r>
            <a:endParaRPr lang="en-US" altLang="zh-CN" sz="2600" b="1" dirty="0">
              <a:solidFill>
                <a:srgbClr val="FF0000"/>
              </a:solidFill>
              <a:ea typeface="+mn-ea"/>
              <a:cs typeface="+mn-cs"/>
            </a:endParaRPr>
          </a:p>
          <a:p>
            <a:endParaRPr lang="zh-CN" altLang="en-US" sz="2800" b="1" dirty="0">
              <a:solidFill>
                <a:srgbClr val="C00000"/>
              </a:solidFill>
              <a:latin typeface="华文隶书" pitchFamily="2" charset="-122"/>
              <a:ea typeface="华文隶书" pitchFamily="2" charset="-122"/>
            </a:endParaRPr>
          </a:p>
        </p:txBody>
      </p:sp>
      <p:sp>
        <p:nvSpPr>
          <p:cNvPr id="6" name="立方体 5"/>
          <p:cNvSpPr/>
          <p:nvPr/>
        </p:nvSpPr>
        <p:spPr bwMode="auto">
          <a:xfrm>
            <a:off x="2019908" y="4941168"/>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a:t>
            </a:r>
            <a:endParaRPr kumimoji="0" lang="zh-CN" altLang="en-US" sz="1800" b="1" i="0" u="none" strike="noStrike" cap="none" normalizeH="0" baseline="0" dirty="0">
              <a:ln>
                <a:noFill/>
              </a:ln>
              <a:solidFill>
                <a:schemeClr val="tx1"/>
              </a:solidFill>
              <a:effectLst/>
              <a:latin typeface="Arial" charset="0"/>
            </a:endParaRPr>
          </a:p>
        </p:txBody>
      </p:sp>
      <p:sp>
        <p:nvSpPr>
          <p:cNvPr id="8" name="立方体 7"/>
          <p:cNvSpPr/>
          <p:nvPr/>
        </p:nvSpPr>
        <p:spPr bwMode="auto">
          <a:xfrm>
            <a:off x="2019908" y="4437112"/>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返回地址</a:t>
            </a:r>
          </a:p>
        </p:txBody>
      </p:sp>
      <p:sp>
        <p:nvSpPr>
          <p:cNvPr id="9" name="立方体 8"/>
          <p:cNvSpPr/>
          <p:nvPr/>
        </p:nvSpPr>
        <p:spPr bwMode="auto">
          <a:xfrm>
            <a:off x="2019908" y="3933056"/>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上一栈帧的</a:t>
            </a:r>
            <a:r>
              <a:rPr kumimoji="0" lang="en-US" altLang="zh-CN" sz="1800" b="1" i="0" u="none" strike="noStrike" cap="none" normalizeH="0" baseline="0" dirty="0">
                <a:ln>
                  <a:noFill/>
                </a:ln>
                <a:solidFill>
                  <a:schemeClr val="tx1"/>
                </a:solidFill>
                <a:effectLst/>
                <a:latin typeface="Arial" charset="0"/>
              </a:rPr>
              <a:t>EBP</a:t>
            </a:r>
            <a:endParaRPr kumimoji="0" lang="zh-CN" altLang="en-US" sz="1800" b="1" i="0" u="none" strike="noStrike" cap="none" normalizeH="0" baseline="0" dirty="0">
              <a:ln>
                <a:noFill/>
              </a:ln>
              <a:solidFill>
                <a:schemeClr val="tx1"/>
              </a:solidFill>
              <a:effectLst/>
              <a:latin typeface="Arial" charset="0"/>
            </a:endParaRPr>
          </a:p>
        </p:txBody>
      </p:sp>
      <p:sp>
        <p:nvSpPr>
          <p:cNvPr id="10" name="立方体 9"/>
          <p:cNvSpPr/>
          <p:nvPr/>
        </p:nvSpPr>
        <p:spPr bwMode="auto">
          <a:xfrm>
            <a:off x="2019908" y="3429000"/>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Arial" charset="0"/>
              </a:rPr>
              <a:t>int</a:t>
            </a:r>
            <a:r>
              <a:rPr kumimoji="0" lang="en-US" altLang="zh-CN" sz="1800" b="1" i="0" u="none" strike="noStrike" cap="none" normalizeH="0" baseline="0" dirty="0">
                <a:ln>
                  <a:noFill/>
                </a:ln>
                <a:solidFill>
                  <a:schemeClr val="tx1"/>
                </a:solidFill>
                <a:effectLst/>
                <a:latin typeface="Arial" charset="0"/>
              </a:rPr>
              <a:t> authenticated</a:t>
            </a:r>
            <a:r>
              <a:rPr kumimoji="0" lang="zh-CN" altLang="en-US" sz="1800" b="1" i="0" u="none" strike="noStrike" cap="none" normalizeH="0" baseline="0" dirty="0">
                <a:ln>
                  <a:noFill/>
                </a:ln>
                <a:solidFill>
                  <a:schemeClr val="tx1"/>
                </a:solidFill>
                <a:effectLst/>
                <a:latin typeface="Arial" charset="0"/>
              </a:rPr>
              <a:t>（</a:t>
            </a:r>
            <a:r>
              <a:rPr kumimoji="0" lang="en-US" altLang="zh-CN" sz="1800" b="1" i="0" u="none" strike="noStrike" cap="none" normalizeH="0" baseline="0" dirty="0">
                <a:ln>
                  <a:noFill/>
                </a:ln>
                <a:solidFill>
                  <a:schemeClr val="tx1"/>
                </a:solidFill>
                <a:effectLst/>
                <a:latin typeface="Arial" charset="0"/>
              </a:rPr>
              <a:t>0x00000001</a:t>
            </a:r>
            <a:r>
              <a:rPr kumimoji="0" lang="zh-CN" altLang="en-US" sz="1800" b="1" i="0" u="none" strike="noStrike" cap="none" normalizeH="0" baseline="0" dirty="0">
                <a:ln>
                  <a:noFill/>
                </a:ln>
                <a:solidFill>
                  <a:schemeClr val="tx1"/>
                </a:solidFill>
                <a:effectLst/>
                <a:latin typeface="Arial" charset="0"/>
              </a:rPr>
              <a:t>）</a:t>
            </a:r>
          </a:p>
        </p:txBody>
      </p:sp>
      <p:sp>
        <p:nvSpPr>
          <p:cNvPr id="11" name="立方体 10"/>
          <p:cNvSpPr/>
          <p:nvPr/>
        </p:nvSpPr>
        <p:spPr bwMode="auto">
          <a:xfrm>
            <a:off x="2019908" y="2924944"/>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char buffer[4-7] (ASCII: </a:t>
            </a:r>
            <a:r>
              <a:rPr kumimoji="0" lang="en-US" altLang="zh-CN" sz="1800" b="1" i="0" u="none" strike="noStrike" cap="none" normalizeH="0" baseline="0" dirty="0" err="1">
                <a:ln>
                  <a:noFill/>
                </a:ln>
                <a:solidFill>
                  <a:schemeClr val="tx1"/>
                </a:solidFill>
                <a:effectLst/>
                <a:latin typeface="Arial" charset="0"/>
              </a:rPr>
              <a:t>qqq</a:t>
            </a:r>
            <a:r>
              <a:rPr kumimoji="0" lang="en-US" altLang="zh-CN" sz="1800" b="1" i="0" u="none" strike="noStrike" cap="none" normalizeH="0" baseline="0" dirty="0">
                <a:ln>
                  <a:noFill/>
                </a:ln>
                <a:solidFill>
                  <a:schemeClr val="tx1"/>
                </a:solidFill>
                <a:effectLst/>
                <a:latin typeface="Arial" charset="0"/>
              </a:rPr>
              <a:t> null)</a:t>
            </a:r>
            <a:endParaRPr kumimoji="0" lang="zh-CN" altLang="en-US" sz="1800" b="1" i="0" u="none" strike="noStrike" cap="none" normalizeH="0" baseline="0" dirty="0">
              <a:ln>
                <a:noFill/>
              </a:ln>
              <a:solidFill>
                <a:schemeClr val="tx1"/>
              </a:solidFill>
              <a:effectLst/>
              <a:latin typeface="Arial" charset="0"/>
            </a:endParaRPr>
          </a:p>
        </p:txBody>
      </p:sp>
      <p:sp>
        <p:nvSpPr>
          <p:cNvPr id="12" name="立方体 11"/>
          <p:cNvSpPr/>
          <p:nvPr/>
        </p:nvSpPr>
        <p:spPr bwMode="auto">
          <a:xfrm>
            <a:off x="2019908" y="2429272"/>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dirty="0"/>
              <a:t>char buffer[0-3] (ASCII: </a:t>
            </a:r>
            <a:r>
              <a:rPr lang="en-US" altLang="zh-CN" dirty="0" err="1"/>
              <a:t>qqqq</a:t>
            </a:r>
            <a:r>
              <a:rPr lang="en-US" altLang="zh-CN" dirty="0"/>
              <a:t>)</a:t>
            </a:r>
            <a:endParaRPr lang="zh-CN" altLang="en-US" dirty="0"/>
          </a:p>
        </p:txBody>
      </p:sp>
      <p:cxnSp>
        <p:nvCxnSpPr>
          <p:cNvPr id="13" name="直接连接符 12"/>
          <p:cNvCxnSpPr/>
          <p:nvPr/>
        </p:nvCxnSpPr>
        <p:spPr bwMode="auto">
          <a:xfrm>
            <a:off x="1115616" y="2564904"/>
            <a:ext cx="904292"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1115616" y="4581128"/>
            <a:ext cx="904292"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p:nvPr/>
        </p:nvCxnSpPr>
        <p:spPr bwMode="auto">
          <a:xfrm>
            <a:off x="1567762" y="2564904"/>
            <a:ext cx="0" cy="512440"/>
          </a:xfrm>
          <a:prstGeom prst="straightConnector1">
            <a:avLst/>
          </a:prstGeom>
          <a:solidFill>
            <a:schemeClr val="accent1"/>
          </a:solidFill>
          <a:ln w="5715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箭头连接符 15"/>
          <p:cNvCxnSpPr/>
          <p:nvPr/>
        </p:nvCxnSpPr>
        <p:spPr bwMode="auto">
          <a:xfrm>
            <a:off x="1547664" y="4068688"/>
            <a:ext cx="0" cy="512440"/>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36512" y="3278831"/>
            <a:ext cx="2056420" cy="646331"/>
          </a:xfrm>
          <a:prstGeom prst="rect">
            <a:avLst/>
          </a:prstGeom>
          <a:noFill/>
        </p:spPr>
        <p:txBody>
          <a:bodyPr wrap="square" rtlCol="0">
            <a:spAutoFit/>
          </a:bodyPr>
          <a:lstStyle/>
          <a:p>
            <a:pPr algn="r"/>
            <a:r>
              <a:rPr lang="en-US" altLang="zh-CN" dirty="0" err="1"/>
              <a:t>verify_password</a:t>
            </a:r>
            <a:r>
              <a:rPr lang="zh-CN" altLang="en-US" dirty="0"/>
              <a:t>栈帧</a:t>
            </a:r>
          </a:p>
        </p:txBody>
      </p:sp>
      <p:grpSp>
        <p:nvGrpSpPr>
          <p:cNvPr id="20" name="组合 19"/>
          <p:cNvGrpSpPr/>
          <p:nvPr/>
        </p:nvGrpSpPr>
        <p:grpSpPr>
          <a:xfrm>
            <a:off x="7132476" y="2429272"/>
            <a:ext cx="2011524" cy="1038183"/>
            <a:chOff x="7132476" y="2429272"/>
            <a:chExt cx="2011524" cy="1495890"/>
          </a:xfrm>
        </p:grpSpPr>
        <p:sp>
          <p:nvSpPr>
            <p:cNvPr id="18" name="右大括号 17"/>
            <p:cNvSpPr/>
            <p:nvPr/>
          </p:nvSpPr>
          <p:spPr bwMode="auto">
            <a:xfrm>
              <a:off x="7132476" y="2429272"/>
              <a:ext cx="247836" cy="1495890"/>
            </a:xfrm>
            <a:prstGeom prst="rightBrac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a:p>
          </p:txBody>
        </p:sp>
        <p:sp>
          <p:nvSpPr>
            <p:cNvPr id="19" name="TextBox 18"/>
            <p:cNvSpPr txBox="1"/>
            <p:nvPr/>
          </p:nvSpPr>
          <p:spPr>
            <a:xfrm>
              <a:off x="7380312" y="2821124"/>
              <a:ext cx="1763688" cy="646331"/>
            </a:xfrm>
            <a:prstGeom prst="rect">
              <a:avLst/>
            </a:prstGeom>
            <a:noFill/>
          </p:spPr>
          <p:txBody>
            <a:bodyPr wrap="square" rtlCol="0">
              <a:spAutoFit/>
            </a:bodyPr>
            <a:lstStyle/>
            <a:p>
              <a:r>
                <a:rPr lang="zh-CN" altLang="en-US" dirty="0"/>
                <a:t>植入可执行</a:t>
              </a:r>
              <a:endParaRPr lang="en-US" altLang="zh-CN" dirty="0"/>
            </a:p>
            <a:p>
              <a:r>
                <a:rPr lang="zh-CN" altLang="en-US" dirty="0"/>
                <a:t>机器码</a:t>
              </a:r>
            </a:p>
          </p:txBody>
        </p:sp>
      </p:grpSp>
      <p:grpSp>
        <p:nvGrpSpPr>
          <p:cNvPr id="21" name="组合 20"/>
          <p:cNvGrpSpPr/>
          <p:nvPr/>
        </p:nvGrpSpPr>
        <p:grpSpPr>
          <a:xfrm>
            <a:off x="7132476" y="3467455"/>
            <a:ext cx="2011524" cy="1008112"/>
            <a:chOff x="7132476" y="2429272"/>
            <a:chExt cx="2011524" cy="1495890"/>
          </a:xfrm>
        </p:grpSpPr>
        <p:sp>
          <p:nvSpPr>
            <p:cNvPr id="22" name="右大括号 21"/>
            <p:cNvSpPr/>
            <p:nvPr/>
          </p:nvSpPr>
          <p:spPr bwMode="auto">
            <a:xfrm>
              <a:off x="7132476" y="2429272"/>
              <a:ext cx="247836" cy="1495890"/>
            </a:xfrm>
            <a:prstGeom prst="rightBrac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a:p>
          </p:txBody>
        </p:sp>
        <p:sp>
          <p:nvSpPr>
            <p:cNvPr id="23" name="TextBox 22"/>
            <p:cNvSpPr txBox="1"/>
            <p:nvPr/>
          </p:nvSpPr>
          <p:spPr>
            <a:xfrm>
              <a:off x="7380312" y="2821123"/>
              <a:ext cx="1763688" cy="548034"/>
            </a:xfrm>
            <a:prstGeom prst="rect">
              <a:avLst/>
            </a:prstGeom>
            <a:noFill/>
          </p:spPr>
          <p:txBody>
            <a:bodyPr wrap="square" rtlCol="0">
              <a:spAutoFit/>
            </a:bodyPr>
            <a:lstStyle/>
            <a:p>
              <a:r>
                <a:rPr lang="zh-CN" altLang="en-US" dirty="0"/>
                <a:t>覆盖</a:t>
              </a:r>
            </a:p>
          </p:txBody>
        </p:sp>
      </p:grpSp>
      <p:grpSp>
        <p:nvGrpSpPr>
          <p:cNvPr id="24" name="组合 23"/>
          <p:cNvGrpSpPr/>
          <p:nvPr/>
        </p:nvGrpSpPr>
        <p:grpSpPr>
          <a:xfrm>
            <a:off x="7176588" y="4437112"/>
            <a:ext cx="2046770" cy="646331"/>
            <a:chOff x="7100966" y="2372212"/>
            <a:chExt cx="2046770" cy="959060"/>
          </a:xfrm>
        </p:grpSpPr>
        <p:sp>
          <p:nvSpPr>
            <p:cNvPr id="25" name="右大括号 24"/>
            <p:cNvSpPr/>
            <p:nvPr/>
          </p:nvSpPr>
          <p:spPr bwMode="auto">
            <a:xfrm>
              <a:off x="7100966" y="2429272"/>
              <a:ext cx="247836" cy="902000"/>
            </a:xfrm>
            <a:prstGeom prst="rightBrac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a:p>
          </p:txBody>
        </p:sp>
        <p:sp>
          <p:nvSpPr>
            <p:cNvPr id="26" name="TextBox 25"/>
            <p:cNvSpPr txBox="1"/>
            <p:nvPr/>
          </p:nvSpPr>
          <p:spPr>
            <a:xfrm>
              <a:off x="7384048" y="2372212"/>
              <a:ext cx="1763688" cy="959060"/>
            </a:xfrm>
            <a:prstGeom prst="rect">
              <a:avLst/>
            </a:prstGeom>
            <a:noFill/>
          </p:spPr>
          <p:txBody>
            <a:bodyPr wrap="square" rtlCol="0">
              <a:spAutoFit/>
            </a:bodyPr>
            <a:lstStyle/>
            <a:p>
              <a:r>
                <a:rPr lang="zh-CN" altLang="en-US" dirty="0"/>
                <a:t>覆盖为新的返回地址</a:t>
              </a:r>
            </a:p>
          </p:txBody>
        </p:sp>
      </p:grpSp>
      <p:cxnSp>
        <p:nvCxnSpPr>
          <p:cNvPr id="28" name="肘形连接符 27"/>
          <p:cNvCxnSpPr>
            <a:stCxn id="8" idx="2"/>
            <a:endCxn id="12" idx="2"/>
          </p:cNvCxnSpPr>
          <p:nvPr/>
        </p:nvCxnSpPr>
        <p:spPr bwMode="auto">
          <a:xfrm rot="10800000">
            <a:off x="2019908" y="2834317"/>
            <a:ext cx="12700" cy="2007840"/>
          </a:xfrm>
          <a:prstGeom prst="bentConnector3">
            <a:avLst>
              <a:gd name="adj1" fmla="val 15206890"/>
            </a:avLst>
          </a:prstGeom>
          <a:solidFill>
            <a:schemeClr val="accent1"/>
          </a:solidFill>
          <a:ln w="571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日期占位符 6"/>
          <p:cNvSpPr>
            <a:spLocks noGrp="1"/>
          </p:cNvSpPr>
          <p:nvPr>
            <p:ph type="dt" sz="half" idx="2"/>
          </p:nvPr>
        </p:nvSpPr>
        <p:spPr/>
        <p:txBody>
          <a:bodyPr/>
          <a:lstStyle/>
          <a:p>
            <a:fld id="{42301BDF-13FC-4E97-8483-59EB2B23CACC}" type="datetime1">
              <a:rPr lang="zh-CN" altLang="en-US" smtClean="0"/>
              <a:t>2022/11/4</a:t>
            </a:fld>
            <a:endParaRPr lang="zh-CN" altLang="en-US"/>
          </a:p>
        </p:txBody>
      </p:sp>
      <p:sp>
        <p:nvSpPr>
          <p:cNvPr id="27" name="页脚占位符 26"/>
          <p:cNvSpPr>
            <a:spLocks noGrp="1"/>
          </p:cNvSpPr>
          <p:nvPr>
            <p:ph type="ftr" sz="quarter" idx="3"/>
          </p:nvPr>
        </p:nvSpPr>
        <p:spPr/>
        <p:txBody>
          <a:bodyPr/>
          <a:lstStyle/>
          <a:p>
            <a:r>
              <a:rPr lang="en-US" altLang="zh-CN"/>
              <a:t>is.cumt.edu.cn</a:t>
            </a:r>
            <a:endParaRPr lang="en-US" altLang="zh-CN" dirty="0"/>
          </a:p>
        </p:txBody>
      </p:sp>
      <p:sp>
        <p:nvSpPr>
          <p:cNvPr id="29" name="灯片编号占位符 28"/>
          <p:cNvSpPr>
            <a:spLocks noGrp="1"/>
          </p:cNvSpPr>
          <p:nvPr>
            <p:ph type="sldNum" sz="quarter" idx="4"/>
          </p:nvPr>
        </p:nvSpPr>
        <p:spPr/>
        <p:txBody>
          <a:bodyPr/>
          <a:lstStyle/>
          <a:p>
            <a:fld id="{793773FA-04BE-4575-9625-A7596617E1A2}" type="slidenum">
              <a:rPr lang="zh-CN" altLang="en-US" smtClean="0"/>
              <a:t>57</a:t>
            </a:fld>
            <a:endParaRPr lang="zh-CN" altLang="en-US"/>
          </a:p>
        </p:txBody>
      </p:sp>
    </p:spTree>
    <p:extLst>
      <p:ext uri="{BB962C8B-B14F-4D97-AF65-F5344CB8AC3E}">
        <p14:creationId xmlns:p14="http://schemas.microsoft.com/office/powerpoint/2010/main" val="30839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58</a:t>
            </a:fld>
            <a:endParaRPr lang="zh-CN" altLang="en-US"/>
          </a:p>
        </p:txBody>
      </p:sp>
      <p:pic>
        <p:nvPicPr>
          <p:cNvPr id="7" name="图片 6"/>
          <p:cNvPicPr>
            <a:picLocks noChangeAspect="1"/>
          </p:cNvPicPr>
          <p:nvPr/>
        </p:nvPicPr>
        <p:blipFill>
          <a:blip r:embed="rId2"/>
          <a:stretch>
            <a:fillRect/>
          </a:stretch>
        </p:blipFill>
        <p:spPr>
          <a:xfrm>
            <a:off x="291766" y="892175"/>
            <a:ext cx="8395034" cy="5610440"/>
          </a:xfrm>
          <a:prstGeom prst="rect">
            <a:avLst/>
          </a:prstGeom>
        </p:spPr>
      </p:pic>
    </p:spTree>
    <p:extLst>
      <p:ext uri="{BB962C8B-B14F-4D97-AF65-F5344CB8AC3E}">
        <p14:creationId xmlns:p14="http://schemas.microsoft.com/office/powerpoint/2010/main" val="1982221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sz="3200" b="1" dirty="0">
                <a:solidFill>
                  <a:srgbClr val="FF0000"/>
                </a:solidFill>
              </a:rPr>
              <a:t>目标：</a:t>
            </a:r>
            <a:r>
              <a:rPr lang="zh-CN" altLang="en-US" sz="3200" b="1" dirty="0">
                <a:solidFill>
                  <a:srgbClr val="C00000"/>
                </a:solidFill>
              </a:rPr>
              <a:t>通过植入可执行机器码使程序弹出一个消息框</a:t>
            </a:r>
            <a:endParaRPr lang="en-US" altLang="zh-CN" sz="3200" b="1" dirty="0">
              <a:solidFill>
                <a:srgbClr val="C00000"/>
              </a:solidFill>
            </a:endParaRPr>
          </a:p>
          <a:p>
            <a:endParaRPr lang="en-US" altLang="zh-CN" sz="3200" b="1" dirty="0">
              <a:solidFill>
                <a:srgbClr val="C00000"/>
              </a:solidFill>
            </a:endParaRPr>
          </a:p>
          <a:p>
            <a:r>
              <a:rPr lang="zh-CN" altLang="en-US" b="1" dirty="0">
                <a:solidFill>
                  <a:srgbClr val="C00000"/>
                </a:solidFill>
              </a:rPr>
              <a:t>验证成果</a:t>
            </a:r>
            <a:r>
              <a:rPr lang="zh-CN" altLang="en-US" dirty="0"/>
              <a:t>：（</a:t>
            </a:r>
            <a:r>
              <a:rPr lang="en-US" altLang="zh-CN" dirty="0">
                <a:hlinkClick r:id="rId2" action="ppaction://hlinkfile"/>
              </a:rPr>
              <a:t>overflow3.c</a:t>
            </a:r>
            <a:r>
              <a:rPr lang="zh-CN" altLang="en-US" dirty="0"/>
              <a:t>，</a:t>
            </a:r>
            <a:r>
              <a:rPr lang="en-US" altLang="zh-CN" dirty="0"/>
              <a:t>debug</a:t>
            </a:r>
            <a:r>
              <a:rPr lang="zh-CN" altLang="en-US" dirty="0"/>
              <a:t>版本）</a:t>
            </a:r>
            <a:endParaRPr lang="en-US" altLang="zh-CN" dirty="0"/>
          </a:p>
          <a:p>
            <a:pPr lvl="1"/>
            <a:r>
              <a:rPr lang="zh-CN" altLang="en-US" dirty="0"/>
              <a:t>相对</a:t>
            </a:r>
            <a:r>
              <a:rPr lang="en-US" altLang="zh-CN" dirty="0"/>
              <a:t>overflow2.c</a:t>
            </a:r>
            <a:r>
              <a:rPr lang="zh-CN" altLang="en-US" dirty="0"/>
              <a:t>的变化：</a:t>
            </a:r>
            <a:endParaRPr lang="en-US" altLang="zh-CN" dirty="0"/>
          </a:p>
          <a:p>
            <a:pPr lvl="2"/>
            <a:r>
              <a:rPr lang="zh-CN" altLang="en-US" dirty="0"/>
              <a:t>增加了头文件</a:t>
            </a:r>
            <a:r>
              <a:rPr lang="en-US" altLang="zh-CN" dirty="0" err="1"/>
              <a:t>windows.h</a:t>
            </a:r>
            <a:r>
              <a:rPr lang="zh-CN" altLang="en-US" dirty="0"/>
              <a:t>，以便程序能装载</a:t>
            </a:r>
            <a:r>
              <a:rPr lang="en-US" altLang="zh-CN" dirty="0"/>
              <a:t>user32.dll</a:t>
            </a:r>
          </a:p>
          <a:p>
            <a:pPr lvl="2"/>
            <a:r>
              <a:rPr lang="en-US" altLang="zh-CN" dirty="0"/>
              <a:t>main</a:t>
            </a:r>
            <a:r>
              <a:rPr lang="zh-CN" altLang="en-US" dirty="0"/>
              <a:t>函数增加了</a:t>
            </a:r>
            <a:r>
              <a:rPr lang="en-US" altLang="zh-CN" dirty="0" err="1"/>
              <a:t>LoadLibrary</a:t>
            </a:r>
            <a:r>
              <a:rPr lang="en-US" altLang="zh-CN" dirty="0"/>
              <a:t>(“user32.dll”)</a:t>
            </a:r>
            <a:r>
              <a:rPr lang="zh-CN" altLang="en-US" dirty="0"/>
              <a:t>：以便在植入代码中调用</a:t>
            </a:r>
            <a:r>
              <a:rPr lang="en-US" altLang="zh-CN" dirty="0"/>
              <a:t>API</a:t>
            </a:r>
            <a:r>
              <a:rPr lang="zh-CN" altLang="en-US" dirty="0"/>
              <a:t>函数</a:t>
            </a:r>
            <a:r>
              <a:rPr lang="en-US" altLang="zh-CN" dirty="0" err="1">
                <a:solidFill>
                  <a:srgbClr val="FF0000"/>
                </a:solidFill>
              </a:rPr>
              <a:t>MessageBox</a:t>
            </a:r>
            <a:endParaRPr lang="en-US" altLang="zh-CN" dirty="0">
              <a:solidFill>
                <a:srgbClr val="FF0000"/>
              </a:solidFill>
            </a:endParaRPr>
          </a:p>
          <a:p>
            <a:pPr lvl="2"/>
            <a:r>
              <a:rPr lang="en-US" altLang="zh-CN" dirty="0" err="1"/>
              <a:t>Verify_password</a:t>
            </a:r>
            <a:r>
              <a:rPr lang="zh-CN" altLang="en-US" dirty="0"/>
              <a:t>函数的局部变量</a:t>
            </a:r>
            <a:r>
              <a:rPr lang="en-US" altLang="zh-CN" dirty="0"/>
              <a:t>buffer</a:t>
            </a:r>
            <a:r>
              <a:rPr lang="zh-CN" altLang="en-US" dirty="0"/>
              <a:t>由</a:t>
            </a:r>
            <a:r>
              <a:rPr lang="en-US" altLang="zh-CN" dirty="0"/>
              <a:t>8</a:t>
            </a:r>
            <a:r>
              <a:rPr lang="zh-CN" altLang="en-US" dirty="0"/>
              <a:t>字节变为</a:t>
            </a:r>
            <a:r>
              <a:rPr lang="en-US" altLang="zh-CN" dirty="0"/>
              <a:t>44</a:t>
            </a:r>
            <a:r>
              <a:rPr lang="zh-CN" altLang="en-US" dirty="0"/>
              <a:t>字节：有足够空间承载置入代码</a:t>
            </a:r>
          </a:p>
        </p:txBody>
      </p:sp>
      <p:sp>
        <p:nvSpPr>
          <p:cNvPr id="6" name="日期占位符 5"/>
          <p:cNvSpPr>
            <a:spLocks noGrp="1"/>
          </p:cNvSpPr>
          <p:nvPr>
            <p:ph type="dt" sz="half" idx="2"/>
          </p:nvPr>
        </p:nvSpPr>
        <p:spPr/>
        <p:txBody>
          <a:bodyPr/>
          <a:lstStyle/>
          <a:p>
            <a:fld id="{18070140-FB98-4348-9197-855BA16EB8F7}"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59</a:t>
            </a:fld>
            <a:endParaRPr lang="zh-CN" altLang="en-US"/>
          </a:p>
        </p:txBody>
      </p:sp>
    </p:spTree>
    <p:extLst>
      <p:ext uri="{BB962C8B-B14F-4D97-AF65-F5344CB8AC3E}">
        <p14:creationId xmlns:p14="http://schemas.microsoft.com/office/powerpoint/2010/main" val="308396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隶书" pitchFamily="2" charset="-122"/>
                <a:ea typeface="华文隶书" pitchFamily="2" charset="-122"/>
              </a:rPr>
              <a:t>缓冲区溢出概述</a:t>
            </a: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sz="2800" dirty="0"/>
              <a:t>目前，利用缓冲区溢出漏洞的攻击已经占所有系统攻击总数的</a:t>
            </a:r>
            <a:r>
              <a:rPr lang="en-US" altLang="zh-CN" sz="2800" b="1" dirty="0">
                <a:solidFill>
                  <a:srgbClr val="FF0000"/>
                </a:solidFill>
              </a:rPr>
              <a:t>80%</a:t>
            </a:r>
            <a:r>
              <a:rPr lang="zh-CN" altLang="en-US" sz="2800" b="1" dirty="0">
                <a:solidFill>
                  <a:srgbClr val="FF0000"/>
                </a:solidFill>
              </a:rPr>
              <a:t>以上 </a:t>
            </a:r>
          </a:p>
          <a:p>
            <a:pPr lvl="1">
              <a:lnSpc>
                <a:spcPct val="90000"/>
              </a:lnSpc>
            </a:pPr>
            <a:r>
              <a:rPr lang="zh-CN" altLang="en-US" sz="2600" b="1" dirty="0">
                <a:solidFill>
                  <a:srgbClr val="692AA2"/>
                </a:solidFill>
              </a:rPr>
              <a:t>原因</a:t>
            </a:r>
            <a:r>
              <a:rPr lang="zh-CN" altLang="en-US" sz="2600" dirty="0"/>
              <a:t>：各种操作系统和应用软件上存在的缓冲区溢出问题数不胜数，而其带来的影响不容小觑</a:t>
            </a:r>
            <a:endParaRPr lang="en-US" altLang="zh-CN" sz="2600" dirty="0"/>
          </a:p>
          <a:p>
            <a:pPr lvl="1">
              <a:lnSpc>
                <a:spcPct val="90000"/>
              </a:lnSpc>
            </a:pPr>
            <a:endParaRPr lang="zh-CN" altLang="en-US" sz="2600" dirty="0"/>
          </a:p>
          <a:p>
            <a:pPr lvl="1">
              <a:lnSpc>
                <a:spcPct val="90000"/>
              </a:lnSpc>
            </a:pPr>
            <a:r>
              <a:rPr lang="zh-CN" altLang="en-US" sz="2600" b="1" dirty="0">
                <a:solidFill>
                  <a:srgbClr val="692AA2"/>
                </a:solidFill>
              </a:rPr>
              <a:t>后果：</a:t>
            </a:r>
            <a:r>
              <a:rPr lang="zh-CN" altLang="en-US" sz="2600" dirty="0"/>
              <a:t>可以</a:t>
            </a:r>
            <a:r>
              <a:rPr lang="zh-CN" altLang="en-US" sz="2600" b="1" dirty="0">
                <a:solidFill>
                  <a:srgbClr val="692AA2"/>
                </a:solidFill>
              </a:rPr>
              <a:t>导致</a:t>
            </a:r>
            <a:r>
              <a:rPr lang="zh-CN" altLang="en-US" sz="2600" dirty="0"/>
              <a:t>程序运行失败、系统崩溃以及重新启动等后果</a:t>
            </a:r>
            <a:endParaRPr lang="en-US" altLang="zh-CN" sz="2600" dirty="0"/>
          </a:p>
          <a:p>
            <a:pPr lvl="1">
              <a:lnSpc>
                <a:spcPct val="90000"/>
              </a:lnSpc>
            </a:pPr>
            <a:endParaRPr lang="zh-CN" altLang="en-US" sz="2600" dirty="0"/>
          </a:p>
          <a:p>
            <a:pPr lvl="1">
              <a:lnSpc>
                <a:spcPct val="90000"/>
              </a:lnSpc>
            </a:pPr>
            <a:r>
              <a:rPr lang="zh-CN" altLang="en-US" sz="2600" b="1" dirty="0">
                <a:solidFill>
                  <a:srgbClr val="692AA2"/>
                </a:solidFill>
              </a:rPr>
              <a:t>更严重的后果：</a:t>
            </a:r>
            <a:r>
              <a:rPr lang="zh-CN" altLang="en-US" sz="2600" dirty="0"/>
              <a:t>可以执行非授权指令，甚至取得系统特权，进而进行各种非法操作</a:t>
            </a:r>
          </a:p>
        </p:txBody>
      </p:sp>
      <p:sp>
        <p:nvSpPr>
          <p:cNvPr id="6" name="日期占位符 5"/>
          <p:cNvSpPr>
            <a:spLocks noGrp="1"/>
          </p:cNvSpPr>
          <p:nvPr>
            <p:ph type="dt" sz="half" idx="2"/>
          </p:nvPr>
        </p:nvSpPr>
        <p:spPr/>
        <p:txBody>
          <a:bodyPr/>
          <a:lstStyle/>
          <a:p>
            <a:fld id="{1424142D-F130-4BA1-A6A6-81825948D291}"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6</a:t>
            </a:fld>
            <a:endParaRPr lang="zh-CN" altLang="en-US"/>
          </a:p>
        </p:txBody>
      </p:sp>
    </p:spTree>
    <p:extLst>
      <p:ext uri="{BB962C8B-B14F-4D97-AF65-F5344CB8AC3E}">
        <p14:creationId xmlns:p14="http://schemas.microsoft.com/office/powerpoint/2010/main" val="3524971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1F127-AAF3-4FC9-B721-6E3AF94E0285}"/>
              </a:ext>
            </a:extLst>
          </p:cNvPr>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4" name="页脚占位符 3">
            <a:extLst>
              <a:ext uri="{FF2B5EF4-FFF2-40B4-BE49-F238E27FC236}">
                <a16:creationId xmlns:a16="http://schemas.microsoft.com/office/drawing/2014/main" id="{7D0B71FC-AF3F-4955-9645-7FF9CFBD3B2D}"/>
              </a:ext>
            </a:extLst>
          </p:cNvPr>
          <p:cNvSpPr>
            <a:spLocks noGrp="1"/>
          </p:cNvSpPr>
          <p:nvPr>
            <p:ph type="ftr" sz="quarter" idx="3"/>
          </p:nvPr>
        </p:nvSpPr>
        <p:spPr/>
        <p:txBody>
          <a:bodyPr/>
          <a:lstStyle/>
          <a:p>
            <a:r>
              <a:rPr lang="en-US" altLang="zh-CN"/>
              <a:t>is.cumt.edu.cn</a:t>
            </a:r>
            <a:endParaRPr lang="en-US" altLang="zh-CN" dirty="0"/>
          </a:p>
        </p:txBody>
      </p:sp>
      <p:sp>
        <p:nvSpPr>
          <p:cNvPr id="5" name="日期占位符 4">
            <a:extLst>
              <a:ext uri="{FF2B5EF4-FFF2-40B4-BE49-F238E27FC236}">
                <a16:creationId xmlns:a16="http://schemas.microsoft.com/office/drawing/2014/main" id="{CB25A1BF-8070-419D-BA7F-1320FDACF2B4}"/>
              </a:ext>
            </a:extLst>
          </p:cNvPr>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a:extLst>
              <a:ext uri="{FF2B5EF4-FFF2-40B4-BE49-F238E27FC236}">
                <a16:creationId xmlns:a16="http://schemas.microsoft.com/office/drawing/2014/main" id="{85498A00-B22D-40C7-A62A-1795C2DAAC96}"/>
              </a:ext>
            </a:extLst>
          </p:cNvPr>
          <p:cNvSpPr>
            <a:spLocks noGrp="1"/>
          </p:cNvSpPr>
          <p:nvPr>
            <p:ph type="sldNum" sz="quarter" idx="4"/>
          </p:nvPr>
        </p:nvSpPr>
        <p:spPr/>
        <p:txBody>
          <a:bodyPr/>
          <a:lstStyle/>
          <a:p>
            <a:fld id="{793773FA-04BE-4575-9625-A7596617E1A2}" type="slidenum">
              <a:rPr lang="zh-CN" altLang="en-US" smtClean="0"/>
              <a:t>60</a:t>
            </a:fld>
            <a:endParaRPr lang="zh-CN" altLang="en-US"/>
          </a:p>
        </p:txBody>
      </p:sp>
      <p:sp>
        <p:nvSpPr>
          <p:cNvPr id="7" name="矩形 6">
            <a:extLst>
              <a:ext uri="{FF2B5EF4-FFF2-40B4-BE49-F238E27FC236}">
                <a16:creationId xmlns:a16="http://schemas.microsoft.com/office/drawing/2014/main" id="{6EE2DDEB-645C-438D-8E40-63C238455C2A}"/>
              </a:ext>
            </a:extLst>
          </p:cNvPr>
          <p:cNvSpPr/>
          <p:nvPr/>
        </p:nvSpPr>
        <p:spPr>
          <a:xfrm>
            <a:off x="35496" y="1443841"/>
            <a:ext cx="4143499" cy="3970318"/>
          </a:xfrm>
          <a:prstGeom prst="rect">
            <a:avLst/>
          </a:prstGeom>
        </p:spPr>
        <p:txBody>
          <a:bodyPr wrap="square">
            <a:spAutoFit/>
          </a:bodyPr>
          <a:lstStyle/>
          <a:p>
            <a:r>
              <a:rPr lang="zh-CN" altLang="en-US" dirty="0"/>
              <a:t>#include &lt;stdio.h&gt;</a:t>
            </a:r>
          </a:p>
          <a:p>
            <a:r>
              <a:rPr lang="zh-CN" altLang="en-US" dirty="0">
                <a:solidFill>
                  <a:srgbClr val="FF0000"/>
                </a:solidFill>
              </a:rPr>
              <a:t>#include &lt;windows.h&gt;</a:t>
            </a:r>
          </a:p>
          <a:p>
            <a:r>
              <a:rPr lang="zh-CN" altLang="en-US" dirty="0"/>
              <a:t>#define PASSWORD "1234567"</a:t>
            </a:r>
          </a:p>
          <a:p>
            <a:endParaRPr lang="zh-CN" altLang="en-US" dirty="0"/>
          </a:p>
          <a:p>
            <a:r>
              <a:rPr lang="zh-CN" altLang="en-US" dirty="0"/>
              <a:t>int verify_password(char *password)</a:t>
            </a:r>
          </a:p>
          <a:p>
            <a:r>
              <a:rPr lang="zh-CN" altLang="en-US" dirty="0"/>
              <a:t>{</a:t>
            </a:r>
          </a:p>
          <a:p>
            <a:r>
              <a:rPr lang="zh-CN" altLang="en-US" dirty="0"/>
              <a:t>int authenticated;</a:t>
            </a:r>
          </a:p>
          <a:p>
            <a:r>
              <a:rPr lang="zh-CN" altLang="en-US" dirty="0">
                <a:solidFill>
                  <a:srgbClr val="FF0000"/>
                </a:solidFill>
              </a:rPr>
              <a:t>char buffer[44];</a:t>
            </a:r>
          </a:p>
          <a:p>
            <a:r>
              <a:rPr lang="zh-CN" altLang="en-US" dirty="0"/>
              <a:t>authenticated=strcmp(password,PASSWORD);</a:t>
            </a:r>
          </a:p>
          <a:p>
            <a:r>
              <a:rPr lang="zh-CN" altLang="en-US" dirty="0">
                <a:solidFill>
                  <a:srgbClr val="FF0000"/>
                </a:solidFill>
              </a:rPr>
              <a:t>strcpy(buffer,password);</a:t>
            </a:r>
          </a:p>
          <a:p>
            <a:r>
              <a:rPr lang="zh-CN" altLang="en-US" dirty="0"/>
              <a:t>return authenticated;	</a:t>
            </a:r>
          </a:p>
          <a:p>
            <a:r>
              <a:rPr lang="zh-CN" altLang="en-US" dirty="0"/>
              <a:t>}</a:t>
            </a:r>
          </a:p>
          <a:p>
            <a:endParaRPr lang="zh-CN" altLang="en-US" dirty="0"/>
          </a:p>
        </p:txBody>
      </p:sp>
      <p:sp>
        <p:nvSpPr>
          <p:cNvPr id="8" name="矩形 7">
            <a:extLst>
              <a:ext uri="{FF2B5EF4-FFF2-40B4-BE49-F238E27FC236}">
                <a16:creationId xmlns:a16="http://schemas.microsoft.com/office/drawing/2014/main" id="{4890002E-6EF7-4BE7-8497-30A9776AEED1}"/>
              </a:ext>
            </a:extLst>
          </p:cNvPr>
          <p:cNvSpPr/>
          <p:nvPr/>
        </p:nvSpPr>
        <p:spPr>
          <a:xfrm>
            <a:off x="4283968" y="869815"/>
            <a:ext cx="4938523" cy="5632311"/>
          </a:xfrm>
          <a:prstGeom prst="rect">
            <a:avLst/>
          </a:prstGeom>
        </p:spPr>
        <p:txBody>
          <a:bodyPr wrap="square">
            <a:spAutoFit/>
          </a:bodyPr>
          <a:lstStyle/>
          <a:p>
            <a:r>
              <a:rPr lang="zh-CN" altLang="en-US" dirty="0"/>
              <a:t>main(){</a:t>
            </a:r>
          </a:p>
          <a:p>
            <a:r>
              <a:rPr lang="zh-CN" altLang="en-US" dirty="0"/>
              <a:t>int valid_flag=0;</a:t>
            </a:r>
          </a:p>
          <a:p>
            <a:r>
              <a:rPr lang="zh-CN" altLang="en-US" dirty="0">
                <a:solidFill>
                  <a:srgbClr val="FF0000"/>
                </a:solidFill>
              </a:rPr>
              <a:t>char password[1024];</a:t>
            </a:r>
          </a:p>
          <a:p>
            <a:r>
              <a:rPr lang="zh-CN" altLang="en-US" dirty="0"/>
              <a:t>FILE * fp;</a:t>
            </a:r>
          </a:p>
          <a:p>
            <a:r>
              <a:rPr lang="zh-CN" altLang="en-US" dirty="0">
                <a:solidFill>
                  <a:srgbClr val="FF0000"/>
                </a:solidFill>
              </a:rPr>
              <a:t>LoadLibrary("user32.dll");</a:t>
            </a:r>
          </a:p>
          <a:p>
            <a:r>
              <a:rPr lang="zh-CN" altLang="en-US" dirty="0"/>
              <a:t>if(!(fp=fopen("password.txt","rw+"))){</a:t>
            </a:r>
          </a:p>
          <a:p>
            <a:r>
              <a:rPr lang="zh-CN" altLang="en-US" dirty="0"/>
              <a:t>		exit(0);</a:t>
            </a:r>
          </a:p>
          <a:p>
            <a:r>
              <a:rPr lang="zh-CN" altLang="en-US" dirty="0"/>
              <a:t>}</a:t>
            </a:r>
          </a:p>
          <a:p>
            <a:r>
              <a:rPr lang="zh-CN" altLang="en-US" dirty="0"/>
              <a:t>fscanf(fp,"%s",password);</a:t>
            </a:r>
          </a:p>
          <a:p>
            <a:r>
              <a:rPr lang="zh-CN" altLang="en-US" dirty="0"/>
              <a:t>valid_flag=verify_password(password);</a:t>
            </a:r>
          </a:p>
          <a:p>
            <a:endParaRPr lang="zh-CN" altLang="en-US" dirty="0"/>
          </a:p>
          <a:p>
            <a:r>
              <a:rPr lang="zh-CN" altLang="en-US" dirty="0"/>
              <a:t>if(valid_flag){</a:t>
            </a:r>
          </a:p>
          <a:p>
            <a:r>
              <a:rPr lang="zh-CN" altLang="en-US" dirty="0"/>
              <a:t>	printf("incorrect password!\n\n");</a:t>
            </a:r>
          </a:p>
          <a:p>
            <a:r>
              <a:rPr lang="zh-CN" altLang="en-US" dirty="0"/>
              <a:t>}else{</a:t>
            </a:r>
          </a:p>
          <a:p>
            <a:r>
              <a:rPr lang="zh-CN" altLang="en-US" dirty="0"/>
              <a:t>	printf("Congratulation! You have passed the verification!\n");		</a:t>
            </a:r>
          </a:p>
          <a:p>
            <a:r>
              <a:rPr lang="zh-CN" altLang="en-US" dirty="0"/>
              <a:t>}</a:t>
            </a:r>
          </a:p>
          <a:p>
            <a:endParaRPr lang="zh-CN" altLang="en-US" dirty="0"/>
          </a:p>
          <a:p>
            <a:r>
              <a:rPr lang="zh-CN" altLang="en-US" dirty="0"/>
              <a:t>fclose(fp);</a:t>
            </a:r>
          </a:p>
          <a:p>
            <a:r>
              <a:rPr lang="zh-CN" altLang="en-US" dirty="0"/>
              <a:t>}</a:t>
            </a:r>
          </a:p>
        </p:txBody>
      </p:sp>
      <p:cxnSp>
        <p:nvCxnSpPr>
          <p:cNvPr id="10" name="直接连接符 9">
            <a:extLst>
              <a:ext uri="{FF2B5EF4-FFF2-40B4-BE49-F238E27FC236}">
                <a16:creationId xmlns:a16="http://schemas.microsoft.com/office/drawing/2014/main" id="{6D0D859D-CA36-4E1B-A6C7-E3DB55573F0A}"/>
              </a:ext>
            </a:extLst>
          </p:cNvPr>
          <p:cNvCxnSpPr/>
          <p:nvPr/>
        </p:nvCxnSpPr>
        <p:spPr bwMode="auto">
          <a:xfrm>
            <a:off x="4211960" y="764704"/>
            <a:ext cx="0" cy="5688632"/>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40679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sz="2800" b="1" dirty="0">
                <a:solidFill>
                  <a:srgbClr val="FF0000"/>
                </a:solidFill>
              </a:rPr>
              <a:t>思路</a:t>
            </a:r>
            <a:r>
              <a:rPr lang="zh-CN" altLang="en-US" sz="2800" dirty="0"/>
              <a:t>：</a:t>
            </a:r>
            <a:endParaRPr lang="en-US" altLang="zh-CN" sz="2800" dirty="0"/>
          </a:p>
          <a:p>
            <a:pPr marL="914400" lvl="1" indent="-457200">
              <a:buFont typeface="+mj-lt"/>
              <a:buAutoNum type="arabicPeriod"/>
            </a:pPr>
            <a:r>
              <a:rPr lang="zh-CN" altLang="en-US" sz="2600" dirty="0"/>
              <a:t>调试并获取返回地址的偏移</a:t>
            </a:r>
            <a:endParaRPr lang="en-US" altLang="zh-CN" sz="2600" dirty="0"/>
          </a:p>
          <a:p>
            <a:pPr marL="914400" lvl="1" indent="-457200">
              <a:buFont typeface="+mj-lt"/>
              <a:buAutoNum type="arabicPeriod"/>
            </a:pPr>
            <a:r>
              <a:rPr lang="zh-CN" altLang="en-US" sz="2600" dirty="0"/>
              <a:t>获得</a:t>
            </a:r>
            <a:r>
              <a:rPr lang="en-US" altLang="zh-CN" sz="2600" dirty="0"/>
              <a:t>buffer</a:t>
            </a:r>
            <a:r>
              <a:rPr lang="zh-CN" altLang="en-US" sz="2600" dirty="0"/>
              <a:t>的起始地址，并写入</a:t>
            </a:r>
            <a:r>
              <a:rPr lang="en-US" altLang="zh-CN" sz="2600" dirty="0"/>
              <a:t>password.txt</a:t>
            </a:r>
            <a:r>
              <a:rPr lang="zh-CN" altLang="en-US" sz="2600" dirty="0"/>
              <a:t>文件的相应位置，用来更改返回地址</a:t>
            </a:r>
            <a:endParaRPr lang="en-US" altLang="zh-CN" sz="2600" dirty="0"/>
          </a:p>
          <a:p>
            <a:pPr marL="914400" lvl="1" indent="-457200">
              <a:buFont typeface="+mj-lt"/>
              <a:buAutoNum type="arabicPeriod"/>
            </a:pPr>
            <a:r>
              <a:rPr lang="zh-CN" altLang="en-US" sz="2600" dirty="0"/>
              <a:t>向</a:t>
            </a:r>
            <a:r>
              <a:rPr lang="en-US" altLang="zh-CN" sz="2600" dirty="0"/>
              <a:t>password.txt</a:t>
            </a:r>
            <a:r>
              <a:rPr lang="zh-CN" altLang="en-US" sz="2600" dirty="0"/>
              <a:t>文件注入可执行机器码</a:t>
            </a:r>
            <a:endParaRPr lang="en-US" altLang="zh-CN" sz="2600" dirty="0"/>
          </a:p>
          <a:p>
            <a:pPr marL="914400" lvl="1" indent="-457200">
              <a:buFont typeface="+mj-lt"/>
              <a:buAutoNum type="arabicPeriod"/>
            </a:pPr>
            <a:endParaRPr lang="en-US" altLang="zh-CN" sz="2600" dirty="0"/>
          </a:p>
          <a:p>
            <a:pPr marL="514350" indent="-457200"/>
            <a:r>
              <a:rPr lang="en-US" altLang="zh-CN" sz="2800" b="1" dirty="0">
                <a:solidFill>
                  <a:srgbClr val="FF0000"/>
                </a:solidFill>
                <a:latin typeface="Comic Sans MS" pitchFamily="66" charset="0"/>
              </a:rPr>
              <a:t>Q: </a:t>
            </a:r>
            <a:r>
              <a:rPr lang="zh-CN" altLang="en-US" sz="2800" dirty="0"/>
              <a:t>如要覆盖到返回地址，需要在</a:t>
            </a:r>
            <a:r>
              <a:rPr lang="en-US" altLang="zh-CN" sz="2800" dirty="0"/>
              <a:t>password.txt</a:t>
            </a:r>
            <a:r>
              <a:rPr lang="zh-CN" altLang="en-US" sz="2800" dirty="0"/>
              <a:t>文件中输入多少字符？</a:t>
            </a:r>
            <a:endParaRPr lang="en-US" altLang="zh-CN" sz="2800" dirty="0"/>
          </a:p>
          <a:p>
            <a:pPr marL="514350" indent="-457200"/>
            <a:r>
              <a:rPr lang="en-US" altLang="zh-CN" sz="2800" b="1" dirty="0">
                <a:solidFill>
                  <a:srgbClr val="FF0000"/>
                </a:solidFill>
                <a:latin typeface="Comic Sans MS" pitchFamily="66" charset="0"/>
              </a:rPr>
              <a:t>A</a:t>
            </a:r>
            <a:r>
              <a:rPr lang="zh-CN" altLang="en-US" sz="2800" b="1" dirty="0">
                <a:solidFill>
                  <a:srgbClr val="FF0000"/>
                </a:solidFill>
                <a:latin typeface="Comic Sans MS" pitchFamily="66" charset="0"/>
              </a:rPr>
              <a:t>：</a:t>
            </a:r>
            <a:r>
              <a:rPr lang="en-US" altLang="zh-CN" sz="2800" dirty="0"/>
              <a:t>=44(buffer)+4(authenticated)+4(EBP)+4(</a:t>
            </a:r>
            <a:r>
              <a:rPr lang="zh-CN" altLang="en-US" sz="2800" dirty="0"/>
              <a:t>返回地址</a:t>
            </a:r>
            <a:r>
              <a:rPr lang="en-US" altLang="zh-CN" sz="2800" dirty="0"/>
              <a:t>)-1(NULL)</a:t>
            </a:r>
          </a:p>
          <a:p>
            <a:pPr marL="57150" indent="0">
              <a:buNone/>
            </a:pPr>
            <a:r>
              <a:rPr lang="en-US" altLang="zh-CN" sz="2800" dirty="0"/>
              <a:t>           =</a:t>
            </a:r>
            <a:r>
              <a:rPr lang="en-US" altLang="zh-CN" sz="2800" b="1" dirty="0">
                <a:solidFill>
                  <a:srgbClr val="FF0000"/>
                </a:solidFill>
              </a:rPr>
              <a:t>55</a:t>
            </a:r>
            <a:endParaRPr lang="zh-CN" altLang="en-US" sz="2800" b="1" dirty="0">
              <a:solidFill>
                <a:srgbClr val="FF0000"/>
              </a:solidFill>
            </a:endParaRPr>
          </a:p>
        </p:txBody>
      </p:sp>
      <p:sp>
        <p:nvSpPr>
          <p:cNvPr id="6" name="日期占位符 5"/>
          <p:cNvSpPr>
            <a:spLocks noGrp="1"/>
          </p:cNvSpPr>
          <p:nvPr>
            <p:ph type="dt" sz="half" idx="2"/>
          </p:nvPr>
        </p:nvSpPr>
        <p:spPr/>
        <p:txBody>
          <a:bodyPr/>
          <a:lstStyle/>
          <a:p>
            <a:fld id="{FDAD2578-29F5-4DC4-A3E0-565DCC912C49}"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61</a:t>
            </a:fld>
            <a:endParaRPr lang="zh-CN" altLang="en-US"/>
          </a:p>
        </p:txBody>
      </p:sp>
    </p:spTree>
    <p:extLst>
      <p:ext uri="{BB962C8B-B14F-4D97-AF65-F5344CB8AC3E}">
        <p14:creationId xmlns:p14="http://schemas.microsoft.com/office/powerpoint/2010/main" val="10387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arn(inVertic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arn(inVertical)">
                                      <p:cBhvr>
                                        <p:cTn id="12" dur="500"/>
                                        <p:tgtEl>
                                          <p:spTgt spid="3">
                                            <p:txEl>
                                              <p:pRg st="6" end="6"/>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barn(inVertical)">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62</a:t>
            </a:fld>
            <a:endParaRPr lang="zh-CN" altLang="en-US"/>
          </a:p>
        </p:txBody>
      </p:sp>
      <p:pic>
        <p:nvPicPr>
          <p:cNvPr id="7" name="图片 6"/>
          <p:cNvPicPr>
            <a:picLocks noChangeAspect="1"/>
          </p:cNvPicPr>
          <p:nvPr/>
        </p:nvPicPr>
        <p:blipFill>
          <a:blip r:embed="rId2"/>
          <a:stretch>
            <a:fillRect/>
          </a:stretch>
        </p:blipFill>
        <p:spPr>
          <a:xfrm>
            <a:off x="0" y="-5736"/>
            <a:ext cx="9144000" cy="6427582"/>
          </a:xfrm>
          <a:prstGeom prst="rect">
            <a:avLst/>
          </a:prstGeom>
        </p:spPr>
      </p:pic>
      <p:sp>
        <p:nvSpPr>
          <p:cNvPr id="8" name="矩形 7"/>
          <p:cNvSpPr/>
          <p:nvPr/>
        </p:nvSpPr>
        <p:spPr>
          <a:xfrm>
            <a:off x="6383288" y="3933056"/>
            <a:ext cx="2221160" cy="1368152"/>
          </a:xfrm>
          <a:prstGeom prst="rect">
            <a:avLst/>
          </a:prstGeom>
          <a:ln w="38100">
            <a:solidFill>
              <a:srgbClr val="FF0000"/>
            </a:solidFill>
            <a:headEnd type="none" w="med" len="med"/>
            <a:tailEnd type="arrow" w="med" len="med"/>
          </a:ln>
        </p:spPr>
        <p:txBody>
          <a:bodyPr rtlCol="0" anchor="ctr"/>
          <a:lstStyle/>
          <a:p>
            <a:pPr algn="r"/>
            <a:r>
              <a:rPr lang="en-US" altLang="zh-CN" dirty="0"/>
              <a:t>buffer</a:t>
            </a:r>
            <a:endParaRPr lang="zh-CN" altLang="en-US" dirty="0"/>
          </a:p>
        </p:txBody>
      </p:sp>
      <p:sp>
        <p:nvSpPr>
          <p:cNvPr id="9" name="任意多边形 8"/>
          <p:cNvSpPr/>
          <p:nvPr/>
        </p:nvSpPr>
        <p:spPr>
          <a:xfrm>
            <a:off x="4893390" y="1911096"/>
            <a:ext cx="1489122" cy="3602736"/>
          </a:xfrm>
          <a:custGeom>
            <a:avLst/>
            <a:gdLst>
              <a:gd name="connsiteX0" fmla="*/ 1479978 w 1489122"/>
              <a:gd name="connsiteY0" fmla="*/ 0 h 3602736"/>
              <a:gd name="connsiteX1" fmla="*/ 876474 w 1489122"/>
              <a:gd name="connsiteY1" fmla="*/ 182880 h 3602736"/>
              <a:gd name="connsiteX2" fmla="*/ 154098 w 1489122"/>
              <a:gd name="connsiteY2" fmla="*/ 996696 h 3602736"/>
              <a:gd name="connsiteX3" fmla="*/ 7794 w 1489122"/>
              <a:gd name="connsiteY3" fmla="*/ 1645920 h 3602736"/>
              <a:gd name="connsiteX4" fmla="*/ 80946 w 1489122"/>
              <a:gd name="connsiteY4" fmla="*/ 2715768 h 3602736"/>
              <a:gd name="connsiteX5" fmla="*/ 583866 w 1489122"/>
              <a:gd name="connsiteY5" fmla="*/ 3200400 h 3602736"/>
              <a:gd name="connsiteX6" fmla="*/ 1489122 w 1489122"/>
              <a:gd name="connsiteY6" fmla="*/ 3602736 h 360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122" h="3602736">
                <a:moveTo>
                  <a:pt x="1479978" y="0"/>
                </a:moveTo>
                <a:cubicBezTo>
                  <a:pt x="1288716" y="8382"/>
                  <a:pt x="1097454" y="16764"/>
                  <a:pt x="876474" y="182880"/>
                </a:cubicBezTo>
                <a:cubicBezTo>
                  <a:pt x="655494" y="348996"/>
                  <a:pt x="298878" y="752856"/>
                  <a:pt x="154098" y="996696"/>
                </a:cubicBezTo>
                <a:cubicBezTo>
                  <a:pt x="9318" y="1240536"/>
                  <a:pt x="19986" y="1359408"/>
                  <a:pt x="7794" y="1645920"/>
                </a:cubicBezTo>
                <a:cubicBezTo>
                  <a:pt x="-4398" y="1932432"/>
                  <a:pt x="-15066" y="2456688"/>
                  <a:pt x="80946" y="2715768"/>
                </a:cubicBezTo>
                <a:cubicBezTo>
                  <a:pt x="176958" y="2974848"/>
                  <a:pt x="349170" y="3052572"/>
                  <a:pt x="583866" y="3200400"/>
                </a:cubicBezTo>
                <a:cubicBezTo>
                  <a:pt x="818562" y="3348228"/>
                  <a:pt x="1153842" y="3475482"/>
                  <a:pt x="1489122" y="3602736"/>
                </a:cubicBezTo>
              </a:path>
            </a:pathLst>
          </a:custGeom>
          <a:noFill/>
          <a:ln w="38100">
            <a:solidFill>
              <a:srgbClr val="FF0000"/>
            </a:solidFill>
            <a:headEnd type="none" w="med" len="med"/>
            <a:tailEnd type="arrow" w="med" len="med"/>
          </a:ln>
        </p:spPr>
        <p:txBody>
          <a:bodyPr rtlCol="0" anchor="ctr"/>
          <a:lstStyle/>
          <a:p>
            <a:pPr algn="ctr"/>
            <a:endParaRPr lang="zh-CN" altLang="en-US"/>
          </a:p>
        </p:txBody>
      </p:sp>
      <p:sp>
        <p:nvSpPr>
          <p:cNvPr id="10" name="矩形 9"/>
          <p:cNvSpPr/>
          <p:nvPr/>
        </p:nvSpPr>
        <p:spPr>
          <a:xfrm>
            <a:off x="6382512" y="5301208"/>
            <a:ext cx="2221936" cy="144016"/>
          </a:xfrm>
          <a:prstGeom prst="rect">
            <a:avLst/>
          </a:prstGeom>
          <a:ln w="38100">
            <a:solidFill>
              <a:srgbClr val="FF0000"/>
            </a:solidFill>
            <a:headEnd type="none" w="med" len="med"/>
            <a:tailEnd type="arrow" w="med" len="med"/>
          </a:ln>
        </p:spPr>
        <p:txBody>
          <a:bodyPr rtlCol="0" anchor="ctr"/>
          <a:lstStyle/>
          <a:p>
            <a:pPr algn="ctr"/>
            <a:endParaRPr lang="zh-CN" altLang="en-US" sz="1200" dirty="0"/>
          </a:p>
        </p:txBody>
      </p:sp>
      <p:grpSp>
        <p:nvGrpSpPr>
          <p:cNvPr id="15" name="组合 14"/>
          <p:cNvGrpSpPr/>
          <p:nvPr/>
        </p:nvGrpSpPr>
        <p:grpSpPr>
          <a:xfrm>
            <a:off x="3203848" y="5144500"/>
            <a:ext cx="3178664" cy="369332"/>
            <a:chOff x="3203848" y="5144500"/>
            <a:chExt cx="3178664" cy="369332"/>
          </a:xfrm>
        </p:grpSpPr>
        <p:sp>
          <p:nvSpPr>
            <p:cNvPr id="11" name="矩形 10"/>
            <p:cNvSpPr/>
            <p:nvPr/>
          </p:nvSpPr>
          <p:spPr>
            <a:xfrm>
              <a:off x="3203848" y="5144500"/>
              <a:ext cx="1685077"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t>authenticated</a:t>
              </a:r>
            </a:p>
          </p:txBody>
        </p:sp>
        <p:cxnSp>
          <p:nvCxnSpPr>
            <p:cNvPr id="13" name="直接箭头连接符 12"/>
            <p:cNvCxnSpPr>
              <a:stCxn id="11" idx="3"/>
              <a:endCxn id="10" idx="1"/>
            </p:cNvCxnSpPr>
            <p:nvPr/>
          </p:nvCxnSpPr>
          <p:spPr bwMode="auto">
            <a:xfrm>
              <a:off x="4888925" y="5329166"/>
              <a:ext cx="1493587" cy="44050"/>
            </a:xfrm>
            <a:prstGeom prst="straightConnector1">
              <a:avLst/>
            </a:prstGeom>
            <a:solidFill>
              <a:schemeClr val="accent1"/>
            </a:solidFill>
            <a:ln w="28575" cap="flat" cmpd="sng" algn="ctr">
              <a:solidFill>
                <a:srgbClr val="7030A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4" name="矩形 13"/>
          <p:cNvSpPr/>
          <p:nvPr/>
        </p:nvSpPr>
        <p:spPr>
          <a:xfrm>
            <a:off x="6382512" y="5557882"/>
            <a:ext cx="1237488" cy="124326"/>
          </a:xfrm>
          <a:prstGeom prst="rect">
            <a:avLst/>
          </a:prstGeom>
          <a:ln w="38100">
            <a:solidFill>
              <a:srgbClr val="FF0000"/>
            </a:solidFill>
            <a:headEnd type="none" w="med" len="med"/>
            <a:tailEnd type="arrow" w="med" len="med"/>
          </a:ln>
        </p:spPr>
        <p:txBody>
          <a:bodyPr rtlCol="0" anchor="ctr"/>
          <a:lstStyle/>
          <a:p>
            <a:pPr algn="ctr"/>
            <a:endParaRPr lang="zh-CN" altLang="en-US"/>
          </a:p>
        </p:txBody>
      </p:sp>
      <p:grpSp>
        <p:nvGrpSpPr>
          <p:cNvPr id="16" name="组合 15"/>
          <p:cNvGrpSpPr/>
          <p:nvPr/>
        </p:nvGrpSpPr>
        <p:grpSpPr>
          <a:xfrm>
            <a:off x="3203848" y="5620045"/>
            <a:ext cx="3178664" cy="449281"/>
            <a:chOff x="3203848" y="5064551"/>
            <a:chExt cx="3178664" cy="449281"/>
          </a:xfrm>
        </p:grpSpPr>
        <p:sp>
          <p:nvSpPr>
            <p:cNvPr id="17" name="矩形 16"/>
            <p:cNvSpPr/>
            <p:nvPr/>
          </p:nvSpPr>
          <p:spPr>
            <a:xfrm>
              <a:off x="3203848" y="5144500"/>
              <a:ext cx="1107996" cy="369332"/>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dirty="0"/>
                <a:t>返回地址</a:t>
              </a:r>
            </a:p>
          </p:txBody>
        </p:sp>
        <p:cxnSp>
          <p:nvCxnSpPr>
            <p:cNvPr id="18" name="直接箭头连接符 17"/>
            <p:cNvCxnSpPr>
              <a:stCxn id="17" idx="3"/>
              <a:endCxn id="14" idx="1"/>
            </p:cNvCxnSpPr>
            <p:nvPr/>
          </p:nvCxnSpPr>
          <p:spPr bwMode="auto">
            <a:xfrm flipV="1">
              <a:off x="4311844" y="5064551"/>
              <a:ext cx="2070668" cy="264615"/>
            </a:xfrm>
            <a:prstGeom prst="straightConnector1">
              <a:avLst/>
            </a:prstGeom>
            <a:solidFill>
              <a:schemeClr val="accent1"/>
            </a:solidFill>
            <a:ln w="28575" cap="flat" cmpd="sng" algn="ctr">
              <a:solidFill>
                <a:srgbClr val="7030A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514809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en-US" altLang="zh-CN" sz="2800" b="1" dirty="0">
                <a:solidFill>
                  <a:srgbClr val="FF0000"/>
                </a:solidFill>
                <a:latin typeface="Comic Sans MS" pitchFamily="66" charset="0"/>
              </a:rPr>
              <a:t>Q: </a:t>
            </a:r>
            <a:r>
              <a:rPr lang="zh-CN" altLang="en-US" dirty="0"/>
              <a:t>返回地址和</a:t>
            </a:r>
            <a:r>
              <a:rPr lang="en-US" altLang="zh-CN" dirty="0"/>
              <a:t>buffer</a:t>
            </a:r>
            <a:r>
              <a:rPr lang="zh-CN" altLang="en-US" dirty="0"/>
              <a:t>的地址已经找到，那如何植入可执行机器码？</a:t>
            </a:r>
            <a:endParaRPr lang="en-US" altLang="zh-CN" dirty="0"/>
          </a:p>
          <a:p>
            <a:r>
              <a:rPr lang="en-US" altLang="zh-CN" sz="2400" b="1" dirty="0">
                <a:solidFill>
                  <a:srgbClr val="FF0000"/>
                </a:solidFill>
                <a:latin typeface="Comic Sans MS" pitchFamily="66" charset="0"/>
              </a:rPr>
              <a:t>A</a:t>
            </a:r>
            <a:r>
              <a:rPr lang="zh-CN" altLang="en-US" sz="2400" b="1" dirty="0">
                <a:solidFill>
                  <a:srgbClr val="FF0000"/>
                </a:solidFill>
                <a:latin typeface="Comic Sans MS" pitchFamily="66" charset="0"/>
              </a:rPr>
              <a:t>：用汇编语言调用</a:t>
            </a:r>
            <a:r>
              <a:rPr lang="en-US" altLang="zh-CN" sz="2400" b="1" dirty="0" err="1">
                <a:solidFill>
                  <a:srgbClr val="FF0000"/>
                </a:solidFill>
                <a:latin typeface="Comic Sans MS" pitchFamily="66" charset="0"/>
              </a:rPr>
              <a:t>MessageBoxA</a:t>
            </a:r>
            <a:r>
              <a:rPr lang="zh-CN" altLang="en-US" sz="2400" b="1" dirty="0">
                <a:solidFill>
                  <a:srgbClr val="FF0000"/>
                </a:solidFill>
                <a:latin typeface="Comic Sans MS" pitchFamily="66" charset="0"/>
              </a:rPr>
              <a:t>需要</a:t>
            </a:r>
            <a:r>
              <a:rPr lang="en-US" altLang="zh-CN" sz="2400" b="1" dirty="0">
                <a:solidFill>
                  <a:srgbClr val="FF0000"/>
                </a:solidFill>
                <a:latin typeface="Comic Sans MS" pitchFamily="66" charset="0"/>
              </a:rPr>
              <a:t>3</a:t>
            </a:r>
            <a:r>
              <a:rPr lang="zh-CN" altLang="en-US" sz="2400" b="1" dirty="0">
                <a:solidFill>
                  <a:srgbClr val="FF0000"/>
                </a:solidFill>
                <a:latin typeface="Comic Sans MS" pitchFamily="66" charset="0"/>
              </a:rPr>
              <a:t>个步骤：</a:t>
            </a:r>
            <a:endParaRPr lang="en-US" altLang="zh-CN" sz="2400" b="1" dirty="0">
              <a:solidFill>
                <a:srgbClr val="FF0000"/>
              </a:solidFill>
              <a:latin typeface="Comic Sans MS" pitchFamily="66" charset="0"/>
            </a:endParaRPr>
          </a:p>
          <a:p>
            <a:pPr marL="914400" lvl="1" indent="-457200">
              <a:buFont typeface="+mj-lt"/>
              <a:buAutoNum type="arabicPeriod"/>
            </a:pPr>
            <a:r>
              <a:rPr lang="zh-CN" altLang="en-US" b="1" dirty="0">
                <a:latin typeface="Comic Sans MS" pitchFamily="66" charset="0"/>
              </a:rPr>
              <a:t>装载动态链接库“</a:t>
            </a:r>
            <a:r>
              <a:rPr lang="en-US" altLang="zh-CN" b="1" dirty="0">
                <a:latin typeface="Comic Sans MS" pitchFamily="66" charset="0"/>
              </a:rPr>
              <a:t>user32.dll</a:t>
            </a:r>
            <a:r>
              <a:rPr lang="zh-CN" altLang="en-US" b="1" dirty="0">
                <a:latin typeface="Comic Sans MS" pitchFamily="66" charset="0"/>
              </a:rPr>
              <a:t>”；</a:t>
            </a:r>
            <a:endParaRPr lang="en-US" altLang="zh-CN" b="1" dirty="0">
              <a:latin typeface="Comic Sans MS" pitchFamily="66" charset="0"/>
            </a:endParaRPr>
          </a:p>
          <a:p>
            <a:pPr marL="914400" lvl="1" indent="-457200">
              <a:buFont typeface="+mj-lt"/>
              <a:buAutoNum type="arabicPeriod"/>
            </a:pPr>
            <a:r>
              <a:rPr lang="zh-CN" altLang="en-US" b="1" dirty="0">
                <a:latin typeface="Comic Sans MS" pitchFamily="66" charset="0"/>
              </a:rPr>
              <a:t>在汇编语言中调用该函数的</a:t>
            </a:r>
            <a:r>
              <a:rPr lang="zh-CN" altLang="en-US" b="1" dirty="0">
                <a:solidFill>
                  <a:srgbClr val="FF0000"/>
                </a:solidFill>
                <a:latin typeface="Comic Sans MS" pitchFamily="66" charset="0"/>
              </a:rPr>
              <a:t>入口地址</a:t>
            </a:r>
            <a:r>
              <a:rPr lang="zh-CN" altLang="en-US" b="1" dirty="0">
                <a:latin typeface="Comic Sans MS" pitchFamily="66" charset="0"/>
              </a:rPr>
              <a:t>；</a:t>
            </a:r>
            <a:endParaRPr lang="en-US" altLang="zh-CN" b="1" dirty="0">
              <a:latin typeface="Comic Sans MS" pitchFamily="66" charset="0"/>
            </a:endParaRPr>
          </a:p>
          <a:p>
            <a:pPr marL="914400" lvl="1" indent="-457200">
              <a:buFont typeface="+mj-lt"/>
              <a:buAutoNum type="arabicPeriod"/>
            </a:pPr>
            <a:r>
              <a:rPr lang="zh-CN" altLang="en-US" b="1" dirty="0">
                <a:latin typeface="Comic Sans MS" pitchFamily="66" charset="0"/>
              </a:rPr>
              <a:t>在调用函数前需要向栈中从右到左压入</a:t>
            </a:r>
            <a:r>
              <a:rPr lang="en-US" altLang="zh-CN" b="1" dirty="0" err="1">
                <a:latin typeface="Comic Sans MS" pitchFamily="66" charset="0"/>
              </a:rPr>
              <a:t>MessageBoxA</a:t>
            </a:r>
            <a:r>
              <a:rPr lang="zh-CN" altLang="en-US" b="1" dirty="0">
                <a:latin typeface="Comic Sans MS" pitchFamily="66" charset="0"/>
              </a:rPr>
              <a:t>的</a:t>
            </a:r>
            <a:r>
              <a:rPr lang="en-US" altLang="zh-CN" b="1" dirty="0">
                <a:latin typeface="Comic Sans MS" pitchFamily="66" charset="0"/>
              </a:rPr>
              <a:t>4</a:t>
            </a:r>
            <a:r>
              <a:rPr lang="zh-CN" altLang="en-US" b="1" dirty="0">
                <a:latin typeface="Comic Sans MS" pitchFamily="66" charset="0"/>
              </a:rPr>
              <a:t>个参数</a:t>
            </a:r>
            <a:endParaRPr lang="en-US" altLang="zh-CN" b="1" dirty="0">
              <a:latin typeface="Comic Sans MS" pitchFamily="66" charset="0"/>
            </a:endParaRPr>
          </a:p>
          <a:p>
            <a:pPr marL="457200" lvl="1" indent="0">
              <a:buNone/>
            </a:pPr>
            <a:r>
              <a:rPr lang="en-US" altLang="zh-CN" b="1" dirty="0">
                <a:solidFill>
                  <a:srgbClr val="692AA2"/>
                </a:solidFill>
              </a:rPr>
              <a:t>    </a:t>
            </a:r>
            <a:r>
              <a:rPr lang="en-US" altLang="zh-CN" sz="2000" b="1" dirty="0" err="1">
                <a:solidFill>
                  <a:srgbClr val="692AA2"/>
                </a:solidFill>
              </a:rPr>
              <a:t>int</a:t>
            </a:r>
            <a:r>
              <a:rPr lang="en-US" altLang="zh-CN" sz="2000" b="1" dirty="0">
                <a:solidFill>
                  <a:srgbClr val="692AA2"/>
                </a:solidFill>
              </a:rPr>
              <a:t> </a:t>
            </a:r>
            <a:r>
              <a:rPr lang="en-US" altLang="zh-CN" sz="2000" b="1" dirty="0" err="1">
                <a:solidFill>
                  <a:srgbClr val="692AA2"/>
                </a:solidFill>
              </a:rPr>
              <a:t>MessageBox</a:t>
            </a:r>
            <a:r>
              <a:rPr lang="en-US" altLang="zh-CN" sz="2000" b="1" dirty="0">
                <a:solidFill>
                  <a:srgbClr val="692AA2"/>
                </a:solidFill>
              </a:rPr>
              <a:t>(      </a:t>
            </a:r>
          </a:p>
          <a:p>
            <a:pPr marL="457200" lvl="1" indent="0">
              <a:buNone/>
            </a:pPr>
            <a:r>
              <a:rPr lang="en-US" altLang="zh-CN" sz="2000" b="1" dirty="0">
                <a:solidFill>
                  <a:srgbClr val="692AA2"/>
                </a:solidFill>
              </a:rPr>
              <a:t>                HWND    </a:t>
            </a:r>
            <a:r>
              <a:rPr lang="en-US" altLang="zh-CN" sz="2000" b="1" dirty="0" err="1">
                <a:solidFill>
                  <a:srgbClr val="692AA2"/>
                </a:solidFill>
              </a:rPr>
              <a:t>hWnd</a:t>
            </a:r>
            <a:r>
              <a:rPr lang="en-US" altLang="zh-CN" sz="2000" b="1" dirty="0">
                <a:solidFill>
                  <a:srgbClr val="692AA2"/>
                </a:solidFill>
              </a:rPr>
              <a:t>, </a:t>
            </a:r>
            <a:r>
              <a:rPr lang="zh-CN" altLang="en-US" sz="2000" b="1" dirty="0">
                <a:solidFill>
                  <a:srgbClr val="692AA2"/>
                </a:solidFill>
              </a:rPr>
              <a:t>消息框句柄</a:t>
            </a:r>
            <a:endParaRPr lang="en-US" altLang="zh-CN" sz="2000" b="1" dirty="0">
              <a:solidFill>
                <a:srgbClr val="692AA2"/>
              </a:solidFill>
            </a:endParaRPr>
          </a:p>
          <a:p>
            <a:pPr marL="457200" lvl="1" indent="0">
              <a:buNone/>
            </a:pPr>
            <a:r>
              <a:rPr lang="en-US" altLang="zh-CN" sz="2000" b="1" dirty="0">
                <a:solidFill>
                  <a:srgbClr val="692AA2"/>
                </a:solidFill>
              </a:rPr>
              <a:t>          LPCTSTR     </a:t>
            </a:r>
            <a:r>
              <a:rPr lang="en-US" altLang="zh-CN" sz="2000" b="1" dirty="0" err="1">
                <a:solidFill>
                  <a:srgbClr val="692AA2"/>
                </a:solidFill>
              </a:rPr>
              <a:t>lpText</a:t>
            </a:r>
            <a:r>
              <a:rPr lang="en-US" altLang="zh-CN" sz="2000" b="1" dirty="0">
                <a:solidFill>
                  <a:srgbClr val="692AA2"/>
                </a:solidFill>
              </a:rPr>
              <a:t>,  </a:t>
            </a:r>
            <a:r>
              <a:rPr lang="zh-CN" altLang="en-US" sz="2000" b="1" dirty="0">
                <a:solidFill>
                  <a:srgbClr val="FF0000"/>
                </a:solidFill>
              </a:rPr>
              <a:t>消息框中显示的字符串</a:t>
            </a:r>
            <a:endParaRPr lang="en-US" altLang="zh-CN" sz="2000" b="1" dirty="0">
              <a:solidFill>
                <a:srgbClr val="FF0000"/>
              </a:solidFill>
            </a:endParaRPr>
          </a:p>
          <a:p>
            <a:pPr marL="457200" lvl="1" indent="0">
              <a:buNone/>
            </a:pPr>
            <a:r>
              <a:rPr lang="en-US" altLang="zh-CN" sz="2000" b="1" dirty="0">
                <a:solidFill>
                  <a:srgbClr val="692AA2"/>
                </a:solidFill>
              </a:rPr>
              <a:t>          LPCTSTR     </a:t>
            </a:r>
            <a:r>
              <a:rPr lang="en-US" altLang="zh-CN" sz="2000" b="1" dirty="0" err="1">
                <a:solidFill>
                  <a:srgbClr val="692AA2"/>
                </a:solidFill>
              </a:rPr>
              <a:t>lpCaption</a:t>
            </a:r>
            <a:r>
              <a:rPr lang="en-US" altLang="zh-CN" sz="2000" b="1" dirty="0">
                <a:solidFill>
                  <a:srgbClr val="692AA2"/>
                </a:solidFill>
              </a:rPr>
              <a:t>, </a:t>
            </a:r>
            <a:r>
              <a:rPr lang="zh-CN" altLang="en-US" sz="2000" b="1" dirty="0">
                <a:solidFill>
                  <a:srgbClr val="FF0000"/>
                </a:solidFill>
              </a:rPr>
              <a:t>消息框标题</a:t>
            </a:r>
            <a:endParaRPr lang="en-US" altLang="zh-CN" sz="2000" b="1" dirty="0">
              <a:solidFill>
                <a:srgbClr val="FF0000"/>
              </a:solidFill>
            </a:endParaRPr>
          </a:p>
          <a:p>
            <a:pPr marL="457200" lvl="1" indent="0">
              <a:buNone/>
            </a:pPr>
            <a:r>
              <a:rPr lang="en-US" altLang="zh-CN" sz="2000" b="1" dirty="0">
                <a:solidFill>
                  <a:srgbClr val="692AA2"/>
                </a:solidFill>
              </a:rPr>
              <a:t>                  UINT     </a:t>
            </a:r>
            <a:r>
              <a:rPr lang="en-US" altLang="zh-CN" sz="2000" b="1" dirty="0" err="1">
                <a:solidFill>
                  <a:srgbClr val="692AA2"/>
                </a:solidFill>
              </a:rPr>
              <a:t>uType</a:t>
            </a:r>
            <a:r>
              <a:rPr lang="en-US" altLang="zh-CN" sz="2000" b="1" dirty="0">
                <a:solidFill>
                  <a:srgbClr val="692AA2"/>
                </a:solidFill>
              </a:rPr>
              <a:t>);  </a:t>
            </a:r>
            <a:r>
              <a:rPr lang="zh-CN" altLang="en-US" sz="2000" b="1" dirty="0">
                <a:solidFill>
                  <a:srgbClr val="692AA2"/>
                </a:solidFill>
              </a:rPr>
              <a:t>消息框风格</a:t>
            </a:r>
          </a:p>
        </p:txBody>
      </p:sp>
      <p:grpSp>
        <p:nvGrpSpPr>
          <p:cNvPr id="10" name="组合 9"/>
          <p:cNvGrpSpPr/>
          <p:nvPr/>
        </p:nvGrpSpPr>
        <p:grpSpPr>
          <a:xfrm>
            <a:off x="5004048" y="2636912"/>
            <a:ext cx="3888432" cy="720080"/>
            <a:chOff x="5004048" y="2636912"/>
            <a:chExt cx="3888432" cy="720080"/>
          </a:xfrm>
        </p:grpSpPr>
        <p:sp>
          <p:nvSpPr>
            <p:cNvPr id="6" name="椭圆 5"/>
            <p:cNvSpPr/>
            <p:nvPr/>
          </p:nvSpPr>
          <p:spPr>
            <a:xfrm>
              <a:off x="5004048" y="2636912"/>
              <a:ext cx="1728192" cy="720080"/>
            </a:xfrm>
            <a:prstGeom prst="ellipse">
              <a:avLst/>
            </a:prstGeom>
            <a:ln w="38100">
              <a:solidFill>
                <a:srgbClr val="692AA2"/>
              </a:solidFill>
            </a:ln>
          </p:spPr>
          <p:txBody>
            <a:bodyPr rtlCol="0" anchor="ctr"/>
            <a:lstStyle/>
            <a:p>
              <a:pPr algn="ctr"/>
              <a:endParaRPr lang="zh-CN" altLang="en-US"/>
            </a:p>
          </p:txBody>
        </p:sp>
        <p:cxnSp>
          <p:nvCxnSpPr>
            <p:cNvPr id="8" name="直接箭头连接符 7"/>
            <p:cNvCxnSpPr>
              <a:stCxn id="6" idx="6"/>
            </p:cNvCxnSpPr>
            <p:nvPr/>
          </p:nvCxnSpPr>
          <p:spPr bwMode="auto">
            <a:xfrm>
              <a:off x="6732240" y="2996952"/>
              <a:ext cx="576064" cy="0"/>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7236296" y="2771636"/>
              <a:ext cx="1656184" cy="369332"/>
            </a:xfrm>
            <a:prstGeom prst="rect">
              <a:avLst/>
            </a:prstGeom>
            <a:noFill/>
          </p:spPr>
          <p:txBody>
            <a:bodyPr wrap="square" rtlCol="0">
              <a:spAutoFit/>
            </a:bodyPr>
            <a:lstStyle/>
            <a:p>
              <a:r>
                <a:rPr lang="zh-CN" altLang="en-US" dirty="0"/>
                <a:t>哪里去找？</a:t>
              </a:r>
            </a:p>
          </p:txBody>
        </p:sp>
      </p:grpSp>
      <p:sp>
        <p:nvSpPr>
          <p:cNvPr id="7" name="日期占位符 6"/>
          <p:cNvSpPr>
            <a:spLocks noGrp="1"/>
          </p:cNvSpPr>
          <p:nvPr>
            <p:ph type="dt" sz="half" idx="2"/>
          </p:nvPr>
        </p:nvSpPr>
        <p:spPr/>
        <p:txBody>
          <a:bodyPr/>
          <a:lstStyle/>
          <a:p>
            <a:fld id="{58A78A04-B626-44C0-A76C-BDA5EA0A608B}" type="datetime1">
              <a:rPr lang="zh-CN" altLang="en-US" smtClean="0"/>
              <a:t>2022/11/4</a:t>
            </a:fld>
            <a:endParaRPr lang="zh-CN" altLang="en-US"/>
          </a:p>
        </p:txBody>
      </p:sp>
      <p:sp>
        <p:nvSpPr>
          <p:cNvPr id="11" name="页脚占位符 10"/>
          <p:cNvSpPr>
            <a:spLocks noGrp="1"/>
          </p:cNvSpPr>
          <p:nvPr>
            <p:ph type="ftr" sz="quarter" idx="3"/>
          </p:nvPr>
        </p:nvSpPr>
        <p:spPr/>
        <p:txBody>
          <a:bodyPr/>
          <a:lstStyle/>
          <a:p>
            <a:r>
              <a:rPr lang="en-US" altLang="zh-CN"/>
              <a:t>is.cumt.edu.cn</a:t>
            </a:r>
            <a:endParaRPr lang="en-US" altLang="zh-CN" dirty="0"/>
          </a:p>
        </p:txBody>
      </p:sp>
      <p:sp>
        <p:nvSpPr>
          <p:cNvPr id="12" name="灯片编号占位符 11"/>
          <p:cNvSpPr>
            <a:spLocks noGrp="1"/>
          </p:cNvSpPr>
          <p:nvPr>
            <p:ph type="sldNum" sz="quarter" idx="4"/>
          </p:nvPr>
        </p:nvSpPr>
        <p:spPr/>
        <p:txBody>
          <a:bodyPr/>
          <a:lstStyle/>
          <a:p>
            <a:fld id="{793773FA-04BE-4575-9625-A7596617E1A2}" type="slidenum">
              <a:rPr lang="zh-CN" altLang="en-US" smtClean="0"/>
              <a:t>63</a:t>
            </a:fld>
            <a:endParaRPr lang="zh-CN" altLang="en-US"/>
          </a:p>
        </p:txBody>
      </p:sp>
    </p:spTree>
    <p:extLst>
      <p:ext uri="{BB962C8B-B14F-4D97-AF65-F5344CB8AC3E}">
        <p14:creationId xmlns:p14="http://schemas.microsoft.com/office/powerpoint/2010/main" val="373609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arn(inVertical)">
                                      <p:cBhvr>
                                        <p:cTn id="16" dur="500"/>
                                        <p:tgtEl>
                                          <p:spTgt spid="3">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arn(inVertical)">
                                      <p:cBhvr>
                                        <p:cTn id="19" dur="500"/>
                                        <p:tgtEl>
                                          <p:spTgt spid="3">
                                            <p:txEl>
                                              <p:pRg st="5" end="5"/>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arn(inVertical)">
                                      <p:cBhvr>
                                        <p:cTn id="22" dur="500"/>
                                        <p:tgtEl>
                                          <p:spTgt spid="3">
                                            <p:txEl>
                                              <p:pRg st="6" end="6"/>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arn(inVertical)">
                                      <p:cBhvr>
                                        <p:cTn id="25" dur="500"/>
                                        <p:tgtEl>
                                          <p:spTgt spid="3">
                                            <p:txEl>
                                              <p:pRg st="7" end="7"/>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arn(inVertical)">
                                      <p:cBhvr>
                                        <p:cTn id="28" dur="500"/>
                                        <p:tgtEl>
                                          <p:spTgt spid="3">
                                            <p:txEl>
                                              <p:pRg st="8" end="8"/>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barn(inVertical)">
                                      <p:cBhvr>
                                        <p:cTn id="31" dur="500"/>
                                        <p:tgtEl>
                                          <p:spTgt spid="3">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endParaRPr lang="zh-CN" altLang="en-US"/>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7" y="836712"/>
            <a:ext cx="8871385"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椭圆 5"/>
          <p:cNvSpPr/>
          <p:nvPr/>
        </p:nvSpPr>
        <p:spPr>
          <a:xfrm>
            <a:off x="3635896" y="2420888"/>
            <a:ext cx="2592288" cy="576064"/>
          </a:xfrm>
          <a:prstGeom prst="ellipse">
            <a:avLst/>
          </a:prstGeom>
          <a:ln w="57150">
            <a:solidFill>
              <a:srgbClr val="FF0000"/>
            </a:solidFill>
          </a:ln>
        </p:spPr>
        <p:txBody>
          <a:bodyPr rtlCol="0" anchor="ctr"/>
          <a:lstStyle/>
          <a:p>
            <a:pPr algn="ctr"/>
            <a:endParaRPr lang="zh-CN" altLang="en-US"/>
          </a:p>
        </p:txBody>
      </p:sp>
      <p:sp>
        <p:nvSpPr>
          <p:cNvPr id="8" name="日期占位符 7"/>
          <p:cNvSpPr>
            <a:spLocks noGrp="1"/>
          </p:cNvSpPr>
          <p:nvPr>
            <p:ph type="dt" sz="half" idx="2"/>
          </p:nvPr>
        </p:nvSpPr>
        <p:spPr/>
        <p:txBody>
          <a:bodyPr/>
          <a:lstStyle/>
          <a:p>
            <a:fld id="{AABB7992-DEDD-401B-8CBC-8586C16894FF}" type="datetime1">
              <a:rPr lang="zh-CN" altLang="en-US" smtClean="0"/>
              <a:t>2022/11/4</a:t>
            </a:fld>
            <a:endParaRPr lang="zh-CN" altLang="en-US"/>
          </a:p>
        </p:txBody>
      </p:sp>
      <p:sp>
        <p:nvSpPr>
          <p:cNvPr id="11" name="页脚占位符 10"/>
          <p:cNvSpPr>
            <a:spLocks noGrp="1"/>
          </p:cNvSpPr>
          <p:nvPr>
            <p:ph type="ftr" sz="quarter" idx="3"/>
          </p:nvPr>
        </p:nvSpPr>
        <p:spPr/>
        <p:txBody>
          <a:bodyPr/>
          <a:lstStyle/>
          <a:p>
            <a:r>
              <a:rPr lang="en-US" altLang="zh-CN"/>
              <a:t>is.cumt.edu.cn</a:t>
            </a:r>
            <a:endParaRPr lang="en-US" altLang="zh-CN" dirty="0"/>
          </a:p>
        </p:txBody>
      </p:sp>
      <p:sp>
        <p:nvSpPr>
          <p:cNvPr id="13" name="灯片编号占位符 12"/>
          <p:cNvSpPr>
            <a:spLocks noGrp="1"/>
          </p:cNvSpPr>
          <p:nvPr>
            <p:ph type="sldNum" sz="quarter" idx="4"/>
          </p:nvPr>
        </p:nvSpPr>
        <p:spPr/>
        <p:txBody>
          <a:bodyPr/>
          <a:lstStyle/>
          <a:p>
            <a:fld id="{793773FA-04BE-4575-9625-A7596617E1A2}" type="slidenum">
              <a:rPr lang="zh-CN" altLang="en-US" smtClean="0"/>
              <a:t>64</a:t>
            </a:fld>
            <a:endParaRPr lang="zh-CN" altLang="en-US"/>
          </a:p>
        </p:txBody>
      </p:sp>
    </p:spTree>
    <p:extLst>
      <p:ext uri="{BB962C8B-B14F-4D97-AF65-F5344CB8AC3E}">
        <p14:creationId xmlns:p14="http://schemas.microsoft.com/office/powerpoint/2010/main" val="3736095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endParaRPr lang="zh-CN" altLang="en-US"/>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7" y="836712"/>
            <a:ext cx="8871385"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椭圆 5"/>
          <p:cNvSpPr/>
          <p:nvPr/>
        </p:nvSpPr>
        <p:spPr>
          <a:xfrm>
            <a:off x="3635896" y="2420888"/>
            <a:ext cx="2592288" cy="576064"/>
          </a:xfrm>
          <a:prstGeom prst="ellipse">
            <a:avLst/>
          </a:prstGeom>
          <a:ln w="57150">
            <a:solidFill>
              <a:srgbClr val="FF0000"/>
            </a:solidFill>
          </a:ln>
        </p:spPr>
        <p:txBody>
          <a:bodyPr rtlCol="0" anchor="ctr"/>
          <a:lstStyle/>
          <a:p>
            <a:pPr algn="ctr"/>
            <a:endParaRPr lang="zh-CN" altLang="en-US"/>
          </a:p>
        </p:txBody>
      </p:sp>
      <p:pic>
        <p:nvPicPr>
          <p:cNvPr id="706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6339"/>
            <a:ext cx="8900272" cy="587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日期占位符 7"/>
          <p:cNvSpPr>
            <a:spLocks noGrp="1"/>
          </p:cNvSpPr>
          <p:nvPr>
            <p:ph type="dt" sz="half" idx="2"/>
          </p:nvPr>
        </p:nvSpPr>
        <p:spPr/>
        <p:txBody>
          <a:bodyPr/>
          <a:lstStyle/>
          <a:p>
            <a:fld id="{AABB7992-DEDD-401B-8CBC-8586C16894FF}" type="datetime1">
              <a:rPr lang="zh-CN" altLang="en-US" smtClean="0"/>
              <a:t>2022/11/4</a:t>
            </a:fld>
            <a:endParaRPr lang="zh-CN" altLang="en-US"/>
          </a:p>
        </p:txBody>
      </p:sp>
      <p:sp>
        <p:nvSpPr>
          <p:cNvPr id="11" name="页脚占位符 10"/>
          <p:cNvSpPr>
            <a:spLocks noGrp="1"/>
          </p:cNvSpPr>
          <p:nvPr>
            <p:ph type="ftr" sz="quarter" idx="3"/>
          </p:nvPr>
        </p:nvSpPr>
        <p:spPr/>
        <p:txBody>
          <a:bodyPr/>
          <a:lstStyle/>
          <a:p>
            <a:r>
              <a:rPr lang="en-US" altLang="zh-CN"/>
              <a:t>is.cumt.edu.cn</a:t>
            </a:r>
            <a:endParaRPr lang="en-US" altLang="zh-CN" dirty="0"/>
          </a:p>
        </p:txBody>
      </p:sp>
      <p:sp>
        <p:nvSpPr>
          <p:cNvPr id="13" name="灯片编号占位符 12"/>
          <p:cNvSpPr>
            <a:spLocks noGrp="1"/>
          </p:cNvSpPr>
          <p:nvPr>
            <p:ph type="sldNum" sz="quarter" idx="4"/>
          </p:nvPr>
        </p:nvSpPr>
        <p:spPr/>
        <p:txBody>
          <a:bodyPr/>
          <a:lstStyle/>
          <a:p>
            <a:fld id="{793773FA-04BE-4575-9625-A7596617E1A2}" type="slidenum">
              <a:rPr lang="zh-CN" altLang="en-US" smtClean="0"/>
              <a:t>65</a:t>
            </a:fld>
            <a:endParaRPr lang="zh-CN" altLang="en-US"/>
          </a:p>
        </p:txBody>
      </p:sp>
      <p:grpSp>
        <p:nvGrpSpPr>
          <p:cNvPr id="17" name="组合 16"/>
          <p:cNvGrpSpPr/>
          <p:nvPr/>
        </p:nvGrpSpPr>
        <p:grpSpPr>
          <a:xfrm>
            <a:off x="0" y="1988840"/>
            <a:ext cx="9036496" cy="4405954"/>
            <a:chOff x="0" y="1988840"/>
            <a:chExt cx="9036496" cy="4405954"/>
          </a:xfrm>
        </p:grpSpPr>
        <p:grpSp>
          <p:nvGrpSpPr>
            <p:cNvPr id="14" name="组合 13"/>
            <p:cNvGrpSpPr/>
            <p:nvPr/>
          </p:nvGrpSpPr>
          <p:grpSpPr>
            <a:xfrm>
              <a:off x="28887" y="1988840"/>
              <a:ext cx="4615121" cy="576064"/>
              <a:chOff x="28887" y="1988840"/>
              <a:chExt cx="4615121" cy="576064"/>
            </a:xfrm>
          </p:grpSpPr>
          <p:sp>
            <p:nvSpPr>
              <p:cNvPr id="7" name="椭圆 6"/>
              <p:cNvSpPr/>
              <p:nvPr/>
            </p:nvSpPr>
            <p:spPr>
              <a:xfrm>
                <a:off x="28887" y="1988840"/>
                <a:ext cx="1446769" cy="432048"/>
              </a:xfrm>
              <a:prstGeom prst="ellipse">
                <a:avLst/>
              </a:prstGeom>
              <a:ln w="28575">
                <a:solidFill>
                  <a:srgbClr val="FF0000"/>
                </a:solidFill>
              </a:ln>
            </p:spPr>
            <p:txBody>
              <a:bodyPr rtlCol="0" anchor="ctr"/>
              <a:lstStyle/>
              <a:p>
                <a:pPr algn="ctr"/>
                <a:endParaRPr lang="zh-CN" altLang="en-US"/>
              </a:p>
            </p:txBody>
          </p:sp>
          <p:cxnSp>
            <p:nvCxnSpPr>
              <p:cNvPr id="9" name="直接箭头连接符 8"/>
              <p:cNvCxnSpPr>
                <a:stCxn id="7" idx="6"/>
              </p:cNvCxnSpPr>
              <p:nvPr/>
            </p:nvCxnSpPr>
            <p:spPr bwMode="auto">
              <a:xfrm>
                <a:off x="1475656" y="2204864"/>
                <a:ext cx="3168352" cy="360040"/>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 name="矩形 3"/>
            <p:cNvSpPr/>
            <p:nvPr/>
          </p:nvSpPr>
          <p:spPr>
            <a:xfrm>
              <a:off x="0" y="6165304"/>
              <a:ext cx="9036496" cy="229490"/>
            </a:xfrm>
            <a:prstGeom prst="rect">
              <a:avLst/>
            </a:prstGeom>
            <a:ln w="57150">
              <a:solidFill>
                <a:srgbClr val="7030A0"/>
              </a:solidFill>
              <a:headEnd type="none" w="med" len="med"/>
              <a:tailEnd type="arrow" w="med" len="med"/>
            </a:ln>
          </p:spPr>
          <p:txBody>
            <a:bodyPr rtlCol="0" anchor="ctr"/>
            <a:lstStyle/>
            <a:p>
              <a:pPr algn="ctr"/>
              <a:endParaRPr lang="zh-CN" altLang="en-US"/>
            </a:p>
          </p:txBody>
        </p:sp>
        <p:cxnSp>
          <p:nvCxnSpPr>
            <p:cNvPr id="15" name="直接箭头连接符 14"/>
            <p:cNvCxnSpPr>
              <a:stCxn id="7" idx="4"/>
            </p:cNvCxnSpPr>
            <p:nvPr/>
          </p:nvCxnSpPr>
          <p:spPr bwMode="auto">
            <a:xfrm>
              <a:off x="752272" y="2420888"/>
              <a:ext cx="147320" cy="3744416"/>
            </a:xfrm>
            <a:prstGeom prst="straightConnector1">
              <a:avLst/>
            </a:prstGeom>
            <a:solidFill>
              <a:schemeClr val="accent1"/>
            </a:solidFill>
            <a:ln w="28575"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a:xfrm>
              <a:off x="4644008" y="2420888"/>
              <a:ext cx="2592288" cy="288032"/>
            </a:xfrm>
            <a:prstGeom prst="rect">
              <a:avLst/>
            </a:prstGeom>
            <a:ln w="57150">
              <a:solidFill>
                <a:srgbClr val="7030A0"/>
              </a:solidFill>
              <a:headEnd type="none" w="med" len="med"/>
              <a:tailEnd type="arrow" w="med" len="med"/>
            </a:ln>
          </p:spPr>
          <p:txBody>
            <a:bodyPr rtlCol="0" anchor="ctr"/>
            <a:lstStyle/>
            <a:p>
              <a:pPr algn="ctr"/>
              <a:endParaRPr lang="zh-CN" altLang="en-US"/>
            </a:p>
          </p:txBody>
        </p:sp>
      </p:grpSp>
      <p:sp>
        <p:nvSpPr>
          <p:cNvPr id="18" name="文本框 17"/>
          <p:cNvSpPr txBox="1"/>
          <p:nvPr/>
        </p:nvSpPr>
        <p:spPr>
          <a:xfrm>
            <a:off x="1547664" y="4437112"/>
            <a:ext cx="4536504"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dirty="0"/>
              <a:t>入口地址</a:t>
            </a:r>
            <a:r>
              <a:rPr lang="en-US" altLang="zh-CN" dirty="0"/>
              <a:t>=</a:t>
            </a:r>
            <a:r>
              <a:rPr lang="en-US" altLang="zh-CN" dirty="0" err="1"/>
              <a:t>Base+Entry</a:t>
            </a:r>
            <a:r>
              <a:rPr lang="en-US" altLang="zh-CN" dirty="0"/>
              <a:t> Point               	=0x77D10000+0x000407EA</a:t>
            </a:r>
          </a:p>
          <a:p>
            <a:r>
              <a:rPr lang="en-US" altLang="zh-CN" dirty="0"/>
              <a:t>	=0x77D507EA</a:t>
            </a:r>
            <a:endParaRPr lang="zh-CN" altLang="en-US" dirty="0"/>
          </a:p>
        </p:txBody>
      </p:sp>
      <p:sp>
        <p:nvSpPr>
          <p:cNvPr id="19" name="矩形 18">
            <a:extLst>
              <a:ext uri="{FF2B5EF4-FFF2-40B4-BE49-F238E27FC236}">
                <a16:creationId xmlns:a16="http://schemas.microsoft.com/office/drawing/2014/main" id="{8C4C2F26-DECF-45B1-9D5F-D3327E04C521}"/>
              </a:ext>
            </a:extLst>
          </p:cNvPr>
          <p:cNvSpPr/>
          <p:nvPr/>
        </p:nvSpPr>
        <p:spPr>
          <a:xfrm>
            <a:off x="5940152" y="1586409"/>
            <a:ext cx="1656184" cy="288032"/>
          </a:xfrm>
          <a:prstGeom prst="rect">
            <a:avLst/>
          </a:prstGeom>
          <a:ln w="57150">
            <a:solidFill>
              <a:srgbClr val="7030A0"/>
            </a:solidFill>
            <a:headEnd type="none" w="med" len="med"/>
            <a:tailEnd type="arrow" w="med" len="med"/>
          </a:ln>
        </p:spPr>
        <p:txBody>
          <a:bodyPr rtlCol="0" anchor="ctr"/>
          <a:lstStyle/>
          <a:p>
            <a:pPr algn="ctr"/>
            <a:endParaRPr lang="zh-CN" altLang="en-US"/>
          </a:p>
        </p:txBody>
      </p:sp>
      <p:sp>
        <p:nvSpPr>
          <p:cNvPr id="20" name="矩形 19">
            <a:extLst>
              <a:ext uri="{FF2B5EF4-FFF2-40B4-BE49-F238E27FC236}">
                <a16:creationId xmlns:a16="http://schemas.microsoft.com/office/drawing/2014/main" id="{CD3D6252-4D83-4DA7-901E-85BB7149D7EC}"/>
              </a:ext>
            </a:extLst>
          </p:cNvPr>
          <p:cNvSpPr/>
          <p:nvPr/>
        </p:nvSpPr>
        <p:spPr>
          <a:xfrm>
            <a:off x="5941132" y="3645024"/>
            <a:ext cx="1151148" cy="288032"/>
          </a:xfrm>
          <a:prstGeom prst="rect">
            <a:avLst/>
          </a:prstGeom>
          <a:ln w="57150">
            <a:solidFill>
              <a:srgbClr val="7030A0"/>
            </a:solidFill>
            <a:headEnd type="none" w="med" len="med"/>
            <a:tailEnd type="arrow" w="med" len="med"/>
          </a:ln>
        </p:spPr>
        <p:txBody>
          <a:bodyPr rtlCol="0" anchor="ctr"/>
          <a:lstStyle/>
          <a:p>
            <a:pPr algn="ctr"/>
            <a:endParaRPr lang="zh-CN" altLang="en-US"/>
          </a:p>
        </p:txBody>
      </p:sp>
    </p:spTree>
    <p:extLst>
      <p:ext uri="{BB962C8B-B14F-4D97-AF65-F5344CB8AC3E}">
        <p14:creationId xmlns:p14="http://schemas.microsoft.com/office/powerpoint/2010/main" val="259645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dirty="0"/>
              <a:t>写成汇编代码，翻译成机器码：</a:t>
            </a:r>
          </a:p>
        </p:txBody>
      </p:sp>
      <p:graphicFrame>
        <p:nvGraphicFramePr>
          <p:cNvPr id="6" name="表格 5"/>
          <p:cNvGraphicFramePr>
            <a:graphicFrameLocks noGrp="1"/>
          </p:cNvGraphicFramePr>
          <p:nvPr>
            <p:extLst>
              <p:ext uri="{D42A27DB-BD31-4B8C-83A1-F6EECF244321}">
                <p14:modId xmlns:p14="http://schemas.microsoft.com/office/powerpoint/2010/main" val="2472183639"/>
              </p:ext>
            </p:extLst>
          </p:nvPr>
        </p:nvGraphicFramePr>
        <p:xfrm>
          <a:off x="467544" y="1628800"/>
          <a:ext cx="8280920" cy="445008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20000"/>
                    </a:ext>
                  </a:extLst>
                </a:gridCol>
                <a:gridCol w="2965421">
                  <a:extLst>
                    <a:ext uri="{9D8B030D-6E8A-4147-A177-3AD203B41FA5}">
                      <a16:colId xmlns:a16="http://schemas.microsoft.com/office/drawing/2014/main" val="20001"/>
                    </a:ext>
                  </a:extLst>
                </a:gridCol>
                <a:gridCol w="3011243">
                  <a:extLst>
                    <a:ext uri="{9D8B030D-6E8A-4147-A177-3AD203B41FA5}">
                      <a16:colId xmlns:a16="http://schemas.microsoft.com/office/drawing/2014/main" val="20002"/>
                    </a:ext>
                  </a:extLst>
                </a:gridCol>
              </a:tblGrid>
              <a:tr h="370840">
                <a:tc>
                  <a:txBody>
                    <a:bodyPr/>
                    <a:lstStyle/>
                    <a:p>
                      <a:pPr algn="ctr"/>
                      <a:r>
                        <a:rPr lang="zh-CN" altLang="en-US" dirty="0">
                          <a:solidFill>
                            <a:srgbClr val="692AA2"/>
                          </a:solidFill>
                        </a:rPr>
                        <a:t>机器码（</a:t>
                      </a:r>
                      <a:r>
                        <a:rPr lang="en-US" altLang="zh-CN" dirty="0">
                          <a:solidFill>
                            <a:srgbClr val="692AA2"/>
                          </a:solidFill>
                        </a:rPr>
                        <a:t>16</a:t>
                      </a:r>
                      <a:r>
                        <a:rPr lang="zh-CN" altLang="en-US" dirty="0">
                          <a:solidFill>
                            <a:srgbClr val="692AA2"/>
                          </a:solidFill>
                        </a:rPr>
                        <a:t>进制）</a:t>
                      </a:r>
                    </a:p>
                  </a:txBody>
                  <a:tcPr anchor="ctr"/>
                </a:tc>
                <a:tc>
                  <a:txBody>
                    <a:bodyPr/>
                    <a:lstStyle/>
                    <a:p>
                      <a:pPr algn="ctr"/>
                      <a:r>
                        <a:rPr lang="zh-CN" altLang="en-US" dirty="0">
                          <a:solidFill>
                            <a:srgbClr val="692AA2"/>
                          </a:solidFill>
                        </a:rPr>
                        <a:t>汇编指令</a:t>
                      </a:r>
                    </a:p>
                  </a:txBody>
                  <a:tcPr anchor="ctr"/>
                </a:tc>
                <a:tc>
                  <a:txBody>
                    <a:bodyPr/>
                    <a:lstStyle/>
                    <a:p>
                      <a:pPr algn="ctr"/>
                      <a:r>
                        <a:rPr lang="zh-CN" altLang="en-US" dirty="0">
                          <a:solidFill>
                            <a:srgbClr val="692AA2"/>
                          </a:solidFill>
                        </a:rPr>
                        <a:t>解释</a:t>
                      </a:r>
                    </a:p>
                  </a:txBody>
                  <a:tcPr anchor="ctr"/>
                </a:tc>
                <a:extLst>
                  <a:ext uri="{0D108BD9-81ED-4DB2-BD59-A6C34878D82A}">
                    <a16:rowId xmlns:a16="http://schemas.microsoft.com/office/drawing/2014/main" val="10000"/>
                  </a:ext>
                </a:extLst>
              </a:tr>
              <a:tr h="370840">
                <a:tc>
                  <a:txBody>
                    <a:bodyPr/>
                    <a:lstStyle/>
                    <a:p>
                      <a:r>
                        <a:rPr lang="en-US" altLang="zh-CN" b="1" dirty="0">
                          <a:solidFill>
                            <a:srgbClr val="FF0000"/>
                          </a:solidFill>
                        </a:rPr>
                        <a:t>33DB</a:t>
                      </a:r>
                      <a:endParaRPr lang="zh-CN" altLang="en-US" b="1" dirty="0">
                        <a:solidFill>
                          <a:srgbClr val="FF0000"/>
                        </a:solidFill>
                      </a:endParaRPr>
                    </a:p>
                  </a:txBody>
                  <a:tcPr anchor="ctr"/>
                </a:tc>
                <a:tc>
                  <a:txBody>
                    <a:bodyPr/>
                    <a:lstStyle/>
                    <a:p>
                      <a:r>
                        <a:rPr lang="en-US" altLang="zh-CN" dirty="0"/>
                        <a:t>XOR EBX,EBX</a:t>
                      </a:r>
                      <a:endParaRPr lang="zh-CN" altLang="en-US" dirty="0"/>
                    </a:p>
                  </a:txBody>
                  <a:tcPr anchor="ctr"/>
                </a:tc>
                <a:tc>
                  <a:txBody>
                    <a:bodyPr/>
                    <a:lstStyle/>
                    <a:p>
                      <a:r>
                        <a:rPr lang="zh-CN" altLang="en-US" dirty="0"/>
                        <a:t>将</a:t>
                      </a:r>
                      <a:r>
                        <a:rPr lang="en-US" altLang="zh-CN" dirty="0"/>
                        <a:t>EBX</a:t>
                      </a:r>
                      <a:r>
                        <a:rPr lang="zh-CN" altLang="en-US" dirty="0"/>
                        <a:t>寄存器置为</a:t>
                      </a:r>
                      <a:r>
                        <a:rPr lang="en-US" altLang="zh-CN" dirty="0"/>
                        <a:t>NULL</a:t>
                      </a:r>
                      <a:endParaRPr lang="zh-CN" altLang="en-US" dirty="0"/>
                    </a:p>
                  </a:txBody>
                  <a:tcPr anchor="ctr"/>
                </a:tc>
                <a:extLst>
                  <a:ext uri="{0D108BD9-81ED-4DB2-BD59-A6C34878D82A}">
                    <a16:rowId xmlns:a16="http://schemas.microsoft.com/office/drawing/2014/main" val="10001"/>
                  </a:ext>
                </a:extLst>
              </a:tr>
              <a:tr h="370840">
                <a:tc>
                  <a:txBody>
                    <a:bodyPr/>
                    <a:lstStyle/>
                    <a:p>
                      <a:r>
                        <a:rPr lang="en-US" altLang="zh-CN" b="1" dirty="0">
                          <a:solidFill>
                            <a:srgbClr val="FF0000"/>
                          </a:solidFill>
                        </a:rPr>
                        <a:t>53</a:t>
                      </a:r>
                      <a:endParaRPr lang="zh-CN" altLang="en-US" b="1" dirty="0">
                        <a:solidFill>
                          <a:srgbClr val="FF0000"/>
                        </a:solidFill>
                      </a:endParaRPr>
                    </a:p>
                  </a:txBody>
                  <a:tcPr anchor="ctr"/>
                </a:tc>
                <a:tc>
                  <a:txBody>
                    <a:bodyPr/>
                    <a:lstStyle/>
                    <a:p>
                      <a:r>
                        <a:rPr lang="en-US" altLang="zh-CN" dirty="0"/>
                        <a:t>PUSH</a:t>
                      </a:r>
                      <a:r>
                        <a:rPr lang="en-US" altLang="zh-CN" baseline="0" dirty="0"/>
                        <a:t> EBX</a:t>
                      </a:r>
                      <a:endParaRPr lang="zh-CN" altLang="en-US" dirty="0"/>
                    </a:p>
                  </a:txBody>
                  <a:tcPr anchor="ctr"/>
                </a:tc>
                <a:tc>
                  <a:txBody>
                    <a:bodyPr/>
                    <a:lstStyle/>
                    <a:p>
                      <a:endParaRPr lang="zh-CN" altLang="en-US" dirty="0"/>
                    </a:p>
                  </a:txBody>
                  <a:tcPr anchor="ctr"/>
                </a:tc>
                <a:extLst>
                  <a:ext uri="{0D108BD9-81ED-4DB2-BD59-A6C34878D82A}">
                    <a16:rowId xmlns:a16="http://schemas.microsoft.com/office/drawing/2014/main" val="10002"/>
                  </a:ext>
                </a:extLst>
              </a:tr>
              <a:tr h="370840">
                <a:tc>
                  <a:txBody>
                    <a:bodyPr/>
                    <a:lstStyle/>
                    <a:p>
                      <a:r>
                        <a:rPr lang="en-US" altLang="zh-CN" b="1" dirty="0">
                          <a:solidFill>
                            <a:srgbClr val="FF0000"/>
                          </a:solidFill>
                        </a:rPr>
                        <a:t>686A6F6B65</a:t>
                      </a:r>
                      <a:endParaRPr lang="zh-CN" altLang="en-US" b="1" dirty="0">
                        <a:solidFill>
                          <a:srgbClr val="FF0000"/>
                        </a:solidFill>
                      </a:endParaRPr>
                    </a:p>
                  </a:txBody>
                  <a:tcPr anchor="ctr"/>
                </a:tc>
                <a:tc>
                  <a:txBody>
                    <a:bodyPr/>
                    <a:lstStyle/>
                    <a:p>
                      <a:r>
                        <a:rPr lang="en-US" altLang="zh-CN" dirty="0"/>
                        <a:t>PUSH 656b6f6a</a:t>
                      </a:r>
                      <a:endParaRPr lang="zh-CN" altLang="en-US" dirty="0"/>
                    </a:p>
                  </a:txBody>
                  <a:tcPr anchor="ctr"/>
                </a:tc>
                <a:tc rowSpan="2">
                  <a:txBody>
                    <a:bodyPr/>
                    <a:lstStyle/>
                    <a:p>
                      <a:r>
                        <a:rPr lang="en-US" altLang="zh-CN" dirty="0" err="1"/>
                        <a:t>Thisjoke</a:t>
                      </a:r>
                      <a:endParaRPr lang="zh-CN" altLang="en-US" dirty="0"/>
                    </a:p>
                  </a:txBody>
                  <a:tcPr anchor="ctr"/>
                </a:tc>
                <a:extLst>
                  <a:ext uri="{0D108BD9-81ED-4DB2-BD59-A6C34878D82A}">
                    <a16:rowId xmlns:a16="http://schemas.microsoft.com/office/drawing/2014/main" val="10003"/>
                  </a:ext>
                </a:extLst>
              </a:tr>
              <a:tr h="370840">
                <a:tc>
                  <a:txBody>
                    <a:bodyPr/>
                    <a:lstStyle/>
                    <a:p>
                      <a:r>
                        <a:rPr lang="en-US" altLang="zh-CN" b="1" dirty="0">
                          <a:solidFill>
                            <a:srgbClr val="FF0000"/>
                          </a:solidFill>
                        </a:rPr>
                        <a:t>6854686973</a:t>
                      </a:r>
                      <a:endParaRPr lang="zh-CN" altLang="en-US" b="1" dirty="0">
                        <a:solidFill>
                          <a:srgbClr val="FF0000"/>
                        </a:solidFill>
                      </a:endParaRPr>
                    </a:p>
                  </a:txBody>
                  <a:tcPr anchor="ctr"/>
                </a:tc>
                <a:tc>
                  <a:txBody>
                    <a:bodyPr/>
                    <a:lstStyle/>
                    <a:p>
                      <a:r>
                        <a:rPr lang="en-US" altLang="zh-CN" dirty="0"/>
                        <a:t>PUSH 73696854</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04"/>
                  </a:ext>
                </a:extLst>
              </a:tr>
              <a:tr h="370840">
                <a:tc>
                  <a:txBody>
                    <a:bodyPr/>
                    <a:lstStyle/>
                    <a:p>
                      <a:r>
                        <a:rPr lang="en-US" altLang="zh-CN" b="1" dirty="0">
                          <a:solidFill>
                            <a:srgbClr val="FF0000"/>
                          </a:solidFill>
                        </a:rPr>
                        <a:t>8BC4</a:t>
                      </a:r>
                      <a:endParaRPr lang="zh-CN" altLang="en-US" b="1" dirty="0">
                        <a:solidFill>
                          <a:srgbClr val="FF0000"/>
                        </a:solidFill>
                      </a:endParaRPr>
                    </a:p>
                  </a:txBody>
                  <a:tcPr anchor="ctr"/>
                </a:tc>
                <a:tc>
                  <a:txBody>
                    <a:bodyPr/>
                    <a:lstStyle/>
                    <a:p>
                      <a:r>
                        <a:rPr lang="en-US" altLang="zh-CN" dirty="0"/>
                        <a:t>MOV EAX,ESP</a:t>
                      </a:r>
                      <a:endParaRPr lang="zh-CN" altLang="en-US" dirty="0"/>
                    </a:p>
                  </a:txBody>
                  <a:tcPr anchor="ctr"/>
                </a:tc>
                <a:tc>
                  <a:txBody>
                    <a:bodyPr/>
                    <a:lstStyle/>
                    <a:p>
                      <a:r>
                        <a:rPr lang="en-US" altLang="zh-CN" dirty="0"/>
                        <a:t>EAX</a:t>
                      </a:r>
                      <a:r>
                        <a:rPr lang="zh-CN" altLang="en-US" dirty="0"/>
                        <a:t>里存入字符串指针</a:t>
                      </a:r>
                    </a:p>
                  </a:txBody>
                  <a:tcPr anchor="ctr"/>
                </a:tc>
                <a:extLst>
                  <a:ext uri="{0D108BD9-81ED-4DB2-BD59-A6C34878D82A}">
                    <a16:rowId xmlns:a16="http://schemas.microsoft.com/office/drawing/2014/main" val="10005"/>
                  </a:ext>
                </a:extLst>
              </a:tr>
              <a:tr h="370840">
                <a:tc>
                  <a:txBody>
                    <a:bodyPr/>
                    <a:lstStyle/>
                    <a:p>
                      <a:r>
                        <a:rPr lang="en-US" altLang="zh-CN" b="1" dirty="0">
                          <a:solidFill>
                            <a:srgbClr val="FF0000"/>
                          </a:solidFill>
                        </a:rPr>
                        <a:t>53</a:t>
                      </a:r>
                      <a:endParaRPr lang="zh-CN" altLang="en-US" b="1" dirty="0">
                        <a:solidFill>
                          <a:srgbClr val="FF0000"/>
                        </a:solidFill>
                      </a:endParaRPr>
                    </a:p>
                  </a:txBody>
                  <a:tcPr anchor="ctr"/>
                </a:tc>
                <a:tc>
                  <a:txBody>
                    <a:bodyPr/>
                    <a:lstStyle/>
                    <a:p>
                      <a:r>
                        <a:rPr lang="en-US" altLang="zh-CN" dirty="0"/>
                        <a:t>PUSH</a:t>
                      </a:r>
                      <a:r>
                        <a:rPr lang="en-US" altLang="zh-CN" baseline="0" dirty="0"/>
                        <a:t> EBX</a:t>
                      </a:r>
                      <a:endParaRPr lang="zh-CN" altLang="en-US" dirty="0"/>
                    </a:p>
                  </a:txBody>
                  <a:tcPr anchor="ctr"/>
                </a:tc>
                <a:tc rowSpan="4">
                  <a:txBody>
                    <a:bodyPr/>
                    <a:lstStyle/>
                    <a:p>
                      <a:r>
                        <a:rPr lang="en-US" altLang="zh-CN" dirty="0"/>
                        <a:t>4</a:t>
                      </a:r>
                      <a:r>
                        <a:rPr lang="zh-CN" altLang="en-US" dirty="0"/>
                        <a:t>个参数按从右到左顺序入栈，分别为（</a:t>
                      </a:r>
                      <a:r>
                        <a:rPr lang="en-US" altLang="zh-CN" dirty="0"/>
                        <a:t>0,thisjoke,thisjoke,0</a:t>
                      </a:r>
                      <a:r>
                        <a:rPr lang="zh-CN" altLang="en-US" dirty="0"/>
                        <a:t>）</a:t>
                      </a:r>
                      <a:r>
                        <a:rPr lang="en-US" altLang="zh-CN" dirty="0"/>
                        <a:t>:</a:t>
                      </a:r>
                      <a:r>
                        <a:rPr lang="zh-CN" altLang="en-US" dirty="0"/>
                        <a:t>消息框为默认风格，文本和标题都是</a:t>
                      </a:r>
                      <a:r>
                        <a:rPr lang="en-US" altLang="zh-CN" dirty="0" err="1"/>
                        <a:t>thisjoke</a:t>
                      </a:r>
                      <a:endParaRPr lang="zh-CN" altLang="en-US" dirty="0"/>
                    </a:p>
                  </a:txBody>
                  <a:tcPr anchor="ctr"/>
                </a:tc>
                <a:extLst>
                  <a:ext uri="{0D108BD9-81ED-4DB2-BD59-A6C34878D82A}">
                    <a16:rowId xmlns:a16="http://schemas.microsoft.com/office/drawing/2014/main" val="10006"/>
                  </a:ext>
                </a:extLst>
              </a:tr>
              <a:tr h="370840">
                <a:tc>
                  <a:txBody>
                    <a:bodyPr/>
                    <a:lstStyle/>
                    <a:p>
                      <a:r>
                        <a:rPr lang="en-US" altLang="zh-CN" b="1" dirty="0">
                          <a:solidFill>
                            <a:srgbClr val="FF0000"/>
                          </a:solidFill>
                        </a:rPr>
                        <a:t>50</a:t>
                      </a:r>
                      <a:endParaRPr lang="zh-CN" altLang="en-US" b="1" dirty="0">
                        <a:solidFill>
                          <a:srgbClr val="FF0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PUSH</a:t>
                      </a:r>
                      <a:r>
                        <a:rPr lang="en-US" altLang="zh-CN" baseline="0" dirty="0"/>
                        <a:t> EAX</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07"/>
                  </a:ext>
                </a:extLst>
              </a:tr>
              <a:tr h="370840">
                <a:tc>
                  <a:txBody>
                    <a:bodyPr/>
                    <a:lstStyle/>
                    <a:p>
                      <a:r>
                        <a:rPr lang="en-US" altLang="zh-CN" b="1" dirty="0">
                          <a:solidFill>
                            <a:srgbClr val="FF0000"/>
                          </a:solidFill>
                        </a:rPr>
                        <a:t>50</a:t>
                      </a:r>
                      <a:endParaRPr lang="zh-CN" altLang="en-US" b="1" dirty="0">
                        <a:solidFill>
                          <a:srgbClr val="FF0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PUSH</a:t>
                      </a:r>
                      <a:r>
                        <a:rPr lang="en-US" altLang="zh-CN" baseline="0" dirty="0"/>
                        <a:t> EAX</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08"/>
                  </a:ext>
                </a:extLst>
              </a:tr>
              <a:tr h="370840">
                <a:tc>
                  <a:txBody>
                    <a:bodyPr/>
                    <a:lstStyle/>
                    <a:p>
                      <a:r>
                        <a:rPr lang="en-US" altLang="zh-CN" b="1" dirty="0">
                          <a:solidFill>
                            <a:srgbClr val="FF0000"/>
                          </a:solidFill>
                        </a:rPr>
                        <a:t>53</a:t>
                      </a:r>
                      <a:endParaRPr lang="zh-CN" altLang="en-US" b="1" dirty="0">
                        <a:solidFill>
                          <a:srgbClr val="FF0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PUSH</a:t>
                      </a:r>
                      <a:r>
                        <a:rPr lang="en-US" altLang="zh-CN" baseline="0" dirty="0"/>
                        <a:t> EBX</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09"/>
                  </a:ext>
                </a:extLst>
              </a:tr>
              <a:tr h="370840">
                <a:tc>
                  <a:txBody>
                    <a:bodyPr/>
                    <a:lstStyle/>
                    <a:p>
                      <a:r>
                        <a:rPr lang="en-US" altLang="zh-CN" b="1" dirty="0">
                          <a:solidFill>
                            <a:srgbClr val="FF0000"/>
                          </a:solidFill>
                        </a:rPr>
                        <a:t>B8EA07D577</a:t>
                      </a:r>
                      <a:endParaRPr lang="zh-CN" altLang="en-US" b="1" dirty="0">
                        <a:solidFill>
                          <a:srgbClr val="FF0000"/>
                        </a:solidFill>
                      </a:endParaRPr>
                    </a:p>
                  </a:txBody>
                  <a:tcPr anchor="ctr"/>
                </a:tc>
                <a:tc>
                  <a:txBody>
                    <a:bodyPr/>
                    <a:lstStyle/>
                    <a:p>
                      <a:r>
                        <a:rPr lang="en-US" altLang="zh-CN" dirty="0"/>
                        <a:t>MOV EAX,0x77D507EA</a:t>
                      </a:r>
                      <a:endParaRPr lang="zh-CN" altLang="en-US" dirty="0"/>
                    </a:p>
                  </a:txBody>
                  <a:tcPr anchor="ctr"/>
                </a:tc>
                <a:tc rowSpan="2">
                  <a:txBody>
                    <a:bodyPr/>
                    <a:lstStyle/>
                    <a:p>
                      <a:r>
                        <a:rPr lang="zh-CN" altLang="en-US" dirty="0"/>
                        <a:t>调用</a:t>
                      </a:r>
                      <a:r>
                        <a:rPr lang="en-US" altLang="zh-CN" dirty="0" err="1"/>
                        <a:t>MessageBoxA</a:t>
                      </a:r>
                      <a:endParaRPr lang="zh-CN" altLang="en-US" dirty="0"/>
                    </a:p>
                  </a:txBody>
                  <a:tcPr anchor="ctr"/>
                </a:tc>
                <a:extLst>
                  <a:ext uri="{0D108BD9-81ED-4DB2-BD59-A6C34878D82A}">
                    <a16:rowId xmlns:a16="http://schemas.microsoft.com/office/drawing/2014/main" val="10010"/>
                  </a:ext>
                </a:extLst>
              </a:tr>
              <a:tr h="370840">
                <a:tc>
                  <a:txBody>
                    <a:bodyPr/>
                    <a:lstStyle/>
                    <a:p>
                      <a:r>
                        <a:rPr lang="en-US" altLang="zh-CN" b="1" dirty="0">
                          <a:solidFill>
                            <a:srgbClr val="FF0000"/>
                          </a:solidFill>
                        </a:rPr>
                        <a:t>FFD0</a:t>
                      </a:r>
                      <a:endParaRPr lang="zh-CN" altLang="en-US" b="1" dirty="0">
                        <a:solidFill>
                          <a:srgbClr val="FF0000"/>
                        </a:solidFill>
                      </a:endParaRPr>
                    </a:p>
                  </a:txBody>
                  <a:tcPr anchor="ctr"/>
                </a:tc>
                <a:tc>
                  <a:txBody>
                    <a:bodyPr/>
                    <a:lstStyle/>
                    <a:p>
                      <a:r>
                        <a:rPr lang="en-US" altLang="zh-CN" dirty="0"/>
                        <a:t>CALL</a:t>
                      </a:r>
                      <a:r>
                        <a:rPr lang="en-US" altLang="zh-CN" baseline="0" dirty="0"/>
                        <a:t> EAX</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11"/>
                  </a:ext>
                </a:extLst>
              </a:tr>
            </a:tbl>
          </a:graphicData>
        </a:graphic>
      </p:graphicFrame>
      <p:sp>
        <p:nvSpPr>
          <p:cNvPr id="7" name="日期占位符 6"/>
          <p:cNvSpPr>
            <a:spLocks noGrp="1"/>
          </p:cNvSpPr>
          <p:nvPr>
            <p:ph type="dt" sz="half" idx="2"/>
          </p:nvPr>
        </p:nvSpPr>
        <p:spPr/>
        <p:txBody>
          <a:bodyPr/>
          <a:lstStyle/>
          <a:p>
            <a:fld id="{B46537DA-CAFD-4E79-86C5-52364F824B06}"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66</a:t>
            </a:fld>
            <a:endParaRPr lang="zh-CN" altLang="en-US"/>
          </a:p>
        </p:txBody>
      </p:sp>
    </p:spTree>
    <p:extLst>
      <p:ext uri="{BB962C8B-B14F-4D97-AF65-F5344CB8AC3E}">
        <p14:creationId xmlns:p14="http://schemas.microsoft.com/office/powerpoint/2010/main" val="37360958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80528" y="1540768"/>
            <a:ext cx="9281272" cy="2104256"/>
          </a:xfrm>
          <a:prstGeom prst="rect">
            <a:avLst/>
          </a:prstGeom>
        </p:spPr>
      </p:pic>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dirty="0"/>
              <a:t>用</a:t>
            </a:r>
            <a:r>
              <a:rPr lang="en-US" altLang="zh-CN" dirty="0" err="1"/>
              <a:t>ultraedit</a:t>
            </a:r>
            <a:r>
              <a:rPr lang="zh-CN" altLang="en-US" dirty="0"/>
              <a:t>重写</a:t>
            </a:r>
            <a:r>
              <a:rPr lang="en-US" altLang="zh-CN" dirty="0"/>
              <a:t>password.txt</a:t>
            </a:r>
            <a:r>
              <a:rPr lang="zh-CN" altLang="en-US" dirty="0"/>
              <a:t>文件</a:t>
            </a:r>
          </a:p>
        </p:txBody>
      </p:sp>
      <p:grpSp>
        <p:nvGrpSpPr>
          <p:cNvPr id="12" name="组合 11"/>
          <p:cNvGrpSpPr/>
          <p:nvPr/>
        </p:nvGrpSpPr>
        <p:grpSpPr>
          <a:xfrm>
            <a:off x="504056" y="2852936"/>
            <a:ext cx="6804248" cy="504056"/>
            <a:chOff x="0" y="2636912"/>
            <a:chExt cx="6804248" cy="504056"/>
          </a:xfrm>
        </p:grpSpPr>
        <p:cxnSp>
          <p:nvCxnSpPr>
            <p:cNvPr id="8" name="直接连接符 7"/>
            <p:cNvCxnSpPr/>
            <p:nvPr/>
          </p:nvCxnSpPr>
          <p:spPr bwMode="auto">
            <a:xfrm>
              <a:off x="1475656" y="2852936"/>
              <a:ext cx="5328592" cy="0"/>
            </a:xfrm>
            <a:prstGeom prst="line">
              <a:avLst/>
            </a:prstGeom>
            <a:solidFill>
              <a:schemeClr val="accent1"/>
            </a:solidFill>
            <a:ln w="6350"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1475656" y="2996952"/>
              <a:ext cx="3528392" cy="0"/>
            </a:xfrm>
            <a:prstGeom prst="line">
              <a:avLst/>
            </a:prstGeom>
            <a:solidFill>
              <a:schemeClr val="accent1"/>
            </a:solidFill>
            <a:ln w="6350"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矩形 10"/>
            <p:cNvSpPr/>
            <p:nvPr/>
          </p:nvSpPr>
          <p:spPr>
            <a:xfrm>
              <a:off x="0" y="2636912"/>
              <a:ext cx="1475656" cy="504056"/>
            </a:xfrm>
            <a:prstGeom prst="rect">
              <a:avLst/>
            </a:prstGeom>
            <a:solidFill>
              <a:schemeClr val="accent2"/>
            </a:solid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机器指令</a:t>
              </a:r>
            </a:p>
          </p:txBody>
        </p:sp>
      </p:grpSp>
      <p:grpSp>
        <p:nvGrpSpPr>
          <p:cNvPr id="17" name="组合 16"/>
          <p:cNvGrpSpPr/>
          <p:nvPr/>
        </p:nvGrpSpPr>
        <p:grpSpPr>
          <a:xfrm>
            <a:off x="3995936" y="3284984"/>
            <a:ext cx="4032448" cy="864096"/>
            <a:chOff x="3419871" y="3068960"/>
            <a:chExt cx="4032448" cy="864096"/>
          </a:xfrm>
        </p:grpSpPr>
        <p:sp>
          <p:nvSpPr>
            <p:cNvPr id="13" name="椭圆 12"/>
            <p:cNvSpPr/>
            <p:nvPr/>
          </p:nvSpPr>
          <p:spPr>
            <a:xfrm>
              <a:off x="3419871" y="3068960"/>
              <a:ext cx="1224137" cy="288032"/>
            </a:xfrm>
            <a:prstGeom prst="ellipse">
              <a:avLst/>
            </a:prstGeom>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6156176" y="3356992"/>
              <a:ext cx="1296143" cy="576064"/>
            </a:xfrm>
            <a:prstGeom prst="rect">
              <a:avLst/>
            </a:prstGeom>
            <a:solidFill>
              <a:schemeClr val="accent2"/>
            </a:solid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buffer</a:t>
              </a:r>
              <a:r>
                <a:rPr lang="zh-CN" altLang="en-US" dirty="0"/>
                <a:t>的起始地址</a:t>
              </a:r>
            </a:p>
          </p:txBody>
        </p:sp>
        <p:cxnSp>
          <p:nvCxnSpPr>
            <p:cNvPr id="16" name="直接箭头连接符 15"/>
            <p:cNvCxnSpPr>
              <a:stCxn id="14" idx="1"/>
              <a:endCxn id="13" idx="6"/>
            </p:cNvCxnSpPr>
            <p:nvPr/>
          </p:nvCxnSpPr>
          <p:spPr bwMode="auto">
            <a:xfrm flipH="1" flipV="1">
              <a:off x="4644008" y="3212976"/>
              <a:ext cx="1512168" cy="432048"/>
            </a:xfrm>
            <a:prstGeom prst="straightConnector1">
              <a:avLst/>
            </a:prstGeom>
            <a:solidFill>
              <a:schemeClr val="accent1"/>
            </a:solidFill>
            <a:ln w="28575" cap="flat" cmpd="sng" algn="ctr">
              <a:solidFill>
                <a:srgbClr val="692AA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9" name="矩形 18"/>
          <p:cNvSpPr/>
          <p:nvPr/>
        </p:nvSpPr>
        <p:spPr>
          <a:xfrm>
            <a:off x="1475656" y="3499504"/>
            <a:ext cx="2172635" cy="504056"/>
          </a:xfrm>
          <a:prstGeom prst="rect">
            <a:avLst/>
          </a:prstGeom>
          <a:solidFill>
            <a:schemeClr val="accent2"/>
          </a:solid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90</a:t>
            </a:r>
            <a:r>
              <a:rPr lang="zh-CN" altLang="en-US" dirty="0"/>
              <a:t>为填充中间空间</a:t>
            </a:r>
          </a:p>
        </p:txBody>
      </p:sp>
      <p:sp>
        <p:nvSpPr>
          <p:cNvPr id="6" name="日期占位符 5"/>
          <p:cNvSpPr>
            <a:spLocks noGrp="1"/>
          </p:cNvSpPr>
          <p:nvPr>
            <p:ph type="dt" sz="half" idx="2"/>
          </p:nvPr>
        </p:nvSpPr>
        <p:spPr/>
        <p:txBody>
          <a:bodyPr/>
          <a:lstStyle/>
          <a:p>
            <a:fld id="{D6DC40C2-1968-4352-9942-B6F1660D8BB7}"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67</a:t>
            </a:fld>
            <a:endParaRPr lang="zh-CN" altLang="en-US"/>
          </a:p>
        </p:txBody>
      </p:sp>
      <p:pic>
        <p:nvPicPr>
          <p:cNvPr id="18" name="图片 17"/>
          <p:cNvPicPr>
            <a:picLocks noChangeAspect="1"/>
          </p:cNvPicPr>
          <p:nvPr/>
        </p:nvPicPr>
        <p:blipFill>
          <a:blip r:embed="rId3"/>
          <a:stretch>
            <a:fillRect/>
          </a:stretch>
        </p:blipFill>
        <p:spPr>
          <a:xfrm>
            <a:off x="421270" y="4790570"/>
            <a:ext cx="8445475" cy="1420260"/>
          </a:xfrm>
          <a:prstGeom prst="rect">
            <a:avLst/>
          </a:prstGeom>
        </p:spPr>
      </p:pic>
    </p:spTree>
    <p:extLst>
      <p:ext uri="{BB962C8B-B14F-4D97-AF65-F5344CB8AC3E}">
        <p14:creationId xmlns:p14="http://schemas.microsoft.com/office/powerpoint/2010/main" val="373609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righ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457200" y="5734172"/>
            <a:ext cx="8229600" cy="666627"/>
          </a:xfrm>
        </p:spPr>
        <p:txBody>
          <a:bodyPr/>
          <a:lstStyle/>
          <a:p>
            <a:pPr marL="0" indent="0" algn="ctr">
              <a:buNone/>
            </a:pPr>
            <a:r>
              <a:rPr lang="zh-CN" altLang="en-US" dirty="0"/>
              <a:t>栈溢出利用图示</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68</a:t>
            </a:fld>
            <a:endParaRPr lang="zh-CN" altLang="en-US"/>
          </a:p>
        </p:txBody>
      </p:sp>
      <p:pic>
        <p:nvPicPr>
          <p:cNvPr id="7" name="图片 6"/>
          <p:cNvPicPr>
            <a:picLocks noChangeAspect="1"/>
          </p:cNvPicPr>
          <p:nvPr/>
        </p:nvPicPr>
        <p:blipFill>
          <a:blip r:embed="rId2"/>
          <a:stretch>
            <a:fillRect/>
          </a:stretch>
        </p:blipFill>
        <p:spPr>
          <a:xfrm>
            <a:off x="159741" y="990600"/>
            <a:ext cx="8824518" cy="4743573"/>
          </a:xfrm>
          <a:prstGeom prst="rect">
            <a:avLst/>
          </a:prstGeom>
        </p:spPr>
      </p:pic>
    </p:spTree>
    <p:extLst>
      <p:ext uri="{BB962C8B-B14F-4D97-AF65-F5344CB8AC3E}">
        <p14:creationId xmlns:p14="http://schemas.microsoft.com/office/powerpoint/2010/main" val="1776676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b="1" dirty="0">
                <a:solidFill>
                  <a:srgbClr val="FF0000"/>
                </a:solidFill>
              </a:rPr>
              <a:t>运行效果：</a:t>
            </a: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412776"/>
            <a:ext cx="8007020"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827584" y="3068960"/>
            <a:ext cx="7560840" cy="3752139"/>
            <a:chOff x="827584" y="3068960"/>
            <a:chExt cx="7560840" cy="3752139"/>
          </a:xfrm>
        </p:grpSpPr>
        <p:pic>
          <p:nvPicPr>
            <p:cNvPr id="727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3429000"/>
              <a:ext cx="7560840" cy="3392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p:nvPr/>
          </p:nvCxnSpPr>
          <p:spPr bwMode="auto">
            <a:xfrm>
              <a:off x="2627784" y="3068960"/>
              <a:ext cx="504056" cy="1152128"/>
            </a:xfrm>
            <a:prstGeom prst="straightConnector1">
              <a:avLst/>
            </a:prstGeom>
            <a:solidFill>
              <a:schemeClr val="accent1"/>
            </a:solidFill>
            <a:ln w="5715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 name="云形标注 8"/>
          <p:cNvSpPr/>
          <p:nvPr/>
        </p:nvSpPr>
        <p:spPr>
          <a:xfrm>
            <a:off x="3995936" y="1052736"/>
            <a:ext cx="3528392" cy="1656184"/>
          </a:xfrm>
          <a:prstGeom prst="cloudCallout">
            <a:avLst/>
          </a:prstGeom>
          <a:solidFill>
            <a:srgbClr val="B2B2B2"/>
          </a:solid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600" dirty="0">
                <a:solidFill>
                  <a:srgbClr val="FF0000"/>
                </a:solidFill>
              </a:rPr>
              <a:t>WHY</a:t>
            </a:r>
            <a:r>
              <a:rPr lang="zh-CN" altLang="en-US" sz="3600" dirty="0">
                <a:solidFill>
                  <a:srgbClr val="FF0000"/>
                </a:solidFill>
              </a:rPr>
              <a:t>？</a:t>
            </a:r>
          </a:p>
        </p:txBody>
      </p:sp>
      <p:sp>
        <p:nvSpPr>
          <p:cNvPr id="6" name="日期占位符 5"/>
          <p:cNvSpPr>
            <a:spLocks noGrp="1"/>
          </p:cNvSpPr>
          <p:nvPr>
            <p:ph type="dt" sz="half" idx="2"/>
          </p:nvPr>
        </p:nvSpPr>
        <p:spPr/>
        <p:txBody>
          <a:bodyPr/>
          <a:lstStyle/>
          <a:p>
            <a:fld id="{25F282E1-E610-437F-8CCE-EB6F3A3E7C3F}" type="datetime1">
              <a:rPr lang="zh-CN" altLang="en-US" smtClean="0"/>
              <a:t>2022/11/4</a:t>
            </a:fld>
            <a:endParaRPr lang="zh-CN" altLang="en-US"/>
          </a:p>
        </p:txBody>
      </p:sp>
      <p:sp>
        <p:nvSpPr>
          <p:cNvPr id="10" name="页脚占位符 9"/>
          <p:cNvSpPr>
            <a:spLocks noGrp="1"/>
          </p:cNvSpPr>
          <p:nvPr>
            <p:ph type="ftr" sz="quarter" idx="3"/>
          </p:nvPr>
        </p:nvSpPr>
        <p:spPr/>
        <p:txBody>
          <a:bodyPr/>
          <a:lstStyle/>
          <a:p>
            <a:r>
              <a:rPr lang="en-US" altLang="zh-CN"/>
              <a:t>is.cumt.edu.cn</a:t>
            </a:r>
            <a:endParaRPr lang="en-US" altLang="zh-CN" dirty="0"/>
          </a:p>
        </p:txBody>
      </p:sp>
      <p:sp>
        <p:nvSpPr>
          <p:cNvPr id="11" name="灯片编号占位符 10"/>
          <p:cNvSpPr>
            <a:spLocks noGrp="1"/>
          </p:cNvSpPr>
          <p:nvPr>
            <p:ph type="sldNum" sz="quarter" idx="4"/>
          </p:nvPr>
        </p:nvSpPr>
        <p:spPr/>
        <p:txBody>
          <a:bodyPr/>
          <a:lstStyle/>
          <a:p>
            <a:fld id="{793773FA-04BE-4575-9625-A7596617E1A2}" type="slidenum">
              <a:rPr lang="zh-CN" altLang="en-US" smtClean="0"/>
              <a:t>69</a:t>
            </a:fld>
            <a:endParaRPr lang="zh-CN" altLang="en-US"/>
          </a:p>
        </p:txBody>
      </p:sp>
    </p:spTree>
    <p:extLst>
      <p:ext uri="{BB962C8B-B14F-4D97-AF65-F5344CB8AC3E}">
        <p14:creationId xmlns:p14="http://schemas.microsoft.com/office/powerpoint/2010/main" val="373609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隶书" pitchFamily="2" charset="-122"/>
                <a:ea typeface="华文隶书" pitchFamily="2" charset="-122"/>
              </a:rPr>
              <a:t>缓冲区溢出概述</a:t>
            </a:r>
            <a:endParaRPr lang="zh-CN" altLang="en-US" dirty="0"/>
          </a:p>
        </p:txBody>
      </p:sp>
      <p:sp>
        <p:nvSpPr>
          <p:cNvPr id="3" name="内容占位符 2"/>
          <p:cNvSpPr>
            <a:spLocks noGrp="1"/>
          </p:cNvSpPr>
          <p:nvPr>
            <p:ph idx="1"/>
          </p:nvPr>
        </p:nvSpPr>
        <p:spPr/>
        <p:txBody>
          <a:bodyPr/>
          <a:lstStyle/>
          <a:p>
            <a:r>
              <a:rPr lang="zh-CN" altLang="en-US" b="1" dirty="0"/>
              <a:t>与其他攻击类型相比，缓冲区溢出攻击：</a:t>
            </a:r>
          </a:p>
          <a:p>
            <a:pPr lvl="1"/>
            <a:r>
              <a:rPr lang="zh-CN" altLang="en-US" b="1" dirty="0">
                <a:solidFill>
                  <a:srgbClr val="FF0000"/>
                </a:solidFill>
              </a:rPr>
              <a:t>技术性强</a:t>
            </a:r>
            <a:endParaRPr lang="en-US" altLang="zh-CN" b="1" dirty="0">
              <a:solidFill>
                <a:srgbClr val="FF0000"/>
              </a:solidFill>
            </a:endParaRPr>
          </a:p>
          <a:p>
            <a:pPr lvl="1"/>
            <a:r>
              <a:rPr lang="zh-CN" altLang="en-US" b="1" dirty="0">
                <a:solidFill>
                  <a:srgbClr val="FF0000"/>
                </a:solidFill>
              </a:rPr>
              <a:t>破坏力大</a:t>
            </a:r>
            <a:endParaRPr lang="en-US" altLang="zh-CN" b="1" dirty="0">
              <a:solidFill>
                <a:srgbClr val="FF0000"/>
              </a:solidFill>
            </a:endParaRPr>
          </a:p>
          <a:p>
            <a:pPr lvl="1"/>
            <a:r>
              <a:rPr lang="zh-CN" altLang="en-US" b="1" dirty="0">
                <a:solidFill>
                  <a:srgbClr val="FF0000"/>
                </a:solidFill>
              </a:rPr>
              <a:t>隐蔽性强</a:t>
            </a:r>
            <a:endParaRPr lang="en-US" altLang="zh-CN" b="1" dirty="0">
              <a:solidFill>
                <a:srgbClr val="FF0000"/>
              </a:solidFill>
            </a:endParaRPr>
          </a:p>
          <a:p>
            <a:pPr lvl="2"/>
            <a:r>
              <a:rPr lang="zh-CN" altLang="en-US" dirty="0"/>
              <a:t>漏洞发现前，程序员一般不会意识到程序存在漏洞（漏洞发现者往往并非编写者）</a:t>
            </a:r>
            <a:r>
              <a:rPr lang="en-US" altLang="zh-CN" dirty="0"/>
              <a:t>——</a:t>
            </a:r>
            <a:r>
              <a:rPr lang="en-US" altLang="zh-CN" dirty="0">
                <a:solidFill>
                  <a:srgbClr val="FF0000"/>
                </a:solidFill>
              </a:rPr>
              <a:t>0 day</a:t>
            </a:r>
            <a:endParaRPr lang="zh-CN" altLang="en-US" dirty="0">
              <a:solidFill>
                <a:srgbClr val="FF0000"/>
              </a:solidFill>
            </a:endParaRPr>
          </a:p>
          <a:p>
            <a:pPr lvl="2"/>
            <a:r>
              <a:rPr lang="zh-CN" altLang="en-US" dirty="0"/>
              <a:t>植入的攻击代码一般都很短，执行时间也很短，很难被发现，且执行不一定会报错，并可能不影响程序的运行</a:t>
            </a:r>
            <a:endParaRPr lang="en-US" altLang="zh-CN" dirty="0"/>
          </a:p>
          <a:p>
            <a:pPr lvl="2"/>
            <a:r>
              <a:rPr lang="zh-CN" altLang="en-US" dirty="0"/>
              <a:t>漏洞存在于防火墙内部的主机上，攻击者可以在防火墙内部堂而皇之地取得不被允许或没有权限的控制权</a:t>
            </a:r>
          </a:p>
          <a:p>
            <a:pPr lvl="2"/>
            <a:r>
              <a:rPr lang="zh-CN" altLang="en-US" dirty="0"/>
              <a:t>攻击的随机性和不可预测性使得防御变得异常艰难，没有攻击时，程序并不会有什么变化，也不存在任何异常</a:t>
            </a:r>
          </a:p>
          <a:p>
            <a:pPr lvl="1"/>
            <a:endParaRPr lang="en-US" altLang="zh-CN" dirty="0"/>
          </a:p>
          <a:p>
            <a:pPr lvl="1"/>
            <a:endParaRPr lang="zh-CN" altLang="en-US" dirty="0"/>
          </a:p>
          <a:p>
            <a:endParaRPr lang="zh-CN" altLang="en-US" dirty="0"/>
          </a:p>
        </p:txBody>
      </p:sp>
      <p:sp>
        <p:nvSpPr>
          <p:cNvPr id="6" name="日期占位符 5"/>
          <p:cNvSpPr>
            <a:spLocks noGrp="1"/>
          </p:cNvSpPr>
          <p:nvPr>
            <p:ph type="dt" sz="half" idx="2"/>
          </p:nvPr>
        </p:nvSpPr>
        <p:spPr/>
        <p:txBody>
          <a:bodyPr/>
          <a:lstStyle/>
          <a:p>
            <a:fld id="{AFA1B5E1-6FC3-450F-AC79-74D233C3DAE9}"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7</a:t>
            </a:fld>
            <a:endParaRPr lang="zh-CN" altLang="en-US"/>
          </a:p>
        </p:txBody>
      </p:sp>
    </p:spTree>
    <p:extLst>
      <p:ext uri="{BB962C8B-B14F-4D97-AF65-F5344CB8AC3E}">
        <p14:creationId xmlns:p14="http://schemas.microsoft.com/office/powerpoint/2010/main" val="124434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1000"/>
                                        <p:tgtEl>
                                          <p:spTgt spid="3">
                                            <p:txEl>
                                              <p:pRg st="6" end="6"/>
                                            </p:txEl>
                                          </p:spTgt>
                                        </p:tgtEl>
                                      </p:cBhvr>
                                    </p:animEffect>
                                    <p:anim calcmode="lin" valueType="num">
                                      <p:cBhvr>
                                        <p:cTn id="2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1000"/>
                                        <p:tgtEl>
                                          <p:spTgt spid="3">
                                            <p:txEl>
                                              <p:pRg st="7" end="7"/>
                                            </p:txEl>
                                          </p:spTgt>
                                        </p:tgtEl>
                                      </p:cBhvr>
                                    </p:animEffect>
                                    <p:anim calcmode="lin" valueType="num">
                                      <p:cBhvr>
                                        <p:cTn id="2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en-US" altLang="zh-CN" b="1" dirty="0" err="1">
                <a:solidFill>
                  <a:srgbClr val="FF0000"/>
                </a:solidFill>
              </a:rPr>
              <a:t>shellcode</a:t>
            </a:r>
            <a:r>
              <a:rPr lang="en-US" altLang="zh-CN" dirty="0"/>
              <a:t>:</a:t>
            </a:r>
          </a:p>
          <a:p>
            <a:pPr lvl="1"/>
            <a:r>
              <a:rPr lang="en-US" altLang="zh-CN" dirty="0"/>
              <a:t>1996</a:t>
            </a:r>
            <a:r>
              <a:rPr lang="zh-CN" altLang="en-US" dirty="0"/>
              <a:t>年，</a:t>
            </a:r>
            <a:r>
              <a:rPr lang="en-US" altLang="zh-CN" dirty="0"/>
              <a:t>Aleph One</a:t>
            </a:r>
            <a:r>
              <a:rPr lang="zh-CN" altLang="en-US" dirty="0"/>
              <a:t>在</a:t>
            </a:r>
            <a:r>
              <a:rPr lang="en-US" altLang="zh-CN" dirty="0"/>
              <a:t>Underground</a:t>
            </a:r>
            <a:r>
              <a:rPr lang="zh-CN" altLang="en-US" dirty="0"/>
              <a:t>发表著名论文“</a:t>
            </a:r>
            <a:r>
              <a:rPr lang="en-US" altLang="zh-CN" b="1" dirty="0">
                <a:solidFill>
                  <a:srgbClr val="C00000"/>
                </a:solidFill>
              </a:rPr>
              <a:t>Smashing the Stack for Fun and Profit</a:t>
            </a:r>
            <a:r>
              <a:rPr lang="zh-CN" altLang="en-US" dirty="0"/>
              <a:t>”，详细描述了</a:t>
            </a:r>
            <a:r>
              <a:rPr lang="en-US" altLang="zh-CN" dirty="0"/>
              <a:t>Linux</a:t>
            </a:r>
            <a:r>
              <a:rPr lang="zh-CN" altLang="en-US" dirty="0"/>
              <a:t>系统中栈的结构和如何利用基于栈的缓冲区溢出，还演示了如何向进程中植入一段用于</a:t>
            </a:r>
            <a:r>
              <a:rPr lang="en-US" altLang="zh-CN" dirty="0"/>
              <a:t>shell</a:t>
            </a:r>
            <a:r>
              <a:rPr lang="zh-CN" altLang="en-US" dirty="0"/>
              <a:t>的代码，文中称之为“</a:t>
            </a:r>
            <a:r>
              <a:rPr lang="en-US" altLang="zh-CN" dirty="0" err="1"/>
              <a:t>shellcode</a:t>
            </a:r>
            <a:r>
              <a:rPr lang="zh-CN" altLang="en-US" dirty="0"/>
              <a:t>”</a:t>
            </a:r>
            <a:endParaRPr lang="en-US" altLang="zh-CN" dirty="0"/>
          </a:p>
          <a:p>
            <a:pPr lvl="1"/>
            <a:endParaRPr lang="en-US" altLang="zh-CN" dirty="0"/>
          </a:p>
          <a:p>
            <a:pPr lvl="1"/>
            <a:r>
              <a:rPr lang="en-US" altLang="zh-CN" dirty="0" err="1"/>
              <a:t>shellcode</a:t>
            </a:r>
            <a:r>
              <a:rPr lang="zh-CN" altLang="en-US" dirty="0"/>
              <a:t>现在统称</a:t>
            </a:r>
            <a:r>
              <a:rPr lang="zh-CN" altLang="en-US" b="1" dirty="0">
                <a:solidFill>
                  <a:srgbClr val="FF0000"/>
                </a:solidFill>
              </a:rPr>
              <a:t>缓冲区溢出攻击中植入进程的代码</a:t>
            </a:r>
            <a:endParaRPr lang="en-US" altLang="zh-CN" b="1" dirty="0">
              <a:solidFill>
                <a:srgbClr val="FF0000"/>
              </a:solidFill>
            </a:endParaRPr>
          </a:p>
          <a:p>
            <a:pPr lvl="1"/>
            <a:endParaRPr lang="en-US" altLang="zh-CN" b="1" dirty="0">
              <a:solidFill>
                <a:srgbClr val="FF0000"/>
              </a:solidFill>
            </a:endParaRPr>
          </a:p>
          <a:p>
            <a:pPr lvl="1"/>
            <a:r>
              <a:rPr lang="en-US" altLang="zh-CN" dirty="0" err="1"/>
              <a:t>shellcode</a:t>
            </a:r>
            <a:r>
              <a:rPr lang="zh-CN" altLang="en-US" b="1" dirty="0">
                <a:solidFill>
                  <a:srgbClr val="FF0000"/>
                </a:solidFill>
              </a:rPr>
              <a:t>往往需要汇编语言编写，并转化为二进制代码，其内容和长度也经常受到苛刻限制</a:t>
            </a:r>
          </a:p>
        </p:txBody>
      </p:sp>
      <p:sp>
        <p:nvSpPr>
          <p:cNvPr id="6" name="日期占位符 5"/>
          <p:cNvSpPr>
            <a:spLocks noGrp="1"/>
          </p:cNvSpPr>
          <p:nvPr>
            <p:ph type="dt" sz="half" idx="2"/>
          </p:nvPr>
        </p:nvSpPr>
        <p:spPr/>
        <p:txBody>
          <a:bodyPr/>
          <a:lstStyle/>
          <a:p>
            <a:fld id="{95564D0F-0603-4ABF-9C82-943EAB03A1BC}"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70</a:t>
            </a:fld>
            <a:endParaRPr lang="zh-CN" altLang="en-US"/>
          </a:p>
        </p:txBody>
      </p:sp>
    </p:spTree>
    <p:extLst>
      <p:ext uri="{BB962C8B-B14F-4D97-AF65-F5344CB8AC3E}">
        <p14:creationId xmlns:p14="http://schemas.microsoft.com/office/powerpoint/2010/main" val="493818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rPr>
              <a:t>exploit</a:t>
            </a:r>
            <a:r>
              <a:rPr lang="zh-CN" altLang="en-US" dirty="0"/>
              <a:t>：</a:t>
            </a:r>
            <a:endParaRPr lang="en-US" altLang="zh-CN" dirty="0"/>
          </a:p>
          <a:p>
            <a:pPr lvl="1"/>
            <a:r>
              <a:rPr lang="zh-CN" altLang="en-US" dirty="0"/>
              <a:t>一般以一段代码的形式出现，用于生产攻击性的网络数据包或者其他形式的攻击性输入</a:t>
            </a:r>
            <a:endParaRPr lang="en-US" altLang="zh-CN" dirty="0"/>
          </a:p>
          <a:p>
            <a:pPr lvl="1"/>
            <a:r>
              <a:rPr lang="en-US" altLang="zh-CN" dirty="0"/>
              <a:t>Exploit</a:t>
            </a:r>
            <a:r>
              <a:rPr lang="zh-CN" altLang="en-US" dirty="0"/>
              <a:t>的核心是淹没返回地址，劫持进程的控制权，之后跳转去执行</a:t>
            </a:r>
            <a:r>
              <a:rPr lang="en-US" altLang="zh-CN" dirty="0"/>
              <a:t>shellcode</a:t>
            </a:r>
          </a:p>
          <a:p>
            <a:pPr marL="0" indent="0">
              <a:buNone/>
            </a:pPr>
            <a:r>
              <a:rPr lang="en-US" altLang="zh-CN" dirty="0"/>
              <a:t>   </a:t>
            </a:r>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71</a:t>
            </a:fld>
            <a:endParaRPr lang="zh-CN" altLang="en-US"/>
          </a:p>
        </p:txBody>
      </p:sp>
      <p:pic>
        <p:nvPicPr>
          <p:cNvPr id="7" name="图片 6"/>
          <p:cNvPicPr>
            <a:picLocks noChangeAspect="1"/>
          </p:cNvPicPr>
          <p:nvPr/>
        </p:nvPicPr>
        <p:blipFill>
          <a:blip r:embed="rId2"/>
          <a:stretch>
            <a:fillRect/>
          </a:stretch>
        </p:blipFill>
        <p:spPr>
          <a:xfrm>
            <a:off x="1346778" y="3228505"/>
            <a:ext cx="6490345" cy="3172295"/>
          </a:xfrm>
          <a:prstGeom prst="rect">
            <a:avLst/>
          </a:prstGeom>
        </p:spPr>
      </p:pic>
    </p:spTree>
    <p:extLst>
      <p:ext uri="{BB962C8B-B14F-4D97-AF65-F5344CB8AC3E}">
        <p14:creationId xmlns:p14="http://schemas.microsoft.com/office/powerpoint/2010/main" val="296356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b="1" dirty="0">
                <a:solidFill>
                  <a:srgbClr val="FF0000"/>
                </a:solidFill>
              </a:rPr>
              <a:t>完美了吗？</a:t>
            </a:r>
            <a:endParaRPr lang="en-US" altLang="zh-CN" b="1" dirty="0">
              <a:solidFill>
                <a:srgbClr val="FF0000"/>
              </a:solidFill>
            </a:endParaRPr>
          </a:p>
          <a:p>
            <a:pPr marL="914400" lvl="1" indent="-457200">
              <a:buFont typeface="+mj-lt"/>
              <a:buAutoNum type="arabicPeriod"/>
            </a:pPr>
            <a:r>
              <a:rPr lang="zh-CN" altLang="en-US" b="1" dirty="0"/>
              <a:t>实验中用</a:t>
            </a:r>
            <a:r>
              <a:rPr lang="en-US" altLang="zh-CN" b="1" dirty="0" err="1"/>
              <a:t>Ollydbg</a:t>
            </a:r>
            <a:r>
              <a:rPr lang="zh-CN" altLang="en-US" b="1" dirty="0"/>
              <a:t>找到栈中的</a:t>
            </a:r>
            <a:r>
              <a:rPr lang="en-US" altLang="zh-CN" b="1" dirty="0"/>
              <a:t>buffer</a:t>
            </a:r>
            <a:r>
              <a:rPr lang="zh-CN" altLang="en-US" b="1" dirty="0"/>
              <a:t>地址，实际中被调试的函数如果处于动态链接库中，且在程序执行中被动态装载，则地址也是动态变化的</a:t>
            </a:r>
            <a:endParaRPr lang="en-US" altLang="zh-CN" b="1" dirty="0"/>
          </a:p>
          <a:p>
            <a:pPr marL="457200" lvl="1" indent="0">
              <a:buNone/>
            </a:pPr>
            <a:r>
              <a:rPr lang="en-US" altLang="zh-CN" b="1" dirty="0">
                <a:sym typeface="Wingdings" pitchFamily="2" charset="2"/>
              </a:rPr>
              <a:t>     </a:t>
            </a:r>
            <a:r>
              <a:rPr lang="zh-CN" altLang="en-US" b="1" dirty="0">
                <a:solidFill>
                  <a:srgbClr val="FF0000"/>
                </a:solidFill>
                <a:sym typeface="Wingdings" pitchFamily="2" charset="2"/>
              </a:rPr>
              <a:t>如何让程序动态定位到正确的起始位置？</a:t>
            </a:r>
            <a:endParaRPr lang="en-US" altLang="zh-CN" b="1" dirty="0">
              <a:solidFill>
                <a:srgbClr val="FF0000"/>
              </a:solidFill>
              <a:sym typeface="Wingdings" pitchFamily="2" charset="2"/>
            </a:endParaRPr>
          </a:p>
          <a:p>
            <a:pPr marL="914400" lvl="1" indent="-457200">
              <a:buFont typeface="+mj-lt"/>
              <a:buAutoNum type="arabicPeriod"/>
            </a:pPr>
            <a:endParaRPr lang="en-US" altLang="zh-CN" b="1" dirty="0">
              <a:solidFill>
                <a:srgbClr val="FF0000"/>
              </a:solidFill>
              <a:sym typeface="Wingdings" pitchFamily="2" charset="2"/>
            </a:endParaRPr>
          </a:p>
          <a:p>
            <a:pPr marL="914400" lvl="1" indent="-457200">
              <a:buFont typeface="+mj-lt"/>
              <a:buAutoNum type="arabicPeriod" startAt="2"/>
            </a:pPr>
            <a:r>
              <a:rPr lang="zh-CN" altLang="en-US" b="1" dirty="0">
                <a:sym typeface="Wingdings" pitchFamily="2" charset="2"/>
              </a:rPr>
              <a:t>不同的机器、</a:t>
            </a:r>
            <a:r>
              <a:rPr lang="en-US" altLang="zh-CN" b="1" dirty="0">
                <a:sym typeface="Wingdings" pitchFamily="2" charset="2"/>
              </a:rPr>
              <a:t>OS</a:t>
            </a:r>
            <a:r>
              <a:rPr lang="zh-CN" altLang="en-US" b="1" dirty="0">
                <a:sym typeface="Wingdings" pitchFamily="2" charset="2"/>
              </a:rPr>
              <a:t>中同一个</a:t>
            </a:r>
            <a:r>
              <a:rPr lang="en-US" altLang="zh-CN" b="1" dirty="0">
                <a:sym typeface="Wingdings" pitchFamily="2" charset="2"/>
              </a:rPr>
              <a:t>API</a:t>
            </a:r>
            <a:r>
              <a:rPr lang="zh-CN" altLang="en-US" b="1" dirty="0">
                <a:sym typeface="Wingdings" pitchFamily="2" charset="2"/>
              </a:rPr>
              <a:t>函数的入口地址往往不同，直接查出的</a:t>
            </a:r>
            <a:r>
              <a:rPr lang="en-US" altLang="zh-CN" b="1" dirty="0">
                <a:sym typeface="Wingdings" pitchFamily="2" charset="2"/>
              </a:rPr>
              <a:t>API</a:t>
            </a:r>
            <a:r>
              <a:rPr lang="zh-CN" altLang="en-US" b="1" dirty="0">
                <a:sym typeface="Wingdings" pitchFamily="2" charset="2"/>
              </a:rPr>
              <a:t>地址在另一台计算机上可能失效</a:t>
            </a:r>
            <a:r>
              <a:rPr lang="en-US" altLang="zh-CN" b="1" dirty="0">
                <a:sym typeface="Wingdings" pitchFamily="2" charset="2"/>
              </a:rPr>
              <a:t></a:t>
            </a:r>
            <a:r>
              <a:rPr lang="zh-CN" altLang="en-US" b="1" dirty="0">
                <a:solidFill>
                  <a:srgbClr val="FF0000"/>
                </a:solidFill>
                <a:sym typeface="Wingdings" pitchFamily="2" charset="2"/>
              </a:rPr>
              <a:t>如何让代码在运行时动态的获得当前系统的</a:t>
            </a:r>
            <a:r>
              <a:rPr lang="en-US" altLang="zh-CN" b="1" dirty="0">
                <a:solidFill>
                  <a:srgbClr val="FF0000"/>
                </a:solidFill>
                <a:sym typeface="Wingdings" pitchFamily="2" charset="2"/>
              </a:rPr>
              <a:t>API</a:t>
            </a:r>
            <a:r>
              <a:rPr lang="zh-CN" altLang="en-US" b="1" dirty="0">
                <a:solidFill>
                  <a:srgbClr val="FF0000"/>
                </a:solidFill>
                <a:sym typeface="Wingdings" pitchFamily="2" charset="2"/>
              </a:rPr>
              <a:t>地址？</a:t>
            </a:r>
            <a:endParaRPr lang="en-US" altLang="zh-CN" b="1" dirty="0">
              <a:solidFill>
                <a:srgbClr val="FF0000"/>
              </a:solidFill>
              <a:sym typeface="Wingdings" pitchFamily="2" charset="2"/>
            </a:endParaRPr>
          </a:p>
          <a:p>
            <a:pPr marL="914400" lvl="1" indent="-457200">
              <a:buFont typeface="+mj-lt"/>
              <a:buAutoNum type="arabicPeriod" startAt="2"/>
            </a:pPr>
            <a:endParaRPr lang="en-US" altLang="zh-CN" b="1" dirty="0">
              <a:solidFill>
                <a:srgbClr val="FF0000"/>
              </a:solidFill>
              <a:sym typeface="Wingdings" pitchFamily="2" charset="2"/>
            </a:endParaRPr>
          </a:p>
          <a:p>
            <a:pPr marL="914400" lvl="1" indent="-457200">
              <a:buFont typeface="+mj-lt"/>
              <a:buAutoNum type="arabicPeriod" startAt="2"/>
            </a:pPr>
            <a:endParaRPr lang="en-US" altLang="zh-CN" b="1" dirty="0">
              <a:solidFill>
                <a:srgbClr val="FF0000"/>
              </a:solidFill>
              <a:sym typeface="Wingdings" pitchFamily="2" charset="2"/>
            </a:endParaRPr>
          </a:p>
          <a:p>
            <a:pPr marL="914400" lvl="1" indent="-457200">
              <a:buFont typeface="+mj-lt"/>
              <a:buAutoNum type="arabicPeriod" startAt="2"/>
            </a:pPr>
            <a:endParaRPr lang="en-US" altLang="zh-CN" b="1" dirty="0">
              <a:solidFill>
                <a:srgbClr val="FF0000"/>
              </a:solidFill>
              <a:sym typeface="Wingdings" pitchFamily="2" charset="2"/>
            </a:endParaRPr>
          </a:p>
          <a:p>
            <a:pPr marL="914400" lvl="1" indent="-457200">
              <a:buFont typeface="+mj-lt"/>
              <a:buAutoNum type="arabicPeriod" startAt="2"/>
            </a:pPr>
            <a:endParaRPr lang="zh-CN" altLang="en-US" b="1" dirty="0"/>
          </a:p>
        </p:txBody>
      </p:sp>
      <p:sp>
        <p:nvSpPr>
          <p:cNvPr id="7" name="日期占位符 6"/>
          <p:cNvSpPr>
            <a:spLocks noGrp="1"/>
          </p:cNvSpPr>
          <p:nvPr>
            <p:ph type="dt" sz="half" idx="2"/>
          </p:nvPr>
        </p:nvSpPr>
        <p:spPr/>
        <p:txBody>
          <a:bodyPr/>
          <a:lstStyle/>
          <a:p>
            <a:fld id="{FFACC1C0-AB7B-4C8F-AF31-8F721643E8F1}"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72</a:t>
            </a:fld>
            <a:endParaRPr lang="zh-CN" altLang="en-US"/>
          </a:p>
        </p:txBody>
      </p:sp>
    </p:spTree>
    <p:extLst>
      <p:ext uri="{BB962C8B-B14F-4D97-AF65-F5344CB8AC3E}">
        <p14:creationId xmlns:p14="http://schemas.microsoft.com/office/powerpoint/2010/main" val="373609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185AE3E8-F840-4C63-8AE5-5B24EA106A65}"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73</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72" y="72008"/>
            <a:ext cx="7647217" cy="6381328"/>
          </a:xfrm>
          <a:prstGeom prst="rect">
            <a:avLst/>
          </a:prstGeom>
        </p:spPr>
      </p:pic>
    </p:spTree>
    <p:extLst>
      <p:ext uri="{BB962C8B-B14F-4D97-AF65-F5344CB8AC3E}">
        <p14:creationId xmlns:p14="http://schemas.microsoft.com/office/powerpoint/2010/main" val="3520446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b="1" dirty="0">
                <a:solidFill>
                  <a:srgbClr val="FF0000"/>
                </a:solidFill>
              </a:rPr>
              <a:t>百尺竿头，更进一步</a:t>
            </a:r>
            <a:r>
              <a:rPr lang="zh-CN" altLang="en-US" dirty="0">
                <a:sym typeface="Wingdings" pitchFamily="2" charset="2"/>
              </a:rPr>
              <a:t>：</a:t>
            </a:r>
            <a:r>
              <a:rPr lang="zh-CN" altLang="en-US" sz="2900" b="1" dirty="0">
                <a:solidFill>
                  <a:srgbClr val="C00000"/>
                </a:solidFill>
                <a:latin typeface="华文隶书" pitchFamily="2" charset="-122"/>
                <a:ea typeface="华文隶书" pitchFamily="2" charset="-122"/>
                <a:sym typeface="Wingdings" pitchFamily="2" charset="2"/>
              </a:rPr>
              <a:t>（动态）</a:t>
            </a:r>
            <a:r>
              <a:rPr lang="zh-CN" altLang="en-US" sz="2900" b="1" dirty="0">
                <a:solidFill>
                  <a:srgbClr val="C00000"/>
                </a:solidFill>
                <a:latin typeface="华文隶书" pitchFamily="2" charset="-122"/>
                <a:ea typeface="华文隶书" pitchFamily="2" charset="-122"/>
              </a:rPr>
              <a:t>定位</a:t>
            </a:r>
            <a:r>
              <a:rPr lang="en-US" altLang="zh-CN" sz="2900" b="1" dirty="0" err="1">
                <a:solidFill>
                  <a:srgbClr val="C00000"/>
                </a:solidFill>
                <a:latin typeface="华文隶书" pitchFamily="2" charset="-122"/>
                <a:ea typeface="华文隶书" pitchFamily="2" charset="-122"/>
              </a:rPr>
              <a:t>shellcode</a:t>
            </a:r>
            <a:endParaRPr lang="en-US" altLang="zh-CN" sz="2900" b="1" dirty="0">
              <a:solidFill>
                <a:srgbClr val="C00000"/>
              </a:solidFill>
              <a:latin typeface="华文隶书" pitchFamily="2" charset="-122"/>
              <a:ea typeface="华文隶书" pitchFamily="2" charset="-122"/>
            </a:endParaRPr>
          </a:p>
          <a:p>
            <a:pPr lvl="1"/>
            <a:r>
              <a:rPr lang="zh-CN" altLang="en-US" sz="2700" b="1" dirty="0">
                <a:latin typeface="华文中宋" pitchFamily="2" charset="-122"/>
                <a:ea typeface="华文中宋" pitchFamily="2" charset="-122"/>
              </a:rPr>
              <a:t>栈帧的移位与</a:t>
            </a:r>
            <a:r>
              <a:rPr lang="en-US" altLang="zh-CN" sz="2700" b="1" dirty="0" err="1">
                <a:latin typeface="华文中宋" pitchFamily="2" charset="-122"/>
                <a:ea typeface="华文中宋" pitchFamily="2" charset="-122"/>
              </a:rPr>
              <a:t>jmp</a:t>
            </a:r>
            <a:r>
              <a:rPr lang="en-US" altLang="zh-CN" sz="2700" b="1" dirty="0">
                <a:latin typeface="华文中宋" pitchFamily="2" charset="-122"/>
                <a:ea typeface="华文中宋" pitchFamily="2" charset="-122"/>
              </a:rPr>
              <a:t> </a:t>
            </a:r>
            <a:r>
              <a:rPr lang="en-US" altLang="zh-CN" sz="2700" b="1" dirty="0" err="1">
                <a:latin typeface="华文中宋" pitchFamily="2" charset="-122"/>
                <a:ea typeface="华文中宋" pitchFamily="2" charset="-122"/>
              </a:rPr>
              <a:t>esp</a:t>
            </a:r>
            <a:endParaRPr lang="zh-CN" altLang="en-US" sz="2700" b="1" dirty="0">
              <a:latin typeface="华文中宋" pitchFamily="2" charset="-122"/>
              <a:ea typeface="华文中宋" pitchFamily="2" charset="-122"/>
            </a:endParaRPr>
          </a:p>
        </p:txBody>
      </p:sp>
      <p:sp>
        <p:nvSpPr>
          <p:cNvPr id="6" name="立方体 5"/>
          <p:cNvSpPr/>
          <p:nvPr/>
        </p:nvSpPr>
        <p:spPr bwMode="auto">
          <a:xfrm>
            <a:off x="2019908" y="4941168"/>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a:t>
            </a:r>
            <a:endParaRPr kumimoji="0" lang="zh-CN" altLang="en-US" sz="1800" b="1" i="0" u="none" strike="noStrike" cap="none" normalizeH="0" baseline="0" dirty="0">
              <a:ln>
                <a:noFill/>
              </a:ln>
              <a:solidFill>
                <a:schemeClr val="tx1"/>
              </a:solidFill>
              <a:effectLst/>
              <a:latin typeface="Arial" charset="0"/>
            </a:endParaRPr>
          </a:p>
        </p:txBody>
      </p:sp>
      <p:sp>
        <p:nvSpPr>
          <p:cNvPr id="7" name="立方体 6"/>
          <p:cNvSpPr/>
          <p:nvPr/>
        </p:nvSpPr>
        <p:spPr bwMode="auto">
          <a:xfrm>
            <a:off x="2019908" y="4437112"/>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返回地址</a:t>
            </a:r>
          </a:p>
        </p:txBody>
      </p:sp>
      <p:sp>
        <p:nvSpPr>
          <p:cNvPr id="8" name="立方体 7"/>
          <p:cNvSpPr/>
          <p:nvPr/>
        </p:nvSpPr>
        <p:spPr bwMode="auto">
          <a:xfrm>
            <a:off x="2019908" y="3933056"/>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上一栈帧的</a:t>
            </a:r>
            <a:r>
              <a:rPr kumimoji="0" lang="en-US" altLang="zh-CN" sz="1800" b="1" i="0" u="none" strike="noStrike" cap="none" normalizeH="0" baseline="0" dirty="0">
                <a:ln>
                  <a:noFill/>
                </a:ln>
                <a:solidFill>
                  <a:schemeClr val="tx1"/>
                </a:solidFill>
                <a:effectLst/>
                <a:latin typeface="Arial" charset="0"/>
              </a:rPr>
              <a:t>EBP</a:t>
            </a:r>
            <a:endParaRPr kumimoji="0" lang="zh-CN" altLang="en-US" sz="1800" b="1" i="0" u="none" strike="noStrike" cap="none" normalizeH="0" baseline="0" dirty="0">
              <a:ln>
                <a:noFill/>
              </a:ln>
              <a:solidFill>
                <a:schemeClr val="tx1"/>
              </a:solidFill>
              <a:effectLst/>
              <a:latin typeface="Arial" charset="0"/>
            </a:endParaRPr>
          </a:p>
        </p:txBody>
      </p:sp>
      <p:sp>
        <p:nvSpPr>
          <p:cNvPr id="9" name="立方体 8"/>
          <p:cNvSpPr/>
          <p:nvPr/>
        </p:nvSpPr>
        <p:spPr bwMode="auto">
          <a:xfrm>
            <a:off x="2019908" y="3429000"/>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Arial" charset="0"/>
              </a:rPr>
              <a:t>int</a:t>
            </a:r>
            <a:r>
              <a:rPr kumimoji="0" lang="en-US" altLang="zh-CN" sz="1800" b="1" i="0" u="none" strike="noStrike" cap="none" normalizeH="0" baseline="0" dirty="0">
                <a:ln>
                  <a:noFill/>
                </a:ln>
                <a:solidFill>
                  <a:schemeClr val="tx1"/>
                </a:solidFill>
                <a:effectLst/>
                <a:latin typeface="Arial" charset="0"/>
              </a:rPr>
              <a:t> authenticated</a:t>
            </a:r>
            <a:r>
              <a:rPr kumimoji="0" lang="zh-CN" altLang="en-US" sz="1800" b="1" i="0" u="none" strike="noStrike" cap="none" normalizeH="0" baseline="0" dirty="0">
                <a:ln>
                  <a:noFill/>
                </a:ln>
                <a:solidFill>
                  <a:schemeClr val="tx1"/>
                </a:solidFill>
                <a:effectLst/>
                <a:latin typeface="Arial" charset="0"/>
              </a:rPr>
              <a:t>（</a:t>
            </a:r>
            <a:r>
              <a:rPr kumimoji="0" lang="en-US" altLang="zh-CN" sz="1800" b="1" i="0" u="none" strike="noStrike" cap="none" normalizeH="0" baseline="0" dirty="0">
                <a:ln>
                  <a:noFill/>
                </a:ln>
                <a:solidFill>
                  <a:schemeClr val="tx1"/>
                </a:solidFill>
                <a:effectLst/>
                <a:latin typeface="Arial" charset="0"/>
              </a:rPr>
              <a:t>0x00000001</a:t>
            </a:r>
            <a:r>
              <a:rPr kumimoji="0" lang="zh-CN" altLang="en-US" sz="1800" b="1" i="0" u="none" strike="noStrike" cap="none" normalizeH="0" baseline="0" dirty="0">
                <a:ln>
                  <a:noFill/>
                </a:ln>
                <a:solidFill>
                  <a:schemeClr val="tx1"/>
                </a:solidFill>
                <a:effectLst/>
                <a:latin typeface="Arial" charset="0"/>
              </a:rPr>
              <a:t>）</a:t>
            </a:r>
          </a:p>
        </p:txBody>
      </p:sp>
      <p:sp>
        <p:nvSpPr>
          <p:cNvPr id="10" name="立方体 9"/>
          <p:cNvSpPr/>
          <p:nvPr/>
        </p:nvSpPr>
        <p:spPr bwMode="auto">
          <a:xfrm>
            <a:off x="2019908" y="2924944"/>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char buffer[4-7] (ASCII: </a:t>
            </a:r>
            <a:r>
              <a:rPr kumimoji="0" lang="en-US" altLang="zh-CN" sz="1800" b="1" i="0" u="none" strike="noStrike" cap="none" normalizeH="0" baseline="0" dirty="0" err="1">
                <a:ln>
                  <a:noFill/>
                </a:ln>
                <a:solidFill>
                  <a:schemeClr val="tx1"/>
                </a:solidFill>
                <a:effectLst/>
                <a:latin typeface="Arial" charset="0"/>
              </a:rPr>
              <a:t>qqq</a:t>
            </a:r>
            <a:r>
              <a:rPr kumimoji="0" lang="en-US" altLang="zh-CN" sz="1800" b="1" i="0" u="none" strike="noStrike" cap="none" normalizeH="0" baseline="0" dirty="0">
                <a:ln>
                  <a:noFill/>
                </a:ln>
                <a:solidFill>
                  <a:schemeClr val="tx1"/>
                </a:solidFill>
                <a:effectLst/>
                <a:latin typeface="Arial" charset="0"/>
              </a:rPr>
              <a:t> null)</a:t>
            </a:r>
            <a:endParaRPr kumimoji="0" lang="zh-CN" altLang="en-US" sz="1800" b="1" i="0" u="none" strike="noStrike" cap="none" normalizeH="0" baseline="0" dirty="0">
              <a:ln>
                <a:noFill/>
              </a:ln>
              <a:solidFill>
                <a:schemeClr val="tx1"/>
              </a:solidFill>
              <a:effectLst/>
              <a:latin typeface="Arial" charset="0"/>
            </a:endParaRPr>
          </a:p>
        </p:txBody>
      </p:sp>
      <p:sp>
        <p:nvSpPr>
          <p:cNvPr id="11" name="立方体 10"/>
          <p:cNvSpPr/>
          <p:nvPr/>
        </p:nvSpPr>
        <p:spPr bwMode="auto">
          <a:xfrm>
            <a:off x="2019908" y="2429272"/>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dirty="0"/>
              <a:t>char buffer[0-3] (ASCII: </a:t>
            </a:r>
            <a:r>
              <a:rPr lang="en-US" altLang="zh-CN" dirty="0" err="1"/>
              <a:t>qqqq</a:t>
            </a:r>
            <a:r>
              <a:rPr lang="en-US" altLang="zh-CN" dirty="0"/>
              <a:t>)</a:t>
            </a:r>
            <a:endParaRPr lang="zh-CN" altLang="en-US" dirty="0"/>
          </a:p>
        </p:txBody>
      </p:sp>
      <p:cxnSp>
        <p:nvCxnSpPr>
          <p:cNvPr id="12" name="直接连接符 11"/>
          <p:cNvCxnSpPr/>
          <p:nvPr/>
        </p:nvCxnSpPr>
        <p:spPr bwMode="auto">
          <a:xfrm>
            <a:off x="1115616" y="2564904"/>
            <a:ext cx="904292"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1115616" y="4581128"/>
            <a:ext cx="904292"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a:off x="1567762" y="2564904"/>
            <a:ext cx="0" cy="512440"/>
          </a:xfrm>
          <a:prstGeom prst="straightConnector1">
            <a:avLst/>
          </a:prstGeom>
          <a:solidFill>
            <a:schemeClr val="accent1"/>
          </a:solidFill>
          <a:ln w="5715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p:nvPr/>
        </p:nvCxnSpPr>
        <p:spPr bwMode="auto">
          <a:xfrm>
            <a:off x="1547664" y="4068688"/>
            <a:ext cx="0" cy="512440"/>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p:nvPr/>
        </p:nvSpPr>
        <p:spPr>
          <a:xfrm>
            <a:off x="-36512" y="3278831"/>
            <a:ext cx="2056420" cy="646331"/>
          </a:xfrm>
          <a:prstGeom prst="rect">
            <a:avLst/>
          </a:prstGeom>
          <a:noFill/>
        </p:spPr>
        <p:txBody>
          <a:bodyPr wrap="square" rtlCol="0">
            <a:spAutoFit/>
          </a:bodyPr>
          <a:lstStyle/>
          <a:p>
            <a:pPr algn="r"/>
            <a:r>
              <a:rPr lang="en-US" altLang="zh-CN" dirty="0" err="1"/>
              <a:t>verify_password</a:t>
            </a:r>
            <a:r>
              <a:rPr lang="zh-CN" altLang="en-US" dirty="0"/>
              <a:t>栈帧</a:t>
            </a:r>
          </a:p>
        </p:txBody>
      </p:sp>
      <p:grpSp>
        <p:nvGrpSpPr>
          <p:cNvPr id="31" name="组合 30"/>
          <p:cNvGrpSpPr/>
          <p:nvPr/>
        </p:nvGrpSpPr>
        <p:grpSpPr>
          <a:xfrm>
            <a:off x="7092280" y="2452246"/>
            <a:ext cx="1944216" cy="369332"/>
            <a:chOff x="7092280" y="2267580"/>
            <a:chExt cx="1944216" cy="369332"/>
          </a:xfrm>
        </p:grpSpPr>
        <p:cxnSp>
          <p:nvCxnSpPr>
            <p:cNvPr id="28" name="直接箭头连接符 27"/>
            <p:cNvCxnSpPr/>
            <p:nvPr/>
          </p:nvCxnSpPr>
          <p:spPr bwMode="auto">
            <a:xfrm>
              <a:off x="7092280" y="2452246"/>
              <a:ext cx="823900"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7812360" y="2267580"/>
              <a:ext cx="1224136" cy="369332"/>
            </a:xfrm>
            <a:prstGeom prst="rect">
              <a:avLst/>
            </a:prstGeom>
            <a:noFill/>
          </p:spPr>
          <p:txBody>
            <a:bodyPr wrap="square" rtlCol="0">
              <a:spAutoFit/>
            </a:bodyPr>
            <a:lstStyle/>
            <a:p>
              <a:r>
                <a:rPr lang="en-US" altLang="zh-CN" dirty="0">
                  <a:solidFill>
                    <a:srgbClr val="FF0000"/>
                  </a:solidFill>
                </a:rPr>
                <a:t>ESP</a:t>
              </a:r>
              <a:endParaRPr lang="zh-CN" altLang="en-US" dirty="0">
                <a:solidFill>
                  <a:srgbClr val="FF0000"/>
                </a:solidFill>
              </a:endParaRPr>
            </a:p>
          </p:txBody>
        </p:sp>
      </p:grpSp>
      <p:sp>
        <p:nvSpPr>
          <p:cNvPr id="32" name="TextBox 31"/>
          <p:cNvSpPr txBox="1"/>
          <p:nvPr/>
        </p:nvSpPr>
        <p:spPr>
          <a:xfrm>
            <a:off x="7308304" y="3077344"/>
            <a:ext cx="1728192" cy="646331"/>
          </a:xfrm>
          <a:prstGeom prst="rect">
            <a:avLst/>
          </a:prstGeom>
          <a:noFill/>
        </p:spPr>
        <p:txBody>
          <a:bodyPr wrap="square" rtlCol="0">
            <a:spAutoFit/>
          </a:bodyPr>
          <a:lstStyle/>
          <a:p>
            <a:r>
              <a:rPr lang="zh-CN" altLang="en-US" dirty="0"/>
              <a:t>当函数返回时，</a:t>
            </a:r>
            <a:r>
              <a:rPr lang="en-US" altLang="zh-CN" dirty="0"/>
              <a:t>ESP</a:t>
            </a:r>
            <a:r>
              <a:rPr lang="zh-CN" altLang="en-US" dirty="0"/>
              <a:t>将移位到</a:t>
            </a:r>
          </a:p>
        </p:txBody>
      </p:sp>
      <p:sp>
        <p:nvSpPr>
          <p:cNvPr id="33" name="圆角矩形 32"/>
          <p:cNvSpPr/>
          <p:nvPr/>
        </p:nvSpPr>
        <p:spPr>
          <a:xfrm>
            <a:off x="1259632" y="5733256"/>
            <a:ext cx="6840760" cy="72008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solidFill>
                  <a:srgbClr val="FF0000"/>
                </a:solidFill>
              </a:rPr>
              <a:t>一般情况下，</a:t>
            </a:r>
            <a:r>
              <a:rPr lang="en-US" altLang="zh-CN" dirty="0">
                <a:solidFill>
                  <a:srgbClr val="FF0000"/>
                </a:solidFill>
              </a:rPr>
              <a:t>ESP</a:t>
            </a:r>
            <a:r>
              <a:rPr lang="zh-CN" altLang="en-US" dirty="0">
                <a:solidFill>
                  <a:srgbClr val="FF0000"/>
                </a:solidFill>
              </a:rPr>
              <a:t>寄存器中的地址总是指向系统栈，且不会被溢出的数据破坏，函数返回时，</a:t>
            </a:r>
            <a:r>
              <a:rPr lang="en-US" altLang="zh-CN" dirty="0">
                <a:solidFill>
                  <a:srgbClr val="FF0000"/>
                </a:solidFill>
              </a:rPr>
              <a:t>ESP</a:t>
            </a:r>
            <a:r>
              <a:rPr lang="zh-CN" altLang="en-US" dirty="0">
                <a:solidFill>
                  <a:srgbClr val="FF0000"/>
                </a:solidFill>
              </a:rPr>
              <a:t>指向返回地址的下一个位置</a:t>
            </a:r>
          </a:p>
        </p:txBody>
      </p:sp>
      <p:sp>
        <p:nvSpPr>
          <p:cNvPr id="17" name="日期占位符 16"/>
          <p:cNvSpPr>
            <a:spLocks noGrp="1"/>
          </p:cNvSpPr>
          <p:nvPr>
            <p:ph type="dt" sz="half" idx="2"/>
          </p:nvPr>
        </p:nvSpPr>
        <p:spPr/>
        <p:txBody>
          <a:bodyPr/>
          <a:lstStyle/>
          <a:p>
            <a:fld id="{352A9A0D-9514-4634-8BF3-A39CADBC40E7}" type="datetime1">
              <a:rPr lang="zh-CN" altLang="en-US" smtClean="0"/>
              <a:t>2022/11/4</a:t>
            </a:fld>
            <a:endParaRPr lang="zh-CN" altLang="en-US"/>
          </a:p>
        </p:txBody>
      </p:sp>
      <p:sp>
        <p:nvSpPr>
          <p:cNvPr id="18" name="页脚占位符 17"/>
          <p:cNvSpPr>
            <a:spLocks noGrp="1"/>
          </p:cNvSpPr>
          <p:nvPr>
            <p:ph type="ftr" sz="quarter" idx="3"/>
          </p:nvPr>
        </p:nvSpPr>
        <p:spPr/>
        <p:txBody>
          <a:bodyPr/>
          <a:lstStyle/>
          <a:p>
            <a:r>
              <a:rPr lang="en-US" altLang="zh-CN"/>
              <a:t>is.cumt.edu.cn</a:t>
            </a:r>
            <a:endParaRPr lang="en-US" altLang="zh-CN" dirty="0"/>
          </a:p>
        </p:txBody>
      </p:sp>
      <p:sp>
        <p:nvSpPr>
          <p:cNvPr id="19" name="灯片编号占位符 18"/>
          <p:cNvSpPr>
            <a:spLocks noGrp="1"/>
          </p:cNvSpPr>
          <p:nvPr>
            <p:ph type="sldNum" sz="quarter" idx="4"/>
          </p:nvPr>
        </p:nvSpPr>
        <p:spPr/>
        <p:txBody>
          <a:bodyPr/>
          <a:lstStyle/>
          <a:p>
            <a:fld id="{793773FA-04BE-4575-9625-A7596617E1A2}" type="slidenum">
              <a:rPr lang="zh-CN" altLang="en-US" smtClean="0"/>
              <a:t>74</a:t>
            </a:fld>
            <a:endParaRPr lang="zh-CN" altLang="en-US"/>
          </a:p>
        </p:txBody>
      </p:sp>
    </p:spTree>
    <p:extLst>
      <p:ext uri="{BB962C8B-B14F-4D97-AF65-F5344CB8AC3E}">
        <p14:creationId xmlns:p14="http://schemas.microsoft.com/office/powerpoint/2010/main" val="36218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4.44444E-6 2.59259E-6 L 0.004 0.37361 " pathEditMode="relative" rAng="0" ptsTypes="AA">
                                      <p:cBhvr>
                                        <p:cTn id="15" dur="2000" fill="hold"/>
                                        <p:tgtEl>
                                          <p:spTgt spid="31"/>
                                        </p:tgtEl>
                                        <p:attrNameLst>
                                          <p:attrName>ppt_x</p:attrName>
                                          <p:attrName>ppt_y</p:attrName>
                                        </p:attrNameLst>
                                      </p:cBhvr>
                                      <p:rCtr x="191" y="18681"/>
                                    </p:animMotion>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down)">
                                      <p:cBhvr>
                                        <p:cTn id="2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b="1" dirty="0">
                <a:solidFill>
                  <a:srgbClr val="FF0000"/>
                </a:solidFill>
              </a:rPr>
              <a:t>动态定位</a:t>
            </a:r>
            <a:r>
              <a:rPr lang="en-US" altLang="zh-CN" b="1" dirty="0" err="1">
                <a:solidFill>
                  <a:srgbClr val="FF0000"/>
                </a:solidFill>
              </a:rPr>
              <a:t>shellcode</a:t>
            </a:r>
            <a:r>
              <a:rPr lang="zh-CN" altLang="en-US" dirty="0"/>
              <a:t>：</a:t>
            </a:r>
            <a:endParaRPr lang="en-US" altLang="zh-CN" dirty="0"/>
          </a:p>
          <a:p>
            <a:pPr marL="914400" lvl="1" indent="-457200">
              <a:buFont typeface="+mj-lt"/>
              <a:buAutoNum type="arabicPeriod"/>
            </a:pPr>
            <a:r>
              <a:rPr lang="zh-CN" altLang="en-US" sz="2600" dirty="0"/>
              <a:t>用内存中任意一个</a:t>
            </a:r>
            <a:r>
              <a:rPr lang="en-US" altLang="zh-CN" sz="2600" b="1" dirty="0" err="1">
                <a:solidFill>
                  <a:srgbClr val="FF0000"/>
                </a:solidFill>
              </a:rPr>
              <a:t>jmp</a:t>
            </a:r>
            <a:r>
              <a:rPr lang="en-US" altLang="zh-CN" sz="2600" b="1" dirty="0">
                <a:solidFill>
                  <a:srgbClr val="FF0000"/>
                </a:solidFill>
              </a:rPr>
              <a:t> </a:t>
            </a:r>
            <a:r>
              <a:rPr lang="en-US" altLang="zh-CN" sz="2600" b="1" dirty="0" err="1">
                <a:solidFill>
                  <a:srgbClr val="FF0000"/>
                </a:solidFill>
              </a:rPr>
              <a:t>esp</a:t>
            </a:r>
            <a:r>
              <a:rPr lang="zh-CN" altLang="en-US" sz="2600" dirty="0"/>
              <a:t>指令的地址覆盖函数返回地址</a:t>
            </a:r>
            <a:endParaRPr lang="en-US" altLang="zh-CN" sz="2600" dirty="0"/>
          </a:p>
          <a:p>
            <a:pPr marL="914400" lvl="1" indent="-457200">
              <a:buFont typeface="+mj-lt"/>
              <a:buAutoNum type="arabicPeriod"/>
            </a:pPr>
            <a:endParaRPr lang="en-US" altLang="zh-CN" sz="1600" dirty="0"/>
          </a:p>
          <a:p>
            <a:pPr marL="914400" lvl="1" indent="-457200">
              <a:buFont typeface="+mj-lt"/>
              <a:buAutoNum type="arabicPeriod"/>
            </a:pPr>
            <a:r>
              <a:rPr lang="zh-CN" altLang="en-US" sz="2600" dirty="0"/>
              <a:t>重新布置</a:t>
            </a:r>
            <a:r>
              <a:rPr lang="en-US" altLang="zh-CN" sz="2600" dirty="0" err="1"/>
              <a:t>shellcode</a:t>
            </a:r>
            <a:r>
              <a:rPr lang="zh-CN" altLang="en-US" sz="2600" dirty="0"/>
              <a:t>：在返回地址后，继续淹没一片栈空间，返回地址前面的地方用任意数据填充，把</a:t>
            </a:r>
            <a:r>
              <a:rPr lang="en-US" altLang="zh-CN" sz="2600" dirty="0" err="1"/>
              <a:t>shellcode</a:t>
            </a:r>
            <a:r>
              <a:rPr lang="zh-CN" altLang="en-US" sz="2600" dirty="0"/>
              <a:t>恰好摆放在函数返回地址之后</a:t>
            </a:r>
            <a:endParaRPr lang="en-US" altLang="zh-CN" sz="2600" dirty="0"/>
          </a:p>
          <a:p>
            <a:pPr marL="914400" lvl="1" indent="-457200">
              <a:buFont typeface="+mj-lt"/>
              <a:buAutoNum type="arabicPeriod"/>
            </a:pPr>
            <a:endParaRPr lang="en-US" altLang="zh-CN" sz="1400" dirty="0"/>
          </a:p>
          <a:p>
            <a:pPr marL="914400" lvl="1" indent="-457200">
              <a:buFont typeface="+mj-lt"/>
              <a:buAutoNum type="arabicPeriod"/>
            </a:pPr>
            <a:r>
              <a:rPr lang="zh-CN" altLang="en-US" sz="2600" dirty="0"/>
              <a:t>函数返回后被定向去执行内存中的</a:t>
            </a:r>
            <a:r>
              <a:rPr lang="en-US" altLang="zh-CN" sz="2600" b="1" dirty="0" err="1">
                <a:solidFill>
                  <a:srgbClr val="FF0000"/>
                </a:solidFill>
              </a:rPr>
              <a:t>jmp</a:t>
            </a:r>
            <a:r>
              <a:rPr lang="en-US" altLang="zh-CN" sz="2600" b="1" dirty="0">
                <a:solidFill>
                  <a:srgbClr val="FF0000"/>
                </a:solidFill>
              </a:rPr>
              <a:t> </a:t>
            </a:r>
            <a:r>
              <a:rPr lang="en-US" altLang="zh-CN" sz="2600" b="1" dirty="0" err="1">
                <a:solidFill>
                  <a:srgbClr val="FF0000"/>
                </a:solidFill>
              </a:rPr>
              <a:t>esp</a:t>
            </a:r>
            <a:r>
              <a:rPr lang="zh-CN" altLang="en-US" sz="2600" dirty="0"/>
              <a:t>指令</a:t>
            </a:r>
            <a:endParaRPr lang="en-US" altLang="zh-CN" sz="2600" dirty="0"/>
          </a:p>
          <a:p>
            <a:pPr marL="914400" lvl="1" indent="-457200">
              <a:buFont typeface="+mj-lt"/>
              <a:buAutoNum type="arabicPeriod"/>
            </a:pPr>
            <a:endParaRPr lang="en-US" altLang="zh-CN" sz="1400" dirty="0"/>
          </a:p>
          <a:p>
            <a:pPr marL="914400" lvl="1" indent="-457200">
              <a:buFont typeface="+mj-lt"/>
              <a:buAutoNum type="arabicPeriod"/>
            </a:pPr>
            <a:r>
              <a:rPr lang="en-US" altLang="zh-CN" sz="2600" dirty="0" err="1"/>
              <a:t>jmp</a:t>
            </a:r>
            <a:r>
              <a:rPr lang="en-US" altLang="zh-CN" sz="2600" dirty="0"/>
              <a:t> </a:t>
            </a:r>
            <a:r>
              <a:rPr lang="en-US" altLang="zh-CN" sz="2600" dirty="0" err="1"/>
              <a:t>esp</a:t>
            </a:r>
            <a:r>
              <a:rPr lang="zh-CN" altLang="en-US" sz="2600" dirty="0"/>
              <a:t>指令执行后，处理器会到栈区函数返回地址之后的地方取指令执行，即我们的</a:t>
            </a:r>
            <a:r>
              <a:rPr lang="en-US" altLang="zh-CN" sz="2600" dirty="0" err="1"/>
              <a:t>shellcode</a:t>
            </a:r>
            <a:endParaRPr lang="en-US" altLang="zh-CN" sz="2600" dirty="0"/>
          </a:p>
        </p:txBody>
      </p:sp>
      <p:sp>
        <p:nvSpPr>
          <p:cNvPr id="6" name="日期占位符 5"/>
          <p:cNvSpPr>
            <a:spLocks noGrp="1"/>
          </p:cNvSpPr>
          <p:nvPr>
            <p:ph type="dt" sz="half" idx="2"/>
          </p:nvPr>
        </p:nvSpPr>
        <p:spPr/>
        <p:txBody>
          <a:bodyPr/>
          <a:lstStyle/>
          <a:p>
            <a:fld id="{42178CCA-A384-47C4-AE67-6D11673EF685}"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75</a:t>
            </a:fld>
            <a:endParaRPr lang="zh-CN" altLang="en-US"/>
          </a:p>
        </p:txBody>
      </p:sp>
    </p:spTree>
    <p:extLst>
      <p:ext uri="{BB962C8B-B14F-4D97-AF65-F5344CB8AC3E}">
        <p14:creationId xmlns:p14="http://schemas.microsoft.com/office/powerpoint/2010/main" val="1591588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立方体 33"/>
          <p:cNvSpPr/>
          <p:nvPr/>
        </p:nvSpPr>
        <p:spPr bwMode="auto">
          <a:xfrm>
            <a:off x="2019908" y="5489612"/>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stack  data</a:t>
            </a:r>
            <a:endParaRPr kumimoji="0" lang="zh-CN" altLang="en-US" sz="1800" b="1" i="0" u="none" strike="noStrike" cap="none" normalizeH="0" baseline="0" dirty="0">
              <a:ln>
                <a:noFill/>
              </a:ln>
              <a:solidFill>
                <a:schemeClr val="tx1"/>
              </a:solidFill>
              <a:effectLst/>
              <a:latin typeface="Arial" charset="0"/>
            </a:endParaRPr>
          </a:p>
        </p:txBody>
      </p:sp>
      <p:sp>
        <p:nvSpPr>
          <p:cNvPr id="31" name="立方体 30"/>
          <p:cNvSpPr/>
          <p:nvPr/>
        </p:nvSpPr>
        <p:spPr bwMode="auto">
          <a:xfrm>
            <a:off x="2019908" y="5013176"/>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覆盖为</a:t>
            </a:r>
            <a:r>
              <a:rPr lang="en-US" altLang="zh-CN" dirty="0" err="1"/>
              <a:t>shellcode</a:t>
            </a:r>
            <a:endParaRPr kumimoji="0" lang="zh-CN" altLang="en-US" sz="1800" b="1" i="0" u="none" strike="noStrike" cap="none" normalizeH="0" baseline="0" dirty="0">
              <a:ln>
                <a:noFill/>
              </a:ln>
              <a:solidFill>
                <a:schemeClr val="tx1"/>
              </a:solidFill>
              <a:effectLst/>
              <a:latin typeface="Arial" charset="0"/>
            </a:endParaRPr>
          </a:p>
        </p:txBody>
      </p:sp>
      <p:sp>
        <p:nvSpPr>
          <p:cNvPr id="32" name="立方体 31"/>
          <p:cNvSpPr/>
          <p:nvPr/>
        </p:nvSpPr>
        <p:spPr bwMode="auto">
          <a:xfrm>
            <a:off x="2019908" y="4509720"/>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覆盖为</a:t>
            </a:r>
            <a:r>
              <a:rPr lang="en-US" altLang="zh-CN" dirty="0" err="1"/>
              <a:t>shellcode</a:t>
            </a:r>
            <a:endParaRPr kumimoji="0" lang="zh-CN" altLang="en-US" sz="1800" b="1" i="0" u="none" strike="noStrike" cap="none" normalizeH="0" baseline="0" dirty="0">
              <a:ln>
                <a:noFill/>
              </a:ln>
              <a:solidFill>
                <a:schemeClr val="tx1"/>
              </a:solidFill>
              <a:effectLst/>
              <a:latin typeface="Arial" charset="0"/>
            </a:endParaRPr>
          </a:p>
        </p:txBody>
      </p:sp>
      <p:sp>
        <p:nvSpPr>
          <p:cNvPr id="33" name="立方体 32"/>
          <p:cNvSpPr/>
          <p:nvPr/>
        </p:nvSpPr>
        <p:spPr bwMode="auto">
          <a:xfrm>
            <a:off x="2019908" y="4072637"/>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覆盖为</a:t>
            </a:r>
            <a:r>
              <a:rPr lang="en-US" altLang="zh-CN" dirty="0" err="1"/>
              <a:t>shellcode</a:t>
            </a:r>
            <a:endParaRPr kumimoji="0" lang="zh-CN" altLang="en-US" sz="1800" b="1" i="0" u="none" strike="noStrike" cap="none" normalizeH="0" baseline="0" dirty="0">
              <a:ln>
                <a:noFill/>
              </a:ln>
              <a:solidFill>
                <a:schemeClr val="tx1"/>
              </a:solidFill>
              <a:effectLst/>
              <a:latin typeface="Arial" charset="0"/>
            </a:endParaRPr>
          </a:p>
        </p:txBody>
      </p:sp>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6" name="立方体 5"/>
          <p:cNvSpPr/>
          <p:nvPr/>
        </p:nvSpPr>
        <p:spPr bwMode="auto">
          <a:xfrm>
            <a:off x="2019908" y="3556848"/>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覆盖为</a:t>
            </a:r>
            <a:r>
              <a:rPr lang="en-US" altLang="zh-CN" dirty="0" err="1"/>
              <a:t>shellcode</a:t>
            </a:r>
            <a:endParaRPr kumimoji="0" lang="zh-CN" altLang="en-US" sz="1800" b="1" i="0" u="none" strike="noStrike" cap="none" normalizeH="0" baseline="0" dirty="0">
              <a:ln>
                <a:noFill/>
              </a:ln>
              <a:solidFill>
                <a:schemeClr val="tx1"/>
              </a:solidFill>
              <a:effectLst/>
              <a:latin typeface="Arial" charset="0"/>
            </a:endParaRPr>
          </a:p>
        </p:txBody>
      </p:sp>
      <p:sp>
        <p:nvSpPr>
          <p:cNvPr id="7" name="立方体 6"/>
          <p:cNvSpPr/>
          <p:nvPr/>
        </p:nvSpPr>
        <p:spPr bwMode="auto">
          <a:xfrm>
            <a:off x="2019908" y="3052792"/>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返回地址（指向</a:t>
            </a:r>
            <a:r>
              <a:rPr kumimoji="0" lang="en-US" altLang="zh-CN" sz="1800" b="1" i="0" u="none" strike="noStrike" cap="none" normalizeH="0" baseline="0" dirty="0" err="1">
                <a:ln>
                  <a:noFill/>
                </a:ln>
                <a:solidFill>
                  <a:schemeClr val="tx1"/>
                </a:solidFill>
                <a:effectLst/>
                <a:latin typeface="Arial" charset="0"/>
              </a:rPr>
              <a:t>jmp</a:t>
            </a:r>
            <a:r>
              <a:rPr kumimoji="0" lang="en-US" altLang="zh-CN" sz="1800" b="1" i="0" u="none" strike="noStrike" cap="none" normalizeH="0" baseline="0" dirty="0">
                <a:ln>
                  <a:noFill/>
                </a:ln>
                <a:solidFill>
                  <a:schemeClr val="tx1"/>
                </a:solidFill>
                <a:effectLst/>
                <a:latin typeface="Arial" charset="0"/>
              </a:rPr>
              <a:t> </a:t>
            </a:r>
            <a:r>
              <a:rPr kumimoji="0" lang="en-US" altLang="zh-CN" sz="1800" b="1" i="0" u="none" strike="noStrike" cap="none" normalizeH="0" baseline="0" dirty="0" err="1">
                <a:ln>
                  <a:noFill/>
                </a:ln>
                <a:solidFill>
                  <a:schemeClr val="tx1"/>
                </a:solidFill>
                <a:effectLst/>
                <a:latin typeface="Arial" charset="0"/>
              </a:rPr>
              <a:t>esp</a:t>
            </a:r>
            <a:r>
              <a:rPr kumimoji="0" lang="zh-CN" altLang="en-US" sz="1800" b="1" i="0" u="none" strike="noStrike" cap="none" normalizeH="0" baseline="0" dirty="0">
                <a:ln>
                  <a:noFill/>
                </a:ln>
                <a:solidFill>
                  <a:schemeClr val="tx1"/>
                </a:solidFill>
                <a:effectLst/>
                <a:latin typeface="Arial" charset="0"/>
              </a:rPr>
              <a:t>）</a:t>
            </a:r>
          </a:p>
        </p:txBody>
      </p:sp>
      <p:sp>
        <p:nvSpPr>
          <p:cNvPr id="8" name="立方体 7"/>
          <p:cNvSpPr/>
          <p:nvPr/>
        </p:nvSpPr>
        <p:spPr bwMode="auto">
          <a:xfrm>
            <a:off x="2019908" y="2548736"/>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zh-CN" altLang="en-US" sz="1800" b="1" i="0" u="none" strike="noStrike" cap="none" normalizeH="0" baseline="0" dirty="0">
                <a:ln>
                  <a:noFill/>
                </a:ln>
                <a:solidFill>
                  <a:schemeClr val="tx1"/>
                </a:solidFill>
                <a:effectLst/>
                <a:latin typeface="Arial" charset="0"/>
              </a:rPr>
              <a:t>上一栈帧的</a:t>
            </a:r>
            <a:r>
              <a:rPr kumimoji="0" lang="en-US" altLang="zh-CN" sz="1800" b="1" i="0" u="none" strike="noStrike" cap="none" normalizeH="0" baseline="0" dirty="0">
                <a:ln>
                  <a:noFill/>
                </a:ln>
                <a:solidFill>
                  <a:schemeClr val="tx1"/>
                </a:solidFill>
                <a:effectLst/>
                <a:latin typeface="Arial" charset="0"/>
              </a:rPr>
              <a:t>EBP</a:t>
            </a:r>
            <a:r>
              <a:rPr kumimoji="0" lang="zh-CN" altLang="en-US" sz="1800" b="1" i="0" u="none" strike="noStrike" cap="none" normalizeH="0" baseline="0" dirty="0">
                <a:ln>
                  <a:noFill/>
                </a:ln>
                <a:solidFill>
                  <a:schemeClr val="tx1"/>
                </a:solidFill>
                <a:effectLst/>
                <a:latin typeface="Arial" charset="0"/>
              </a:rPr>
              <a:t>：</a:t>
            </a:r>
            <a:r>
              <a:rPr lang="zh-CN" altLang="en-US" dirty="0"/>
              <a:t>任意填充物</a:t>
            </a:r>
          </a:p>
        </p:txBody>
      </p:sp>
      <p:sp>
        <p:nvSpPr>
          <p:cNvPr id="9" name="立方体 8"/>
          <p:cNvSpPr/>
          <p:nvPr/>
        </p:nvSpPr>
        <p:spPr bwMode="auto">
          <a:xfrm>
            <a:off x="2019908" y="2044680"/>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altLang="zh-CN" sz="1800" b="1" i="0" u="none" strike="noStrike" cap="none" normalizeH="0" baseline="0" dirty="0" err="1">
                <a:ln>
                  <a:noFill/>
                </a:ln>
                <a:solidFill>
                  <a:schemeClr val="tx1"/>
                </a:solidFill>
                <a:effectLst/>
                <a:latin typeface="Arial" charset="0"/>
              </a:rPr>
              <a:t>int</a:t>
            </a:r>
            <a:r>
              <a:rPr kumimoji="0" lang="en-US" altLang="zh-CN" sz="1800" b="1" i="0" u="none" strike="noStrike" cap="none" normalizeH="0" baseline="0" dirty="0">
                <a:ln>
                  <a:noFill/>
                </a:ln>
                <a:solidFill>
                  <a:schemeClr val="tx1"/>
                </a:solidFill>
                <a:effectLst/>
                <a:latin typeface="Arial" charset="0"/>
              </a:rPr>
              <a:t> authenticated</a:t>
            </a:r>
            <a:r>
              <a:rPr kumimoji="0" lang="zh-CN" altLang="en-US" sz="1800" b="1" i="0" u="none" strike="noStrike" cap="none" normalizeH="0" baseline="0" dirty="0">
                <a:ln>
                  <a:noFill/>
                </a:ln>
                <a:solidFill>
                  <a:schemeClr val="tx1"/>
                </a:solidFill>
                <a:effectLst/>
                <a:latin typeface="Arial" charset="0"/>
              </a:rPr>
              <a:t>：</a:t>
            </a:r>
            <a:r>
              <a:rPr lang="zh-CN" altLang="en-US" dirty="0"/>
              <a:t>任意填充物</a:t>
            </a:r>
          </a:p>
        </p:txBody>
      </p:sp>
      <p:sp>
        <p:nvSpPr>
          <p:cNvPr id="10" name="立方体 9"/>
          <p:cNvSpPr/>
          <p:nvPr/>
        </p:nvSpPr>
        <p:spPr bwMode="auto">
          <a:xfrm>
            <a:off x="2019908" y="1540624"/>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altLang="zh-CN" sz="1800" b="1" i="0" u="none" strike="noStrike" cap="none" normalizeH="0" baseline="0" dirty="0">
                <a:ln>
                  <a:noFill/>
                </a:ln>
                <a:solidFill>
                  <a:schemeClr val="tx1"/>
                </a:solidFill>
                <a:effectLst/>
                <a:latin typeface="Arial" charset="0"/>
              </a:rPr>
              <a:t>char buffer[4-7]</a:t>
            </a:r>
            <a:r>
              <a:rPr lang="zh-CN" altLang="en-US" dirty="0"/>
              <a:t>任意填充物</a:t>
            </a:r>
          </a:p>
        </p:txBody>
      </p:sp>
      <p:sp>
        <p:nvSpPr>
          <p:cNvPr id="11" name="立方体 10"/>
          <p:cNvSpPr/>
          <p:nvPr/>
        </p:nvSpPr>
        <p:spPr bwMode="auto">
          <a:xfrm>
            <a:off x="2019908" y="1044952"/>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dirty="0"/>
              <a:t>char buffer[0-3] </a:t>
            </a:r>
            <a:r>
              <a:rPr lang="zh-CN" altLang="en-US" dirty="0"/>
              <a:t>：任意填充物</a:t>
            </a:r>
          </a:p>
        </p:txBody>
      </p:sp>
      <p:cxnSp>
        <p:nvCxnSpPr>
          <p:cNvPr id="12" name="直接连接符 11"/>
          <p:cNvCxnSpPr/>
          <p:nvPr/>
        </p:nvCxnSpPr>
        <p:spPr bwMode="auto">
          <a:xfrm>
            <a:off x="1115616" y="1180584"/>
            <a:ext cx="904292"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a:off x="1115616" y="3196808"/>
            <a:ext cx="904292" cy="0"/>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a:off x="1567762" y="1180584"/>
            <a:ext cx="0" cy="512440"/>
          </a:xfrm>
          <a:prstGeom prst="straightConnector1">
            <a:avLst/>
          </a:prstGeom>
          <a:solidFill>
            <a:schemeClr val="accent1"/>
          </a:solidFill>
          <a:ln w="57150"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p:nvPr/>
        </p:nvCxnSpPr>
        <p:spPr bwMode="auto">
          <a:xfrm>
            <a:off x="1547664" y="2684368"/>
            <a:ext cx="0" cy="512440"/>
          </a:xfrm>
          <a:prstGeom prst="straightConnector1">
            <a:avLst/>
          </a:prstGeom>
          <a:solidFill>
            <a:schemeClr val="accent1"/>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p:nvPr/>
        </p:nvSpPr>
        <p:spPr>
          <a:xfrm>
            <a:off x="-36512" y="1894511"/>
            <a:ext cx="2056420" cy="646331"/>
          </a:xfrm>
          <a:prstGeom prst="rect">
            <a:avLst/>
          </a:prstGeom>
          <a:noFill/>
        </p:spPr>
        <p:txBody>
          <a:bodyPr wrap="square" rtlCol="0">
            <a:spAutoFit/>
          </a:bodyPr>
          <a:lstStyle/>
          <a:p>
            <a:pPr algn="r"/>
            <a:r>
              <a:rPr lang="en-US" altLang="zh-CN" dirty="0" err="1"/>
              <a:t>verify_password</a:t>
            </a:r>
            <a:r>
              <a:rPr lang="zh-CN" altLang="en-US" dirty="0"/>
              <a:t>栈帧</a:t>
            </a:r>
          </a:p>
        </p:txBody>
      </p:sp>
      <p:grpSp>
        <p:nvGrpSpPr>
          <p:cNvPr id="17" name="组合 16"/>
          <p:cNvGrpSpPr/>
          <p:nvPr/>
        </p:nvGrpSpPr>
        <p:grpSpPr>
          <a:xfrm>
            <a:off x="7132476" y="3561494"/>
            <a:ext cx="1944216" cy="369332"/>
            <a:chOff x="7092280" y="2267580"/>
            <a:chExt cx="1944216" cy="369332"/>
          </a:xfrm>
        </p:grpSpPr>
        <p:cxnSp>
          <p:nvCxnSpPr>
            <p:cNvPr id="18" name="直接箭头连接符 17"/>
            <p:cNvCxnSpPr/>
            <p:nvPr/>
          </p:nvCxnSpPr>
          <p:spPr bwMode="auto">
            <a:xfrm>
              <a:off x="7092280" y="2452246"/>
              <a:ext cx="823900"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7812360" y="2267580"/>
              <a:ext cx="1224136" cy="369332"/>
            </a:xfrm>
            <a:prstGeom prst="rect">
              <a:avLst/>
            </a:prstGeom>
            <a:noFill/>
          </p:spPr>
          <p:txBody>
            <a:bodyPr wrap="square" rtlCol="0">
              <a:spAutoFit/>
            </a:bodyPr>
            <a:lstStyle/>
            <a:p>
              <a:r>
                <a:rPr lang="en-US" altLang="zh-CN" dirty="0">
                  <a:solidFill>
                    <a:srgbClr val="FF0000"/>
                  </a:solidFill>
                </a:rPr>
                <a:t>ESP</a:t>
              </a:r>
              <a:endParaRPr lang="zh-CN" altLang="en-US" dirty="0">
                <a:solidFill>
                  <a:srgbClr val="FF0000"/>
                </a:solidFill>
              </a:endParaRPr>
            </a:p>
          </p:txBody>
        </p:sp>
      </p:grpSp>
      <p:sp>
        <p:nvSpPr>
          <p:cNvPr id="21" name="流程图: 文档 20"/>
          <p:cNvSpPr/>
          <p:nvPr/>
        </p:nvSpPr>
        <p:spPr>
          <a:xfrm>
            <a:off x="7544426" y="1180584"/>
            <a:ext cx="1276046" cy="1760004"/>
          </a:xfrm>
          <a:prstGeom prst="flowChartDocument">
            <a:avLst/>
          </a:prstGeom>
          <a:ln w="28575">
            <a:solidFill>
              <a:srgbClr val="FF0000"/>
            </a:solidFill>
          </a:ln>
        </p:spPr>
        <p:txBody>
          <a:bodyPr rtlCol="0" anchor="ctr"/>
          <a:lstStyle/>
          <a:p>
            <a:pPr algn="ctr"/>
            <a:r>
              <a:rPr lang="zh-CN" altLang="en-US" dirty="0"/>
              <a:t>进程的代码空间</a:t>
            </a:r>
            <a:endParaRPr lang="en-US" altLang="zh-CN" dirty="0"/>
          </a:p>
          <a:p>
            <a:pPr algn="ctr"/>
            <a:r>
              <a:rPr lang="en-US" altLang="zh-CN" dirty="0"/>
              <a:t>……</a:t>
            </a:r>
          </a:p>
          <a:p>
            <a:pPr algn="ctr"/>
            <a:r>
              <a:rPr lang="en-US" altLang="zh-CN" dirty="0" err="1"/>
              <a:t>jmp</a:t>
            </a:r>
            <a:r>
              <a:rPr lang="en-US" altLang="zh-CN" dirty="0"/>
              <a:t> </a:t>
            </a:r>
            <a:r>
              <a:rPr lang="en-US" altLang="zh-CN" dirty="0" err="1"/>
              <a:t>esp</a:t>
            </a:r>
            <a:endParaRPr lang="en-US" altLang="zh-CN" dirty="0"/>
          </a:p>
          <a:p>
            <a:pPr algn="ctr"/>
            <a:r>
              <a:rPr lang="en-US" altLang="zh-CN" dirty="0"/>
              <a:t>……</a:t>
            </a:r>
            <a:endParaRPr lang="zh-CN" altLang="en-US" dirty="0"/>
          </a:p>
        </p:txBody>
      </p:sp>
      <p:cxnSp>
        <p:nvCxnSpPr>
          <p:cNvPr id="23" name="肘形连接符 22"/>
          <p:cNvCxnSpPr>
            <a:stCxn id="7" idx="5"/>
          </p:cNvCxnSpPr>
          <p:nvPr/>
        </p:nvCxnSpPr>
        <p:spPr bwMode="auto">
          <a:xfrm flipV="1">
            <a:off x="7132476" y="2217676"/>
            <a:ext cx="1049973" cy="1078143"/>
          </a:xfrm>
          <a:prstGeom prst="bentConnector2">
            <a:avLst/>
          </a:prstGeom>
          <a:solidFill>
            <a:schemeClr val="accent1"/>
          </a:solidFill>
          <a:ln w="38100"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29"/>
          <p:cNvCxnSpPr/>
          <p:nvPr/>
        </p:nvCxnSpPr>
        <p:spPr bwMode="auto">
          <a:xfrm rot="5400000">
            <a:off x="7062873" y="2339309"/>
            <a:ext cx="1611179" cy="1471972"/>
          </a:xfrm>
          <a:prstGeom prst="bentConnector2">
            <a:avLst/>
          </a:prstGeom>
          <a:solidFill>
            <a:schemeClr val="accent1"/>
          </a:solidFill>
          <a:ln w="38100"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圆角矩形 34"/>
          <p:cNvSpPr/>
          <p:nvPr/>
        </p:nvSpPr>
        <p:spPr>
          <a:xfrm>
            <a:off x="-508" y="4029392"/>
            <a:ext cx="1984412" cy="2256800"/>
          </a:xfrm>
          <a:prstGeom prst="roundRect">
            <a:avLst/>
          </a:prstGeom>
          <a:ln w="28575">
            <a:solidFill>
              <a:srgbClr val="FF0000"/>
            </a:solidFill>
          </a:ln>
        </p:spPr>
        <p:txBody>
          <a:bodyPr rtlCol="0" anchor="ctr"/>
          <a:lstStyle/>
          <a:p>
            <a:pPr algn="ctr"/>
            <a:r>
              <a:rPr lang="zh-CN" altLang="en-US" sz="2400" dirty="0"/>
              <a:t>首要任务：</a:t>
            </a:r>
            <a:endParaRPr lang="en-US" altLang="zh-CN" sz="2400" dirty="0"/>
          </a:p>
          <a:p>
            <a:pPr algn="ctr"/>
            <a:r>
              <a:rPr lang="zh-CN" altLang="en-US" sz="2400" dirty="0"/>
              <a:t>找到一条</a:t>
            </a:r>
            <a:endParaRPr lang="en-US" altLang="zh-CN" sz="2400" dirty="0"/>
          </a:p>
          <a:p>
            <a:pPr algn="ctr"/>
            <a:r>
              <a:rPr lang="en-US" altLang="zh-CN" sz="2400" dirty="0" err="1">
                <a:solidFill>
                  <a:srgbClr val="FF0000"/>
                </a:solidFill>
              </a:rPr>
              <a:t>jmp</a:t>
            </a:r>
            <a:r>
              <a:rPr lang="zh-CN" altLang="en-US" sz="2400" dirty="0">
                <a:solidFill>
                  <a:srgbClr val="FF0000"/>
                </a:solidFill>
              </a:rPr>
              <a:t> </a:t>
            </a:r>
            <a:r>
              <a:rPr lang="en-US" altLang="zh-CN" sz="2400" dirty="0" err="1">
                <a:solidFill>
                  <a:srgbClr val="FF0000"/>
                </a:solidFill>
              </a:rPr>
              <a:t>esp</a:t>
            </a:r>
            <a:endParaRPr lang="en-US" altLang="zh-CN" sz="2400" dirty="0">
              <a:solidFill>
                <a:srgbClr val="FF0000"/>
              </a:solidFill>
            </a:endParaRPr>
          </a:p>
          <a:p>
            <a:pPr algn="ctr"/>
            <a:r>
              <a:rPr lang="zh-CN" altLang="en-US" sz="2400" dirty="0"/>
              <a:t>指令的地址作为</a:t>
            </a:r>
            <a:r>
              <a:rPr lang="zh-CN" altLang="en-US" sz="2400" dirty="0">
                <a:solidFill>
                  <a:srgbClr val="FF0000"/>
                </a:solidFill>
              </a:rPr>
              <a:t>跳板</a:t>
            </a:r>
          </a:p>
        </p:txBody>
      </p:sp>
      <p:sp>
        <p:nvSpPr>
          <p:cNvPr id="3" name="日期占位符 2"/>
          <p:cNvSpPr>
            <a:spLocks noGrp="1"/>
          </p:cNvSpPr>
          <p:nvPr>
            <p:ph type="dt" sz="half" idx="2"/>
          </p:nvPr>
        </p:nvSpPr>
        <p:spPr/>
        <p:txBody>
          <a:bodyPr/>
          <a:lstStyle/>
          <a:p>
            <a:fld id="{E130C494-DFB6-4E15-8F7D-8E954941A746}" type="datetime1">
              <a:rPr lang="zh-CN" altLang="en-US" smtClean="0"/>
              <a:t>2022/11/4</a:t>
            </a:fld>
            <a:endParaRPr lang="zh-CN" altLang="en-US"/>
          </a:p>
        </p:txBody>
      </p:sp>
      <p:sp>
        <p:nvSpPr>
          <p:cNvPr id="20" name="页脚占位符 19"/>
          <p:cNvSpPr>
            <a:spLocks noGrp="1"/>
          </p:cNvSpPr>
          <p:nvPr>
            <p:ph type="ftr" sz="quarter" idx="3"/>
          </p:nvPr>
        </p:nvSpPr>
        <p:spPr/>
        <p:txBody>
          <a:bodyPr/>
          <a:lstStyle/>
          <a:p>
            <a:r>
              <a:rPr lang="en-US" altLang="zh-CN"/>
              <a:t>is.cumt.edu.cn</a:t>
            </a:r>
            <a:endParaRPr lang="en-US" altLang="zh-CN" dirty="0"/>
          </a:p>
        </p:txBody>
      </p:sp>
      <p:sp>
        <p:nvSpPr>
          <p:cNvPr id="22" name="灯片编号占位符 21"/>
          <p:cNvSpPr>
            <a:spLocks noGrp="1"/>
          </p:cNvSpPr>
          <p:nvPr>
            <p:ph type="sldNum" sz="quarter" idx="4"/>
          </p:nvPr>
        </p:nvSpPr>
        <p:spPr/>
        <p:txBody>
          <a:bodyPr/>
          <a:lstStyle/>
          <a:p>
            <a:fld id="{793773FA-04BE-4575-9625-A7596617E1A2}" type="slidenum">
              <a:rPr lang="zh-CN" altLang="en-US" smtClean="0"/>
              <a:t>76</a:t>
            </a:fld>
            <a:endParaRPr lang="zh-CN" altLang="en-US"/>
          </a:p>
        </p:txBody>
      </p:sp>
    </p:spTree>
    <p:extLst>
      <p:ext uri="{BB962C8B-B14F-4D97-AF65-F5344CB8AC3E}">
        <p14:creationId xmlns:p14="http://schemas.microsoft.com/office/powerpoint/2010/main" val="15915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04800" y="1558757"/>
            <a:ext cx="8478788" cy="5299243"/>
          </a:xfrm>
          <a:prstGeom prst="rect">
            <a:avLst/>
          </a:prstGeom>
        </p:spPr>
      </p:pic>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684076" y="703410"/>
            <a:ext cx="9144000" cy="5492080"/>
          </a:xfrm>
        </p:spPr>
        <p:txBody>
          <a:bodyPr/>
          <a:lstStyle/>
          <a:p>
            <a:r>
              <a:rPr lang="zh-CN" altLang="en-US" dirty="0"/>
              <a:t>获取</a:t>
            </a:r>
            <a:r>
              <a:rPr lang="en-US" altLang="zh-CN" dirty="0" err="1"/>
              <a:t>jmp</a:t>
            </a:r>
            <a:r>
              <a:rPr lang="en-US" altLang="zh-CN" dirty="0"/>
              <a:t> </a:t>
            </a:r>
            <a:r>
              <a:rPr lang="en-US" altLang="zh-CN" dirty="0" err="1"/>
              <a:t>esp</a:t>
            </a:r>
            <a:r>
              <a:rPr lang="zh-CN" altLang="en-US" dirty="0"/>
              <a:t>指令的地址方法</a:t>
            </a:r>
            <a:r>
              <a:rPr lang="en-US" altLang="zh-CN" dirty="0"/>
              <a:t>1</a:t>
            </a:r>
            <a:r>
              <a:rPr lang="zh-CN" altLang="en-US" dirty="0"/>
              <a:t>：</a:t>
            </a:r>
            <a:r>
              <a:rPr lang="en-US" altLang="zh-CN" dirty="0" err="1"/>
              <a:t>Ollydbg</a:t>
            </a:r>
            <a:r>
              <a:rPr lang="zh-CN" altLang="en-US" dirty="0"/>
              <a:t>中添加插件（</a:t>
            </a:r>
            <a:r>
              <a:rPr lang="en-US" altLang="zh-CN" dirty="0"/>
              <a:t>OllyUni.dll</a:t>
            </a:r>
            <a:r>
              <a:rPr lang="zh-CN" altLang="en-US" dirty="0"/>
              <a:t>）</a:t>
            </a:r>
          </a:p>
        </p:txBody>
      </p:sp>
      <p:sp>
        <p:nvSpPr>
          <p:cNvPr id="6" name="椭圆 5"/>
          <p:cNvSpPr/>
          <p:nvPr/>
        </p:nvSpPr>
        <p:spPr>
          <a:xfrm>
            <a:off x="1198712" y="4950214"/>
            <a:ext cx="5184576" cy="1412776"/>
          </a:xfrm>
          <a:prstGeom prst="ellipse">
            <a:avLst/>
          </a:prstGeom>
          <a:ln w="28575">
            <a:solidFill>
              <a:srgbClr val="FF0000"/>
            </a:solidFill>
          </a:ln>
        </p:spPr>
        <p:txBody>
          <a:bodyPr rtlCol="0" anchor="ctr"/>
          <a:lstStyle/>
          <a:p>
            <a:pPr algn="ctr"/>
            <a:endParaRPr lang="zh-CN" altLang="en-US"/>
          </a:p>
        </p:txBody>
      </p:sp>
      <p:grpSp>
        <p:nvGrpSpPr>
          <p:cNvPr id="10" name="组合 9"/>
          <p:cNvGrpSpPr/>
          <p:nvPr/>
        </p:nvGrpSpPr>
        <p:grpSpPr>
          <a:xfrm>
            <a:off x="2339752" y="2060848"/>
            <a:ext cx="4248472" cy="1872208"/>
            <a:chOff x="2339752" y="2060848"/>
            <a:chExt cx="4248472" cy="1872208"/>
          </a:xfrm>
        </p:grpSpPr>
        <p:sp>
          <p:nvSpPr>
            <p:cNvPr id="7" name="圆角矩形 6"/>
            <p:cNvSpPr/>
            <p:nvPr/>
          </p:nvSpPr>
          <p:spPr>
            <a:xfrm>
              <a:off x="3923928" y="2852936"/>
              <a:ext cx="2664296" cy="1080120"/>
            </a:xfrm>
            <a:prstGeom prst="roundRect">
              <a:avLst/>
            </a:prstGeom>
            <a:ln w="28575">
              <a:solidFill>
                <a:srgbClr val="FF0000"/>
              </a:solidFill>
            </a:ln>
          </p:spPr>
          <p:txBody>
            <a:bodyPr rtlCol="0" anchor="ctr"/>
            <a:lstStyle/>
            <a:p>
              <a:pPr algn="ctr"/>
              <a:r>
                <a:rPr lang="zh-CN" altLang="en-US" dirty="0"/>
                <a:t>搜索结束后，点击“</a:t>
              </a:r>
              <a:r>
                <a:rPr lang="en-US" altLang="zh-CN" dirty="0"/>
                <a:t>L</a:t>
              </a:r>
              <a:r>
                <a:rPr lang="zh-CN" altLang="en-US" dirty="0"/>
                <a:t>”按钮，就可以在日志窗口中查看结果了</a:t>
              </a:r>
            </a:p>
          </p:txBody>
        </p:sp>
        <p:cxnSp>
          <p:nvCxnSpPr>
            <p:cNvPr id="9" name="直接箭头连接符 8"/>
            <p:cNvCxnSpPr/>
            <p:nvPr/>
          </p:nvCxnSpPr>
          <p:spPr bwMode="auto">
            <a:xfrm flipH="1" flipV="1">
              <a:off x="2339752" y="2060848"/>
              <a:ext cx="1800200" cy="792088"/>
            </a:xfrm>
            <a:prstGeom prst="straightConnector1">
              <a:avLst/>
            </a:prstGeom>
            <a:solidFill>
              <a:schemeClr val="accent1"/>
            </a:solidFill>
            <a:ln w="38100"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696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98" y="1605800"/>
            <a:ext cx="8328248" cy="5205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2339752" y="3392996"/>
            <a:ext cx="2203445" cy="252028"/>
          </a:xfrm>
          <a:prstGeom prst="rect">
            <a:avLst/>
          </a:prstGeom>
          <a:ln w="28575">
            <a:solidFill>
              <a:srgbClr val="FF0000"/>
            </a:solidFill>
          </a:ln>
        </p:spPr>
        <p:txBody>
          <a:bodyPr rtlCol="0" anchor="ctr"/>
          <a:lstStyle/>
          <a:p>
            <a:pPr algn="ctr"/>
            <a:endParaRPr lang="zh-CN" altLang="en-US"/>
          </a:p>
        </p:txBody>
      </p:sp>
      <p:sp>
        <p:nvSpPr>
          <p:cNvPr id="12" name="TextBox 11"/>
          <p:cNvSpPr txBox="1"/>
          <p:nvPr/>
        </p:nvSpPr>
        <p:spPr>
          <a:xfrm>
            <a:off x="4644008" y="3140968"/>
            <a:ext cx="1944216" cy="461665"/>
          </a:xfrm>
          <a:prstGeom prst="rect">
            <a:avLst/>
          </a:prstGeom>
          <a:noFill/>
        </p:spPr>
        <p:txBody>
          <a:bodyPr wrap="square" rtlCol="0">
            <a:spAutoFit/>
          </a:bodyPr>
          <a:lstStyle/>
          <a:p>
            <a:r>
              <a:rPr lang="en-US" altLang="zh-CN" sz="2400" dirty="0">
                <a:solidFill>
                  <a:srgbClr val="FF0000"/>
                </a:solidFill>
              </a:rPr>
              <a:t>77D93AC4</a:t>
            </a:r>
            <a:endParaRPr lang="zh-CN" altLang="en-US" sz="2400" dirty="0">
              <a:solidFill>
                <a:srgbClr val="FF0000"/>
              </a:solidFill>
            </a:endParaRPr>
          </a:p>
        </p:txBody>
      </p:sp>
      <p:sp>
        <p:nvSpPr>
          <p:cNvPr id="8" name="日期占位符 7"/>
          <p:cNvSpPr>
            <a:spLocks noGrp="1"/>
          </p:cNvSpPr>
          <p:nvPr>
            <p:ph type="dt" sz="half" idx="2"/>
          </p:nvPr>
        </p:nvSpPr>
        <p:spPr/>
        <p:txBody>
          <a:bodyPr/>
          <a:lstStyle/>
          <a:p>
            <a:fld id="{5F8C1722-5F71-47EF-B5FF-414509335B53}" type="datetime1">
              <a:rPr lang="zh-CN" altLang="en-US" smtClean="0"/>
              <a:t>2022/11/4</a:t>
            </a:fld>
            <a:endParaRPr lang="zh-CN" altLang="en-US"/>
          </a:p>
        </p:txBody>
      </p:sp>
      <p:sp>
        <p:nvSpPr>
          <p:cNvPr id="13" name="页脚占位符 12"/>
          <p:cNvSpPr>
            <a:spLocks noGrp="1"/>
          </p:cNvSpPr>
          <p:nvPr>
            <p:ph type="ftr" sz="quarter" idx="3"/>
          </p:nvPr>
        </p:nvSpPr>
        <p:spPr/>
        <p:txBody>
          <a:bodyPr/>
          <a:lstStyle/>
          <a:p>
            <a:r>
              <a:rPr lang="en-US" altLang="zh-CN"/>
              <a:t>is.cumt.edu.cn</a:t>
            </a:r>
            <a:endParaRPr lang="en-US" altLang="zh-CN" dirty="0"/>
          </a:p>
        </p:txBody>
      </p:sp>
      <p:sp>
        <p:nvSpPr>
          <p:cNvPr id="14" name="灯片编号占位符 13"/>
          <p:cNvSpPr>
            <a:spLocks noGrp="1"/>
          </p:cNvSpPr>
          <p:nvPr>
            <p:ph type="sldNum" sz="quarter" idx="4"/>
          </p:nvPr>
        </p:nvSpPr>
        <p:spPr/>
        <p:txBody>
          <a:bodyPr/>
          <a:lstStyle/>
          <a:p>
            <a:fld id="{793773FA-04BE-4575-9625-A7596617E1A2}" type="slidenum">
              <a:rPr lang="zh-CN" altLang="en-US" smtClean="0"/>
              <a:t>77</a:t>
            </a:fld>
            <a:endParaRPr lang="zh-CN" altLang="en-US"/>
          </a:p>
        </p:txBody>
      </p:sp>
    </p:spTree>
    <p:extLst>
      <p:ext uri="{BB962C8B-B14F-4D97-AF65-F5344CB8AC3E}">
        <p14:creationId xmlns:p14="http://schemas.microsoft.com/office/powerpoint/2010/main" val="15915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9635"/>
                                        </p:tgtEl>
                                        <p:attrNameLst>
                                          <p:attrName>style.visibility</p:attrName>
                                        </p:attrNameLst>
                                      </p:cBhvr>
                                      <p:to>
                                        <p:strVal val="visible"/>
                                      </p:to>
                                    </p:set>
                                    <p:animEffect transition="in" filter="barn(inVertical)">
                                      <p:cBhvr>
                                        <p:cTn id="12" dur="500"/>
                                        <p:tgtEl>
                                          <p:spTgt spid="696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0" y="908720"/>
            <a:ext cx="9144000" cy="5492080"/>
          </a:xfrm>
        </p:spPr>
        <p:txBody>
          <a:bodyPr/>
          <a:lstStyle/>
          <a:p>
            <a:r>
              <a:rPr lang="zh-CN" altLang="en-US" dirty="0"/>
              <a:t>获取</a:t>
            </a:r>
            <a:r>
              <a:rPr lang="en-US" altLang="zh-CN" dirty="0" err="1"/>
              <a:t>jmp</a:t>
            </a:r>
            <a:r>
              <a:rPr lang="en-US" altLang="zh-CN" dirty="0"/>
              <a:t> </a:t>
            </a:r>
            <a:r>
              <a:rPr lang="en-US" altLang="zh-CN" dirty="0" err="1"/>
              <a:t>esp</a:t>
            </a:r>
            <a:r>
              <a:rPr lang="zh-CN" altLang="en-US" dirty="0"/>
              <a:t>指令的地址方法</a:t>
            </a:r>
            <a:r>
              <a:rPr lang="en-US" altLang="zh-CN" dirty="0"/>
              <a:t>2</a:t>
            </a:r>
            <a:r>
              <a:rPr lang="zh-CN" altLang="en-US" dirty="0"/>
              <a:t>：编程</a:t>
            </a:r>
          </a:p>
        </p:txBody>
      </p:sp>
      <p:sp>
        <p:nvSpPr>
          <p:cNvPr id="8" name="日期占位符 7"/>
          <p:cNvSpPr>
            <a:spLocks noGrp="1"/>
          </p:cNvSpPr>
          <p:nvPr>
            <p:ph type="dt" sz="half" idx="2"/>
          </p:nvPr>
        </p:nvSpPr>
        <p:spPr/>
        <p:txBody>
          <a:bodyPr/>
          <a:lstStyle/>
          <a:p>
            <a:fld id="{5F8C1722-5F71-47EF-B5FF-414509335B53}" type="datetime1">
              <a:rPr lang="zh-CN" altLang="en-US" smtClean="0"/>
              <a:t>2022/11/4</a:t>
            </a:fld>
            <a:endParaRPr lang="zh-CN" altLang="en-US"/>
          </a:p>
        </p:txBody>
      </p:sp>
      <p:sp>
        <p:nvSpPr>
          <p:cNvPr id="13" name="页脚占位符 12"/>
          <p:cNvSpPr>
            <a:spLocks noGrp="1"/>
          </p:cNvSpPr>
          <p:nvPr>
            <p:ph type="ftr" sz="quarter" idx="3"/>
          </p:nvPr>
        </p:nvSpPr>
        <p:spPr/>
        <p:txBody>
          <a:bodyPr/>
          <a:lstStyle/>
          <a:p>
            <a:r>
              <a:rPr lang="en-US" altLang="zh-CN"/>
              <a:t>is.cumt.edu.cn</a:t>
            </a:r>
            <a:endParaRPr lang="en-US" altLang="zh-CN" dirty="0"/>
          </a:p>
        </p:txBody>
      </p:sp>
      <p:sp>
        <p:nvSpPr>
          <p:cNvPr id="14" name="灯片编号占位符 13"/>
          <p:cNvSpPr>
            <a:spLocks noGrp="1"/>
          </p:cNvSpPr>
          <p:nvPr>
            <p:ph type="sldNum" sz="quarter" idx="4"/>
          </p:nvPr>
        </p:nvSpPr>
        <p:spPr/>
        <p:txBody>
          <a:bodyPr/>
          <a:lstStyle/>
          <a:p>
            <a:fld id="{793773FA-04BE-4575-9625-A7596617E1A2}" type="slidenum">
              <a:rPr lang="zh-CN" altLang="en-US" smtClean="0"/>
              <a:t>78</a:t>
            </a:fld>
            <a:endParaRPr lang="zh-CN" altLang="en-US"/>
          </a:p>
        </p:txBody>
      </p:sp>
      <p:pic>
        <p:nvPicPr>
          <p:cNvPr id="5" name="图片 4"/>
          <p:cNvPicPr>
            <a:picLocks noChangeAspect="1"/>
          </p:cNvPicPr>
          <p:nvPr/>
        </p:nvPicPr>
        <p:blipFill>
          <a:blip r:embed="rId3"/>
          <a:stretch>
            <a:fillRect/>
          </a:stretch>
        </p:blipFill>
        <p:spPr>
          <a:xfrm>
            <a:off x="17512" y="1380300"/>
            <a:ext cx="4773116" cy="5271031"/>
          </a:xfrm>
          <a:prstGeom prst="rect">
            <a:avLst/>
          </a:prstGeom>
        </p:spPr>
      </p:pic>
      <p:pic>
        <p:nvPicPr>
          <p:cNvPr id="16" name="图片 15"/>
          <p:cNvPicPr>
            <a:picLocks noChangeAspect="1"/>
          </p:cNvPicPr>
          <p:nvPr/>
        </p:nvPicPr>
        <p:blipFill>
          <a:blip r:embed="rId4"/>
          <a:stretch>
            <a:fillRect/>
          </a:stretch>
        </p:blipFill>
        <p:spPr>
          <a:xfrm>
            <a:off x="5182384" y="1415845"/>
            <a:ext cx="2985180" cy="5037491"/>
          </a:xfrm>
          <a:prstGeom prst="rect">
            <a:avLst/>
          </a:prstGeom>
        </p:spPr>
      </p:pic>
      <p:sp>
        <p:nvSpPr>
          <p:cNvPr id="17" name="矩形 16"/>
          <p:cNvSpPr/>
          <p:nvPr/>
        </p:nvSpPr>
        <p:spPr>
          <a:xfrm>
            <a:off x="5076056" y="3212976"/>
            <a:ext cx="2664296" cy="216024"/>
          </a:xfrm>
          <a:prstGeom prst="rect">
            <a:avLst/>
          </a:prstGeom>
          <a:ln w="38100">
            <a:solidFill>
              <a:srgbClr val="FF0000"/>
            </a:solidFill>
            <a:headEnd type="none" w="med" len="med"/>
            <a:tailEnd type="arrow" w="med" len="med"/>
          </a:ln>
        </p:spPr>
        <p:txBody>
          <a:bodyPr rtlCol="0" anchor="ctr"/>
          <a:lstStyle/>
          <a:p>
            <a:pPr algn="ctr"/>
            <a:endParaRPr lang="zh-CN" altLang="en-US"/>
          </a:p>
        </p:txBody>
      </p:sp>
    </p:spTree>
    <p:extLst>
      <p:ext uri="{BB962C8B-B14F-4D97-AF65-F5344CB8AC3E}">
        <p14:creationId xmlns:p14="http://schemas.microsoft.com/office/powerpoint/2010/main" val="155396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04800" y="2181225"/>
            <a:ext cx="8791575" cy="4600575"/>
          </a:xfrm>
          <a:prstGeom prst="rect">
            <a:avLst/>
          </a:prstGeom>
        </p:spPr>
      </p:pic>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457200" y="858738"/>
            <a:ext cx="8229600" cy="5542062"/>
          </a:xfrm>
        </p:spPr>
        <p:txBody>
          <a:bodyPr/>
          <a:lstStyle/>
          <a:p>
            <a:r>
              <a:rPr lang="zh-CN" altLang="en-US" dirty="0"/>
              <a:t>为了使程序正常退出，我们在</a:t>
            </a:r>
            <a:r>
              <a:rPr lang="en-US" altLang="zh-CN" dirty="0" err="1"/>
              <a:t>shellcode</a:t>
            </a:r>
            <a:r>
              <a:rPr lang="zh-CN" altLang="en-US" dirty="0"/>
              <a:t>中加入</a:t>
            </a:r>
            <a:r>
              <a:rPr lang="en-US" altLang="zh-CN" dirty="0"/>
              <a:t>exit</a:t>
            </a:r>
            <a:r>
              <a:rPr lang="zh-CN" altLang="en-US" dirty="0"/>
              <a:t>函数</a:t>
            </a:r>
            <a:endParaRPr lang="en-US" altLang="zh-CN" dirty="0"/>
          </a:p>
          <a:p>
            <a:pPr lvl="1"/>
            <a:r>
              <a:rPr lang="en-US" altLang="zh-CN" dirty="0" err="1"/>
              <a:t>ExitProcess</a:t>
            </a:r>
            <a:r>
              <a:rPr lang="zh-CN" altLang="en-US" dirty="0"/>
              <a:t>是</a:t>
            </a:r>
            <a:r>
              <a:rPr lang="en-US" altLang="zh-CN" dirty="0"/>
              <a:t>kernel32.dll</a:t>
            </a:r>
            <a:r>
              <a:rPr lang="zh-CN" altLang="en-US" dirty="0"/>
              <a:t>的导出函数</a:t>
            </a:r>
          </a:p>
        </p:txBody>
      </p:sp>
      <p:sp>
        <p:nvSpPr>
          <p:cNvPr id="6" name="矩形 5"/>
          <p:cNvSpPr/>
          <p:nvPr/>
        </p:nvSpPr>
        <p:spPr>
          <a:xfrm>
            <a:off x="3059832" y="4581525"/>
            <a:ext cx="5626968" cy="254124"/>
          </a:xfrm>
          <a:prstGeom prst="rect">
            <a:avLst/>
          </a:prstGeom>
          <a:ln w="28575">
            <a:solidFill>
              <a:srgbClr val="FF0000"/>
            </a:solidFill>
          </a:ln>
        </p:spPr>
        <p:txBody>
          <a:bodyPr rtlCol="0" anchor="ctr"/>
          <a:lstStyle/>
          <a:p>
            <a:pPr algn="ctr"/>
            <a:endParaRPr lang="zh-CN" altLang="en-US"/>
          </a:p>
        </p:txBody>
      </p:sp>
      <p:sp>
        <p:nvSpPr>
          <p:cNvPr id="7" name="矩形 6"/>
          <p:cNvSpPr/>
          <p:nvPr/>
        </p:nvSpPr>
        <p:spPr>
          <a:xfrm>
            <a:off x="457200" y="5981458"/>
            <a:ext cx="7787208" cy="222740"/>
          </a:xfrm>
          <a:prstGeom prst="rect">
            <a:avLst/>
          </a:prstGeom>
          <a:ln w="28575">
            <a:solidFill>
              <a:srgbClr val="FF0000"/>
            </a:solidFill>
          </a:ln>
        </p:spPr>
        <p:txBody>
          <a:bodyPr rtlCol="0" anchor="ctr"/>
          <a:lstStyle/>
          <a:p>
            <a:pPr algn="ctr"/>
            <a:endParaRPr lang="zh-CN" altLang="en-US"/>
          </a:p>
        </p:txBody>
      </p:sp>
      <p:sp>
        <p:nvSpPr>
          <p:cNvPr id="8" name="圆角矩形 7"/>
          <p:cNvSpPr/>
          <p:nvPr/>
        </p:nvSpPr>
        <p:spPr>
          <a:xfrm>
            <a:off x="1524000" y="2643585"/>
            <a:ext cx="6192688" cy="115212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err="1"/>
              <a:t>ExitProcess</a:t>
            </a:r>
            <a:r>
              <a:rPr lang="zh-CN" altLang="en-US" dirty="0"/>
              <a:t>的入口地址：</a:t>
            </a:r>
            <a:r>
              <a:rPr lang="en-US" altLang="zh-CN" dirty="0"/>
              <a:t>0x7C800000+0x0001CAFA=</a:t>
            </a:r>
          </a:p>
          <a:p>
            <a:pPr algn="ctr"/>
            <a:r>
              <a:rPr lang="en-US" altLang="zh-CN" sz="2800" dirty="0">
                <a:solidFill>
                  <a:srgbClr val="FF0000"/>
                </a:solidFill>
              </a:rPr>
              <a:t>0x7C81CAFA</a:t>
            </a:r>
            <a:endParaRPr lang="zh-CN" altLang="en-US" sz="2800" dirty="0">
              <a:solidFill>
                <a:srgbClr val="FF0000"/>
              </a:solidFill>
            </a:endParaRPr>
          </a:p>
        </p:txBody>
      </p:sp>
      <p:sp>
        <p:nvSpPr>
          <p:cNvPr id="9" name="日期占位符 8"/>
          <p:cNvSpPr>
            <a:spLocks noGrp="1"/>
          </p:cNvSpPr>
          <p:nvPr>
            <p:ph type="dt" sz="half" idx="2"/>
          </p:nvPr>
        </p:nvSpPr>
        <p:spPr/>
        <p:txBody>
          <a:bodyPr/>
          <a:lstStyle/>
          <a:p>
            <a:fld id="{DA535667-579C-4C48-8A95-FBB1C81B0F7B}" type="datetime1">
              <a:rPr lang="zh-CN" altLang="en-US" smtClean="0"/>
              <a:t>2022/11/4</a:t>
            </a:fld>
            <a:endParaRPr lang="zh-CN" altLang="en-US"/>
          </a:p>
        </p:txBody>
      </p:sp>
      <p:sp>
        <p:nvSpPr>
          <p:cNvPr id="10" name="页脚占位符 9"/>
          <p:cNvSpPr>
            <a:spLocks noGrp="1"/>
          </p:cNvSpPr>
          <p:nvPr>
            <p:ph type="ftr" sz="quarter" idx="3"/>
          </p:nvPr>
        </p:nvSpPr>
        <p:spPr/>
        <p:txBody>
          <a:bodyPr/>
          <a:lstStyle/>
          <a:p>
            <a:r>
              <a:rPr lang="en-US" altLang="zh-CN"/>
              <a:t>is.cumt.edu.cn</a:t>
            </a:r>
            <a:endParaRPr lang="en-US" altLang="zh-CN" dirty="0"/>
          </a:p>
        </p:txBody>
      </p:sp>
      <p:sp>
        <p:nvSpPr>
          <p:cNvPr id="11" name="灯片编号占位符 10"/>
          <p:cNvSpPr>
            <a:spLocks noGrp="1"/>
          </p:cNvSpPr>
          <p:nvPr>
            <p:ph type="sldNum" sz="quarter" idx="4"/>
          </p:nvPr>
        </p:nvSpPr>
        <p:spPr/>
        <p:txBody>
          <a:bodyPr/>
          <a:lstStyle/>
          <a:p>
            <a:fld id="{793773FA-04BE-4575-9625-A7596617E1A2}" type="slidenum">
              <a:rPr lang="zh-CN" altLang="en-US" smtClean="0"/>
              <a:t>79</a:t>
            </a:fld>
            <a:endParaRPr lang="zh-CN" altLang="en-US"/>
          </a:p>
        </p:txBody>
      </p:sp>
    </p:spTree>
    <p:extLst>
      <p:ext uri="{BB962C8B-B14F-4D97-AF65-F5344CB8AC3E}">
        <p14:creationId xmlns:p14="http://schemas.microsoft.com/office/powerpoint/2010/main" val="15915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pic>
        <p:nvPicPr>
          <p:cNvPr id="6" name="Picture 10" descr="MemLayou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403648" y="2492896"/>
            <a:ext cx="6408712" cy="3906143"/>
          </a:xfrm>
          <a:prstGeom prst="rect">
            <a:avLst/>
          </a:prstGeom>
        </p:spPr>
      </p:pic>
      <p:sp>
        <p:nvSpPr>
          <p:cNvPr id="7" name="矩形 6"/>
          <p:cNvSpPr/>
          <p:nvPr/>
        </p:nvSpPr>
        <p:spPr>
          <a:xfrm>
            <a:off x="899592" y="1052736"/>
            <a:ext cx="7398179" cy="1384995"/>
          </a:xfrm>
          <a:prstGeom prst="rect">
            <a:avLst/>
          </a:prstGeom>
        </p:spPr>
        <p:txBody>
          <a:bodyPr wrap="none">
            <a:spAutoFit/>
          </a:bodyPr>
          <a:lstStyle/>
          <a:p>
            <a:r>
              <a:rPr lang="zh-CN" altLang="en-US" sz="2800" dirty="0">
                <a:solidFill>
                  <a:srgbClr val="FF0000"/>
                </a:solidFill>
              </a:rPr>
              <a:t>程序在内存中的存放形式：</a:t>
            </a:r>
            <a:r>
              <a:rPr lang="zh-CN" altLang="en-US" sz="2800" dirty="0"/>
              <a:t>程序运行时，计算</a:t>
            </a:r>
            <a:endParaRPr lang="en-US" altLang="zh-CN" sz="2800" dirty="0"/>
          </a:p>
          <a:p>
            <a:r>
              <a:rPr lang="zh-CN" altLang="en-US" sz="2800" dirty="0"/>
              <a:t>机会在内存区域开辟一段连续的内存块，包括</a:t>
            </a:r>
            <a:endParaRPr lang="en-US" altLang="zh-CN" sz="2800" dirty="0"/>
          </a:p>
          <a:p>
            <a:r>
              <a:rPr lang="zh-CN" altLang="en-US" sz="2800" dirty="0">
                <a:solidFill>
                  <a:srgbClr val="C00000"/>
                </a:solidFill>
              </a:rPr>
              <a:t>代码段</a:t>
            </a:r>
            <a:r>
              <a:rPr lang="zh-CN" altLang="en-US" sz="2800" dirty="0"/>
              <a:t>、</a:t>
            </a:r>
            <a:r>
              <a:rPr lang="zh-CN" altLang="en-US" sz="2800" dirty="0">
                <a:solidFill>
                  <a:srgbClr val="C00000"/>
                </a:solidFill>
              </a:rPr>
              <a:t>数据段</a:t>
            </a:r>
            <a:r>
              <a:rPr lang="zh-CN" altLang="en-US" sz="2800" dirty="0"/>
              <a:t>和</a:t>
            </a:r>
            <a:r>
              <a:rPr lang="zh-CN" altLang="en-US" sz="2800" dirty="0">
                <a:solidFill>
                  <a:srgbClr val="C00000"/>
                </a:solidFill>
              </a:rPr>
              <a:t>堆栈段</a:t>
            </a:r>
            <a:r>
              <a:rPr lang="zh-CN" altLang="en-US" sz="2800" dirty="0"/>
              <a:t>三部分</a:t>
            </a:r>
            <a:endParaRPr lang="zh-CN" altLang="en-US" sz="2800" dirty="0">
              <a:solidFill>
                <a:srgbClr val="FF0000"/>
              </a:solidFill>
            </a:endParaRPr>
          </a:p>
        </p:txBody>
      </p:sp>
      <p:sp>
        <p:nvSpPr>
          <p:cNvPr id="3" name="日期占位符 2"/>
          <p:cNvSpPr>
            <a:spLocks noGrp="1"/>
          </p:cNvSpPr>
          <p:nvPr>
            <p:ph type="dt" sz="half" idx="2"/>
          </p:nvPr>
        </p:nvSpPr>
        <p:spPr/>
        <p:txBody>
          <a:bodyPr/>
          <a:lstStyle/>
          <a:p>
            <a:fld id="{FD5982BA-6398-4847-BFFC-7B8102D3C667}"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8</a:t>
            </a:fld>
            <a:endParaRPr lang="zh-CN" altLang="en-US"/>
          </a:p>
        </p:txBody>
      </p:sp>
    </p:spTree>
    <p:extLst>
      <p:ext uri="{BB962C8B-B14F-4D97-AF65-F5344CB8AC3E}">
        <p14:creationId xmlns:p14="http://schemas.microsoft.com/office/powerpoint/2010/main" val="57541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3203848" y="620688"/>
            <a:ext cx="2952328" cy="504056"/>
          </a:xfrm>
        </p:spPr>
        <p:txBody>
          <a:bodyPr/>
          <a:lstStyle/>
          <a:p>
            <a:pPr marL="0" indent="0">
              <a:buNone/>
            </a:pPr>
            <a:r>
              <a:rPr lang="zh-CN" altLang="en-US" b="1" dirty="0">
                <a:solidFill>
                  <a:srgbClr val="FF0000"/>
                </a:solidFill>
              </a:rPr>
              <a:t>编写</a:t>
            </a:r>
            <a:r>
              <a:rPr lang="en-US" altLang="zh-CN" b="1" dirty="0" err="1">
                <a:solidFill>
                  <a:srgbClr val="FF0000"/>
                </a:solidFill>
              </a:rPr>
              <a:t>shellcode</a:t>
            </a:r>
            <a:r>
              <a:rPr lang="zh-CN" altLang="en-US" b="1" dirty="0">
                <a:solidFill>
                  <a:srgbClr val="FF0000"/>
                </a:solidFill>
              </a:rPr>
              <a:t>：</a:t>
            </a:r>
          </a:p>
        </p:txBody>
      </p:sp>
      <p:graphicFrame>
        <p:nvGraphicFramePr>
          <p:cNvPr id="6" name="表格 5"/>
          <p:cNvGraphicFramePr>
            <a:graphicFrameLocks noGrp="1"/>
          </p:cNvGraphicFramePr>
          <p:nvPr>
            <p:extLst>
              <p:ext uri="{D42A27DB-BD31-4B8C-83A1-F6EECF244321}">
                <p14:modId xmlns:p14="http://schemas.microsoft.com/office/powerpoint/2010/main" val="1085104407"/>
              </p:ext>
            </p:extLst>
          </p:nvPr>
        </p:nvGraphicFramePr>
        <p:xfrm>
          <a:off x="467544" y="1052736"/>
          <a:ext cx="8280920" cy="556260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20000"/>
                    </a:ext>
                  </a:extLst>
                </a:gridCol>
                <a:gridCol w="2965421">
                  <a:extLst>
                    <a:ext uri="{9D8B030D-6E8A-4147-A177-3AD203B41FA5}">
                      <a16:colId xmlns:a16="http://schemas.microsoft.com/office/drawing/2014/main" val="20001"/>
                    </a:ext>
                  </a:extLst>
                </a:gridCol>
                <a:gridCol w="3011243">
                  <a:extLst>
                    <a:ext uri="{9D8B030D-6E8A-4147-A177-3AD203B41FA5}">
                      <a16:colId xmlns:a16="http://schemas.microsoft.com/office/drawing/2014/main" val="20002"/>
                    </a:ext>
                  </a:extLst>
                </a:gridCol>
              </a:tblGrid>
              <a:tr h="370840">
                <a:tc>
                  <a:txBody>
                    <a:bodyPr/>
                    <a:lstStyle/>
                    <a:p>
                      <a:pPr algn="ctr"/>
                      <a:r>
                        <a:rPr lang="zh-CN" altLang="en-US" dirty="0">
                          <a:solidFill>
                            <a:srgbClr val="692AA2"/>
                          </a:solidFill>
                        </a:rPr>
                        <a:t>机器码（</a:t>
                      </a:r>
                      <a:r>
                        <a:rPr lang="en-US" altLang="zh-CN" dirty="0">
                          <a:solidFill>
                            <a:srgbClr val="692AA2"/>
                          </a:solidFill>
                        </a:rPr>
                        <a:t>16</a:t>
                      </a:r>
                      <a:r>
                        <a:rPr lang="zh-CN" altLang="en-US" dirty="0">
                          <a:solidFill>
                            <a:srgbClr val="692AA2"/>
                          </a:solidFill>
                        </a:rPr>
                        <a:t>进制）</a:t>
                      </a:r>
                    </a:p>
                  </a:txBody>
                  <a:tcPr anchor="ctr"/>
                </a:tc>
                <a:tc>
                  <a:txBody>
                    <a:bodyPr/>
                    <a:lstStyle/>
                    <a:p>
                      <a:pPr algn="ctr"/>
                      <a:r>
                        <a:rPr lang="zh-CN" altLang="en-US" dirty="0">
                          <a:solidFill>
                            <a:srgbClr val="692AA2"/>
                          </a:solidFill>
                        </a:rPr>
                        <a:t>汇编指令</a:t>
                      </a:r>
                    </a:p>
                  </a:txBody>
                  <a:tcPr anchor="ctr"/>
                </a:tc>
                <a:tc>
                  <a:txBody>
                    <a:bodyPr/>
                    <a:lstStyle/>
                    <a:p>
                      <a:pPr algn="ctr"/>
                      <a:r>
                        <a:rPr lang="zh-CN" altLang="en-US" dirty="0">
                          <a:solidFill>
                            <a:srgbClr val="692AA2"/>
                          </a:solidFill>
                        </a:rPr>
                        <a:t>解释</a:t>
                      </a:r>
                    </a:p>
                  </a:txBody>
                  <a:tcPr anchor="ctr"/>
                </a:tc>
                <a:extLst>
                  <a:ext uri="{0D108BD9-81ED-4DB2-BD59-A6C34878D82A}">
                    <a16:rowId xmlns:a16="http://schemas.microsoft.com/office/drawing/2014/main" val="10000"/>
                  </a:ext>
                </a:extLst>
              </a:tr>
              <a:tr h="370840">
                <a:tc>
                  <a:txBody>
                    <a:bodyPr/>
                    <a:lstStyle/>
                    <a:p>
                      <a:r>
                        <a:rPr lang="en-US" altLang="zh-CN" b="1" dirty="0">
                          <a:solidFill>
                            <a:srgbClr val="FF0000"/>
                          </a:solidFill>
                        </a:rPr>
                        <a:t>33 DB</a:t>
                      </a:r>
                      <a:endParaRPr lang="zh-CN" altLang="en-US" b="1" dirty="0">
                        <a:solidFill>
                          <a:srgbClr val="FF0000"/>
                        </a:solidFill>
                      </a:endParaRPr>
                    </a:p>
                  </a:txBody>
                  <a:tcPr anchor="ctr"/>
                </a:tc>
                <a:tc>
                  <a:txBody>
                    <a:bodyPr/>
                    <a:lstStyle/>
                    <a:p>
                      <a:r>
                        <a:rPr lang="en-US" altLang="zh-CN" dirty="0"/>
                        <a:t>XOR EBX,EBX</a:t>
                      </a:r>
                      <a:endParaRPr lang="zh-CN" altLang="en-US" dirty="0"/>
                    </a:p>
                  </a:txBody>
                  <a:tcPr anchor="ctr"/>
                </a:tc>
                <a:tc>
                  <a:txBody>
                    <a:bodyPr/>
                    <a:lstStyle/>
                    <a:p>
                      <a:r>
                        <a:rPr lang="zh-CN" altLang="en-US" dirty="0"/>
                        <a:t>将</a:t>
                      </a:r>
                      <a:r>
                        <a:rPr lang="en-US" altLang="zh-CN" dirty="0"/>
                        <a:t>EBX</a:t>
                      </a:r>
                      <a:r>
                        <a:rPr lang="zh-CN" altLang="en-US" dirty="0"/>
                        <a:t>寄存器置为</a:t>
                      </a:r>
                      <a:r>
                        <a:rPr lang="en-US" altLang="zh-CN" dirty="0"/>
                        <a:t>NULL</a:t>
                      </a:r>
                      <a:endParaRPr lang="zh-CN" altLang="en-US" dirty="0"/>
                    </a:p>
                  </a:txBody>
                  <a:tcPr anchor="ctr"/>
                </a:tc>
                <a:extLst>
                  <a:ext uri="{0D108BD9-81ED-4DB2-BD59-A6C34878D82A}">
                    <a16:rowId xmlns:a16="http://schemas.microsoft.com/office/drawing/2014/main" val="10001"/>
                  </a:ext>
                </a:extLst>
              </a:tr>
              <a:tr h="370840">
                <a:tc>
                  <a:txBody>
                    <a:bodyPr/>
                    <a:lstStyle/>
                    <a:p>
                      <a:r>
                        <a:rPr lang="en-US" altLang="zh-CN" b="1" dirty="0">
                          <a:solidFill>
                            <a:srgbClr val="FF0000"/>
                          </a:solidFill>
                        </a:rPr>
                        <a:t>53</a:t>
                      </a:r>
                      <a:endParaRPr lang="zh-CN" altLang="en-US" b="1" dirty="0">
                        <a:solidFill>
                          <a:srgbClr val="FF0000"/>
                        </a:solidFill>
                      </a:endParaRPr>
                    </a:p>
                  </a:txBody>
                  <a:tcPr anchor="ctr"/>
                </a:tc>
                <a:tc>
                  <a:txBody>
                    <a:bodyPr/>
                    <a:lstStyle/>
                    <a:p>
                      <a:r>
                        <a:rPr lang="en-US" altLang="zh-CN" dirty="0"/>
                        <a:t>PUSH</a:t>
                      </a:r>
                      <a:r>
                        <a:rPr lang="en-US" altLang="zh-CN" baseline="0" dirty="0"/>
                        <a:t> EBX</a:t>
                      </a:r>
                      <a:endParaRPr lang="zh-CN" altLang="en-US" dirty="0"/>
                    </a:p>
                  </a:txBody>
                  <a:tcPr anchor="ctr"/>
                </a:tc>
                <a:tc>
                  <a:txBody>
                    <a:bodyPr/>
                    <a:lstStyle/>
                    <a:p>
                      <a:endParaRPr lang="zh-CN" altLang="en-US" dirty="0"/>
                    </a:p>
                  </a:txBody>
                  <a:tcPr anchor="ctr"/>
                </a:tc>
                <a:extLst>
                  <a:ext uri="{0D108BD9-81ED-4DB2-BD59-A6C34878D82A}">
                    <a16:rowId xmlns:a16="http://schemas.microsoft.com/office/drawing/2014/main" val="10002"/>
                  </a:ext>
                </a:extLst>
              </a:tr>
              <a:tr h="370840">
                <a:tc>
                  <a:txBody>
                    <a:bodyPr/>
                    <a:lstStyle/>
                    <a:p>
                      <a:r>
                        <a:rPr lang="en-US" altLang="zh-CN" b="1" dirty="0">
                          <a:solidFill>
                            <a:srgbClr val="FF0000"/>
                          </a:solidFill>
                        </a:rPr>
                        <a:t>68 6A 6F 6B 65</a:t>
                      </a:r>
                      <a:endParaRPr lang="zh-CN" altLang="en-US" b="1" dirty="0">
                        <a:solidFill>
                          <a:srgbClr val="FF0000"/>
                        </a:solidFill>
                      </a:endParaRPr>
                    </a:p>
                  </a:txBody>
                  <a:tcPr anchor="ctr"/>
                </a:tc>
                <a:tc>
                  <a:txBody>
                    <a:bodyPr/>
                    <a:lstStyle/>
                    <a:p>
                      <a:r>
                        <a:rPr lang="en-US" altLang="zh-CN" dirty="0"/>
                        <a:t>PUSH 656b6f6a</a:t>
                      </a:r>
                      <a:endParaRPr lang="zh-CN" altLang="en-US" dirty="0"/>
                    </a:p>
                  </a:txBody>
                  <a:tcPr anchor="ctr"/>
                </a:tc>
                <a:tc rowSpan="2">
                  <a:txBody>
                    <a:bodyPr/>
                    <a:lstStyle/>
                    <a:p>
                      <a:r>
                        <a:rPr lang="en-US" altLang="zh-CN" dirty="0" err="1"/>
                        <a:t>Thisjoke</a:t>
                      </a:r>
                      <a:endParaRPr lang="zh-CN" altLang="en-US" dirty="0"/>
                    </a:p>
                  </a:txBody>
                  <a:tcPr anchor="ctr"/>
                </a:tc>
                <a:extLst>
                  <a:ext uri="{0D108BD9-81ED-4DB2-BD59-A6C34878D82A}">
                    <a16:rowId xmlns:a16="http://schemas.microsoft.com/office/drawing/2014/main" val="10003"/>
                  </a:ext>
                </a:extLst>
              </a:tr>
              <a:tr h="370840">
                <a:tc>
                  <a:txBody>
                    <a:bodyPr/>
                    <a:lstStyle/>
                    <a:p>
                      <a:r>
                        <a:rPr lang="en-US" altLang="zh-CN" b="1" dirty="0">
                          <a:solidFill>
                            <a:srgbClr val="FF0000"/>
                          </a:solidFill>
                        </a:rPr>
                        <a:t>68 54 68 69 73</a:t>
                      </a:r>
                      <a:endParaRPr lang="zh-CN" altLang="en-US" b="1" dirty="0">
                        <a:solidFill>
                          <a:srgbClr val="FF0000"/>
                        </a:solidFill>
                      </a:endParaRPr>
                    </a:p>
                  </a:txBody>
                  <a:tcPr anchor="ctr"/>
                </a:tc>
                <a:tc>
                  <a:txBody>
                    <a:bodyPr/>
                    <a:lstStyle/>
                    <a:p>
                      <a:r>
                        <a:rPr lang="en-US" altLang="zh-CN" dirty="0"/>
                        <a:t>PUSH 73696854</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04"/>
                  </a:ext>
                </a:extLst>
              </a:tr>
              <a:tr h="370840">
                <a:tc>
                  <a:txBody>
                    <a:bodyPr/>
                    <a:lstStyle/>
                    <a:p>
                      <a:r>
                        <a:rPr lang="en-US" altLang="zh-CN" b="1" dirty="0">
                          <a:solidFill>
                            <a:srgbClr val="FF0000"/>
                          </a:solidFill>
                        </a:rPr>
                        <a:t>8B C4</a:t>
                      </a:r>
                      <a:endParaRPr lang="zh-CN" altLang="en-US" b="1" dirty="0">
                        <a:solidFill>
                          <a:srgbClr val="FF0000"/>
                        </a:solidFill>
                      </a:endParaRPr>
                    </a:p>
                  </a:txBody>
                  <a:tcPr anchor="ctr"/>
                </a:tc>
                <a:tc>
                  <a:txBody>
                    <a:bodyPr/>
                    <a:lstStyle/>
                    <a:p>
                      <a:r>
                        <a:rPr lang="en-US" altLang="zh-CN" dirty="0"/>
                        <a:t>MOV EAX,ESP</a:t>
                      </a:r>
                      <a:endParaRPr lang="zh-CN" altLang="en-US" dirty="0"/>
                    </a:p>
                  </a:txBody>
                  <a:tcPr anchor="ctr"/>
                </a:tc>
                <a:tc>
                  <a:txBody>
                    <a:bodyPr/>
                    <a:lstStyle/>
                    <a:p>
                      <a:r>
                        <a:rPr lang="en-US" altLang="zh-CN" dirty="0"/>
                        <a:t>EAX</a:t>
                      </a:r>
                      <a:r>
                        <a:rPr lang="zh-CN" altLang="en-US" dirty="0"/>
                        <a:t>里存入字符串指针</a:t>
                      </a:r>
                    </a:p>
                  </a:txBody>
                  <a:tcPr anchor="ctr"/>
                </a:tc>
                <a:extLst>
                  <a:ext uri="{0D108BD9-81ED-4DB2-BD59-A6C34878D82A}">
                    <a16:rowId xmlns:a16="http://schemas.microsoft.com/office/drawing/2014/main" val="10005"/>
                  </a:ext>
                </a:extLst>
              </a:tr>
              <a:tr h="370840">
                <a:tc>
                  <a:txBody>
                    <a:bodyPr/>
                    <a:lstStyle/>
                    <a:p>
                      <a:r>
                        <a:rPr lang="en-US" altLang="zh-CN" b="1" dirty="0">
                          <a:solidFill>
                            <a:srgbClr val="FF0000"/>
                          </a:solidFill>
                        </a:rPr>
                        <a:t>53</a:t>
                      </a:r>
                      <a:endParaRPr lang="zh-CN" altLang="en-US" b="1" dirty="0">
                        <a:solidFill>
                          <a:srgbClr val="FF0000"/>
                        </a:solidFill>
                      </a:endParaRPr>
                    </a:p>
                  </a:txBody>
                  <a:tcPr anchor="ctr"/>
                </a:tc>
                <a:tc>
                  <a:txBody>
                    <a:bodyPr/>
                    <a:lstStyle/>
                    <a:p>
                      <a:r>
                        <a:rPr lang="en-US" altLang="zh-CN" dirty="0"/>
                        <a:t>PUSH</a:t>
                      </a:r>
                      <a:r>
                        <a:rPr lang="en-US" altLang="zh-CN" baseline="0" dirty="0"/>
                        <a:t> EBX</a:t>
                      </a:r>
                      <a:endParaRPr lang="zh-CN" altLang="en-US" dirty="0"/>
                    </a:p>
                  </a:txBody>
                  <a:tcPr anchor="ctr"/>
                </a:tc>
                <a:tc rowSpan="4">
                  <a:txBody>
                    <a:bodyPr/>
                    <a:lstStyle/>
                    <a:p>
                      <a:r>
                        <a:rPr lang="en-US" altLang="zh-CN" dirty="0"/>
                        <a:t>4</a:t>
                      </a:r>
                      <a:r>
                        <a:rPr lang="zh-CN" altLang="en-US" dirty="0"/>
                        <a:t>个参数按从右到左顺序入栈，分别为（</a:t>
                      </a:r>
                      <a:r>
                        <a:rPr lang="en-US" altLang="zh-CN" dirty="0"/>
                        <a:t>0,thisjoke,thisjoke,0</a:t>
                      </a:r>
                      <a:r>
                        <a:rPr lang="zh-CN" altLang="en-US" dirty="0"/>
                        <a:t>）</a:t>
                      </a:r>
                      <a:r>
                        <a:rPr lang="en-US" altLang="zh-CN" dirty="0"/>
                        <a:t>:</a:t>
                      </a:r>
                      <a:r>
                        <a:rPr lang="zh-CN" altLang="en-US" dirty="0"/>
                        <a:t>消息框为默认风格，文本和标题都是</a:t>
                      </a:r>
                      <a:r>
                        <a:rPr lang="en-US" altLang="zh-CN" dirty="0" err="1"/>
                        <a:t>thisjoke</a:t>
                      </a:r>
                      <a:endParaRPr lang="zh-CN" altLang="en-US" dirty="0"/>
                    </a:p>
                  </a:txBody>
                  <a:tcPr anchor="ctr"/>
                </a:tc>
                <a:extLst>
                  <a:ext uri="{0D108BD9-81ED-4DB2-BD59-A6C34878D82A}">
                    <a16:rowId xmlns:a16="http://schemas.microsoft.com/office/drawing/2014/main" val="10006"/>
                  </a:ext>
                </a:extLst>
              </a:tr>
              <a:tr h="370840">
                <a:tc>
                  <a:txBody>
                    <a:bodyPr/>
                    <a:lstStyle/>
                    <a:p>
                      <a:r>
                        <a:rPr lang="en-US" altLang="zh-CN" b="1" dirty="0">
                          <a:solidFill>
                            <a:srgbClr val="FF0000"/>
                          </a:solidFill>
                        </a:rPr>
                        <a:t>50</a:t>
                      </a:r>
                      <a:endParaRPr lang="zh-CN" altLang="en-US" b="1" dirty="0">
                        <a:solidFill>
                          <a:srgbClr val="FF0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PUSH</a:t>
                      </a:r>
                      <a:r>
                        <a:rPr lang="en-US" altLang="zh-CN" baseline="0" dirty="0"/>
                        <a:t> EAX</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07"/>
                  </a:ext>
                </a:extLst>
              </a:tr>
              <a:tr h="370840">
                <a:tc>
                  <a:txBody>
                    <a:bodyPr/>
                    <a:lstStyle/>
                    <a:p>
                      <a:r>
                        <a:rPr lang="en-US" altLang="zh-CN" b="1" dirty="0">
                          <a:solidFill>
                            <a:srgbClr val="FF0000"/>
                          </a:solidFill>
                        </a:rPr>
                        <a:t>50</a:t>
                      </a:r>
                      <a:endParaRPr lang="zh-CN" altLang="en-US" b="1" dirty="0">
                        <a:solidFill>
                          <a:srgbClr val="FF0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PUSH</a:t>
                      </a:r>
                      <a:r>
                        <a:rPr lang="en-US" altLang="zh-CN" baseline="0" dirty="0"/>
                        <a:t> EAX</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08"/>
                  </a:ext>
                </a:extLst>
              </a:tr>
              <a:tr h="370840">
                <a:tc>
                  <a:txBody>
                    <a:bodyPr/>
                    <a:lstStyle/>
                    <a:p>
                      <a:r>
                        <a:rPr lang="en-US" altLang="zh-CN" b="1" dirty="0">
                          <a:solidFill>
                            <a:srgbClr val="FF0000"/>
                          </a:solidFill>
                        </a:rPr>
                        <a:t>53</a:t>
                      </a:r>
                      <a:endParaRPr lang="zh-CN" altLang="en-US" b="1" dirty="0">
                        <a:solidFill>
                          <a:srgbClr val="FF0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PUSH</a:t>
                      </a:r>
                      <a:r>
                        <a:rPr lang="en-US" altLang="zh-CN" baseline="0" dirty="0"/>
                        <a:t> EBX</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09"/>
                  </a:ext>
                </a:extLst>
              </a:tr>
              <a:tr h="370840">
                <a:tc>
                  <a:txBody>
                    <a:bodyPr/>
                    <a:lstStyle/>
                    <a:p>
                      <a:r>
                        <a:rPr lang="en-US" altLang="zh-CN" b="1" dirty="0">
                          <a:solidFill>
                            <a:srgbClr val="FF0000"/>
                          </a:solidFill>
                        </a:rPr>
                        <a:t>B8 5C 08 D5 77</a:t>
                      </a:r>
                      <a:endParaRPr lang="zh-CN" altLang="en-US" b="1" dirty="0">
                        <a:solidFill>
                          <a:srgbClr val="FF0000"/>
                        </a:solidFill>
                      </a:endParaRPr>
                    </a:p>
                  </a:txBody>
                  <a:tcPr anchor="ctr"/>
                </a:tc>
                <a:tc>
                  <a:txBody>
                    <a:bodyPr/>
                    <a:lstStyle/>
                    <a:p>
                      <a:r>
                        <a:rPr lang="en-US" altLang="zh-CN" dirty="0"/>
                        <a:t>MOV EAX,0x77D5085C</a:t>
                      </a:r>
                      <a:endParaRPr lang="zh-CN" altLang="en-US" dirty="0"/>
                    </a:p>
                  </a:txBody>
                  <a:tcPr anchor="ctr"/>
                </a:tc>
                <a:tc rowSpan="2">
                  <a:txBody>
                    <a:bodyPr/>
                    <a:lstStyle/>
                    <a:p>
                      <a:r>
                        <a:rPr lang="zh-CN" altLang="en-US" dirty="0"/>
                        <a:t>调用</a:t>
                      </a:r>
                      <a:r>
                        <a:rPr lang="en-US" altLang="zh-CN" dirty="0" err="1"/>
                        <a:t>MessageBoxA</a:t>
                      </a:r>
                      <a:r>
                        <a:rPr lang="en-US" altLang="zh-CN" dirty="0"/>
                        <a:t> </a:t>
                      </a:r>
                      <a:endParaRPr lang="zh-CN" altLang="en-US" dirty="0"/>
                    </a:p>
                  </a:txBody>
                  <a:tcPr anchor="ctr"/>
                </a:tc>
                <a:extLst>
                  <a:ext uri="{0D108BD9-81ED-4DB2-BD59-A6C34878D82A}">
                    <a16:rowId xmlns:a16="http://schemas.microsoft.com/office/drawing/2014/main" val="10010"/>
                  </a:ext>
                </a:extLst>
              </a:tr>
              <a:tr h="370840">
                <a:tc>
                  <a:txBody>
                    <a:bodyPr/>
                    <a:lstStyle/>
                    <a:p>
                      <a:r>
                        <a:rPr lang="en-US" altLang="zh-CN" b="1" dirty="0">
                          <a:solidFill>
                            <a:srgbClr val="FF0000"/>
                          </a:solidFill>
                        </a:rPr>
                        <a:t>FF D0</a:t>
                      </a:r>
                      <a:endParaRPr lang="zh-CN" altLang="en-US" b="1" dirty="0">
                        <a:solidFill>
                          <a:srgbClr val="FF0000"/>
                        </a:solidFill>
                      </a:endParaRPr>
                    </a:p>
                  </a:txBody>
                  <a:tcPr anchor="ctr"/>
                </a:tc>
                <a:tc>
                  <a:txBody>
                    <a:bodyPr/>
                    <a:lstStyle/>
                    <a:p>
                      <a:r>
                        <a:rPr lang="en-US" altLang="zh-CN" dirty="0"/>
                        <a:t>CALL</a:t>
                      </a:r>
                      <a:r>
                        <a:rPr lang="en-US" altLang="zh-CN" baseline="0" dirty="0"/>
                        <a:t> EAX</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11"/>
                  </a:ext>
                </a:extLst>
              </a:tr>
              <a:tr h="370840">
                <a:tc>
                  <a:txBody>
                    <a:bodyPr/>
                    <a:lstStyle/>
                    <a:p>
                      <a:r>
                        <a:rPr lang="en-US" altLang="zh-CN" b="1" dirty="0">
                          <a:solidFill>
                            <a:srgbClr val="FF0000"/>
                          </a:solidFill>
                        </a:rPr>
                        <a:t>53</a:t>
                      </a:r>
                      <a:endParaRPr lang="zh-CN" altLang="en-US" b="1" dirty="0">
                        <a:solidFill>
                          <a:srgbClr val="FF0000"/>
                        </a:solidFill>
                      </a:endParaRPr>
                    </a:p>
                  </a:txBody>
                  <a:tcPr anchor="ctr"/>
                </a:tc>
                <a:tc>
                  <a:txBody>
                    <a:bodyPr/>
                    <a:lstStyle/>
                    <a:p>
                      <a:r>
                        <a:rPr lang="en-US" altLang="zh-CN" dirty="0"/>
                        <a:t>PUSH EBX</a:t>
                      </a:r>
                      <a:endParaRPr lang="zh-CN" altLang="en-US" dirty="0"/>
                    </a:p>
                  </a:txBody>
                  <a:tcPr anchor="ctr"/>
                </a:tc>
                <a:tc rowSpan="3">
                  <a:txBody>
                    <a:bodyPr/>
                    <a:lstStyle/>
                    <a:p>
                      <a:r>
                        <a:rPr lang="zh-CN" altLang="en-US" dirty="0"/>
                        <a:t>调用</a:t>
                      </a:r>
                      <a:r>
                        <a:rPr lang="en-US" altLang="zh-CN" dirty="0"/>
                        <a:t>exit(0)</a:t>
                      </a:r>
                      <a:endParaRPr lang="zh-CN" altLang="en-US" dirty="0"/>
                    </a:p>
                  </a:txBody>
                  <a:tcPr anchor="ctr"/>
                </a:tc>
                <a:extLst>
                  <a:ext uri="{0D108BD9-81ED-4DB2-BD59-A6C34878D82A}">
                    <a16:rowId xmlns:a16="http://schemas.microsoft.com/office/drawing/2014/main" val="10012"/>
                  </a:ext>
                </a:extLst>
              </a:tr>
              <a:tr h="370840">
                <a:tc>
                  <a:txBody>
                    <a:bodyPr/>
                    <a:lstStyle/>
                    <a:p>
                      <a:r>
                        <a:rPr lang="en-US" altLang="zh-CN" b="1" dirty="0">
                          <a:solidFill>
                            <a:srgbClr val="FF0000"/>
                          </a:solidFill>
                        </a:rPr>
                        <a:t>B8 FA</a:t>
                      </a:r>
                      <a:r>
                        <a:rPr lang="en-US" altLang="zh-CN" b="1" baseline="0" dirty="0">
                          <a:solidFill>
                            <a:srgbClr val="FF0000"/>
                          </a:solidFill>
                        </a:rPr>
                        <a:t> CA 81 7C</a:t>
                      </a:r>
                      <a:endParaRPr lang="zh-CN" altLang="en-US" b="1" dirty="0">
                        <a:solidFill>
                          <a:srgbClr val="FF0000"/>
                        </a:solidFill>
                      </a:endParaRPr>
                    </a:p>
                  </a:txBody>
                  <a:tcPr anchor="ctr"/>
                </a:tc>
                <a:tc>
                  <a:txBody>
                    <a:bodyPr/>
                    <a:lstStyle/>
                    <a:p>
                      <a:r>
                        <a:rPr lang="en-US" altLang="zh-CN" dirty="0"/>
                        <a:t>MOV</a:t>
                      </a:r>
                      <a:r>
                        <a:rPr lang="en-US" altLang="zh-CN" baseline="0" dirty="0"/>
                        <a:t> EAX, 0x7C81CAFA</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13"/>
                  </a:ext>
                </a:extLst>
              </a:tr>
              <a:tr h="370840">
                <a:tc>
                  <a:txBody>
                    <a:bodyPr/>
                    <a:lstStyle/>
                    <a:p>
                      <a:r>
                        <a:rPr lang="en-US" altLang="zh-CN" b="1" dirty="0">
                          <a:solidFill>
                            <a:srgbClr val="FF0000"/>
                          </a:solidFill>
                        </a:rPr>
                        <a:t>FF D0</a:t>
                      </a:r>
                      <a:endParaRPr lang="zh-CN" altLang="en-US" b="1" dirty="0">
                        <a:solidFill>
                          <a:srgbClr val="FF0000"/>
                        </a:solidFill>
                      </a:endParaRPr>
                    </a:p>
                  </a:txBody>
                  <a:tcPr anchor="ctr"/>
                </a:tc>
                <a:tc>
                  <a:txBody>
                    <a:bodyPr/>
                    <a:lstStyle/>
                    <a:p>
                      <a:r>
                        <a:rPr lang="en-US" altLang="zh-CN" dirty="0"/>
                        <a:t>CALL EAX</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0014"/>
                  </a:ext>
                </a:extLst>
              </a:tr>
            </a:tbl>
          </a:graphicData>
        </a:graphic>
      </p:graphicFrame>
      <p:sp>
        <p:nvSpPr>
          <p:cNvPr id="7" name="日期占位符 6"/>
          <p:cNvSpPr>
            <a:spLocks noGrp="1"/>
          </p:cNvSpPr>
          <p:nvPr>
            <p:ph type="dt" sz="half" idx="2"/>
          </p:nvPr>
        </p:nvSpPr>
        <p:spPr/>
        <p:txBody>
          <a:bodyPr/>
          <a:lstStyle/>
          <a:p>
            <a:fld id="{F062330B-4BD2-435E-9E7D-4D7485DE8D71}"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80</a:t>
            </a:fld>
            <a:endParaRPr lang="zh-CN" altLang="en-US"/>
          </a:p>
        </p:txBody>
      </p:sp>
      <p:sp>
        <p:nvSpPr>
          <p:cNvPr id="4" name="矩形 3"/>
          <p:cNvSpPr/>
          <p:nvPr/>
        </p:nvSpPr>
        <p:spPr>
          <a:xfrm>
            <a:off x="457200" y="5517232"/>
            <a:ext cx="8229600" cy="1080120"/>
          </a:xfrm>
          <a:prstGeom prst="rect">
            <a:avLst/>
          </a:prstGeom>
          <a:ln w="38100">
            <a:solidFill>
              <a:srgbClr val="692AA2"/>
            </a:solidFill>
            <a:headEnd type="none" w="med" len="med"/>
            <a:tailEnd type="arrow" w="med" len="med"/>
          </a:ln>
        </p:spPr>
        <p:txBody>
          <a:bodyPr rtlCol="0" anchor="ctr"/>
          <a:lstStyle/>
          <a:p>
            <a:pPr algn="ctr"/>
            <a:endParaRPr lang="zh-CN" altLang="en-US"/>
          </a:p>
        </p:txBody>
      </p:sp>
    </p:spTree>
    <p:extLst>
      <p:ext uri="{BB962C8B-B14F-4D97-AF65-F5344CB8AC3E}">
        <p14:creationId xmlns:p14="http://schemas.microsoft.com/office/powerpoint/2010/main" val="15915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51198" y="1569494"/>
            <a:ext cx="8868416" cy="2291446"/>
          </a:xfrm>
          <a:prstGeom prst="rect">
            <a:avLst/>
          </a:prstGeom>
        </p:spPr>
      </p:pic>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7" name="日期占位符 6"/>
          <p:cNvSpPr>
            <a:spLocks noGrp="1"/>
          </p:cNvSpPr>
          <p:nvPr>
            <p:ph type="dt" sz="half" idx="2"/>
          </p:nvPr>
        </p:nvSpPr>
        <p:spPr/>
        <p:txBody>
          <a:bodyPr/>
          <a:lstStyle/>
          <a:p>
            <a:fld id="{9E768565-A146-40E5-9F1E-E1F4830139F6}" type="datetime1">
              <a:rPr lang="zh-CN" altLang="en-US" smtClean="0"/>
              <a:t>2022/11/4</a:t>
            </a:fld>
            <a:endParaRPr lang="zh-CN" altLang="en-US"/>
          </a:p>
        </p:txBody>
      </p:sp>
      <p:sp>
        <p:nvSpPr>
          <p:cNvPr id="12" name="页脚占位符 11"/>
          <p:cNvSpPr>
            <a:spLocks noGrp="1"/>
          </p:cNvSpPr>
          <p:nvPr>
            <p:ph type="ftr" sz="quarter" idx="3"/>
          </p:nvPr>
        </p:nvSpPr>
        <p:spPr/>
        <p:txBody>
          <a:bodyPr/>
          <a:lstStyle/>
          <a:p>
            <a:r>
              <a:rPr lang="en-US" altLang="zh-CN"/>
              <a:t>is.cumt.edu.cn</a:t>
            </a:r>
            <a:endParaRPr lang="en-US" altLang="zh-CN" dirty="0"/>
          </a:p>
        </p:txBody>
      </p:sp>
      <p:sp>
        <p:nvSpPr>
          <p:cNvPr id="14" name="灯片编号占位符 13"/>
          <p:cNvSpPr>
            <a:spLocks noGrp="1"/>
          </p:cNvSpPr>
          <p:nvPr>
            <p:ph type="sldNum" sz="quarter" idx="4"/>
          </p:nvPr>
        </p:nvSpPr>
        <p:spPr/>
        <p:txBody>
          <a:bodyPr/>
          <a:lstStyle/>
          <a:p>
            <a:fld id="{793773FA-04BE-4575-9625-A7596617E1A2}" type="slidenum">
              <a:rPr lang="zh-CN" altLang="en-US" smtClean="0"/>
              <a:t>81</a:t>
            </a:fld>
            <a:endParaRPr lang="zh-CN" altLang="en-US"/>
          </a:p>
        </p:txBody>
      </p:sp>
      <p:pic>
        <p:nvPicPr>
          <p:cNvPr id="4" name="图片 3"/>
          <p:cNvPicPr>
            <a:picLocks noChangeAspect="1"/>
          </p:cNvPicPr>
          <p:nvPr/>
        </p:nvPicPr>
        <p:blipFill>
          <a:blip r:embed="rId4"/>
          <a:stretch>
            <a:fillRect/>
          </a:stretch>
        </p:blipFill>
        <p:spPr>
          <a:xfrm>
            <a:off x="554066" y="5092446"/>
            <a:ext cx="7978374" cy="1216874"/>
          </a:xfrm>
          <a:prstGeom prst="rect">
            <a:avLst/>
          </a:prstGeom>
        </p:spPr>
      </p:pic>
      <p:grpSp>
        <p:nvGrpSpPr>
          <p:cNvPr id="27" name="组合 26"/>
          <p:cNvGrpSpPr/>
          <p:nvPr/>
        </p:nvGrpSpPr>
        <p:grpSpPr>
          <a:xfrm>
            <a:off x="2771800" y="1412776"/>
            <a:ext cx="5616624" cy="1686104"/>
            <a:chOff x="2771800" y="1412776"/>
            <a:chExt cx="5616624" cy="1686104"/>
          </a:xfrm>
        </p:grpSpPr>
        <p:sp>
          <p:nvSpPr>
            <p:cNvPr id="10" name="椭圆 9"/>
            <p:cNvSpPr/>
            <p:nvPr/>
          </p:nvSpPr>
          <p:spPr>
            <a:xfrm>
              <a:off x="5292080" y="1412776"/>
              <a:ext cx="3096344" cy="720080"/>
            </a:xfrm>
            <a:prstGeom prst="ellipse">
              <a:avLst/>
            </a:prstGeom>
            <a:solidFill>
              <a:schemeClr val="bg1">
                <a:lumMod val="85000"/>
              </a:schemeClr>
            </a:solid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err="1"/>
                <a:t>jmp</a:t>
              </a:r>
              <a:r>
                <a:rPr lang="en-US" altLang="zh-CN" dirty="0"/>
                <a:t> </a:t>
              </a:r>
              <a:r>
                <a:rPr lang="en-US" altLang="zh-CN" dirty="0" err="1"/>
                <a:t>esp</a:t>
              </a:r>
              <a:r>
                <a:rPr lang="zh-CN" altLang="en-US" dirty="0"/>
                <a:t>的地址，用于定位</a:t>
              </a:r>
              <a:r>
                <a:rPr lang="en-US" altLang="zh-CN" dirty="0" err="1"/>
                <a:t>shellcode</a:t>
              </a:r>
              <a:endParaRPr lang="zh-CN" altLang="en-US" dirty="0"/>
            </a:p>
          </p:txBody>
        </p:sp>
        <p:sp>
          <p:nvSpPr>
            <p:cNvPr id="16" name="矩形 15"/>
            <p:cNvSpPr/>
            <p:nvPr/>
          </p:nvSpPr>
          <p:spPr>
            <a:xfrm>
              <a:off x="2771800" y="2780928"/>
              <a:ext cx="1296144" cy="317952"/>
            </a:xfrm>
            <a:prstGeom prst="rect">
              <a:avLst/>
            </a:prstGeom>
            <a:ln w="28575">
              <a:solidFill>
                <a:srgbClr val="FFFF00"/>
              </a:solidFill>
              <a:headEnd type="none" w="med" len="med"/>
              <a:tailEnd type="arrow" w="med" len="med"/>
            </a:ln>
          </p:spPr>
          <p:txBody>
            <a:bodyPr rtlCol="0" anchor="ctr"/>
            <a:lstStyle/>
            <a:p>
              <a:pPr algn="ctr"/>
              <a:endParaRPr lang="zh-CN" altLang="en-US"/>
            </a:p>
          </p:txBody>
        </p:sp>
        <p:cxnSp>
          <p:nvCxnSpPr>
            <p:cNvPr id="25" name="直接箭头连接符 24"/>
            <p:cNvCxnSpPr>
              <a:endCxn id="10" idx="3"/>
            </p:cNvCxnSpPr>
            <p:nvPr/>
          </p:nvCxnSpPr>
          <p:spPr bwMode="auto">
            <a:xfrm flipV="1">
              <a:off x="4067944" y="2027403"/>
              <a:ext cx="1677585" cy="753525"/>
            </a:xfrm>
            <a:prstGeom prst="straightConnector1">
              <a:avLst/>
            </a:prstGeom>
            <a:solidFill>
              <a:schemeClr val="accent1"/>
            </a:solidFill>
            <a:ln w="28575" cap="flat" cmpd="sng" algn="ctr">
              <a:solidFill>
                <a:srgbClr val="FFFF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 name="组合 35"/>
          <p:cNvGrpSpPr/>
          <p:nvPr/>
        </p:nvGrpSpPr>
        <p:grpSpPr>
          <a:xfrm>
            <a:off x="1524000" y="3092750"/>
            <a:ext cx="7162800" cy="1447028"/>
            <a:chOff x="1524000" y="3092750"/>
            <a:chExt cx="7162800" cy="1447028"/>
          </a:xfrm>
        </p:grpSpPr>
        <p:sp>
          <p:nvSpPr>
            <p:cNvPr id="21" name="椭圆 20"/>
            <p:cNvSpPr/>
            <p:nvPr/>
          </p:nvSpPr>
          <p:spPr>
            <a:xfrm>
              <a:off x="5590456" y="3819698"/>
              <a:ext cx="3096344" cy="720080"/>
            </a:xfrm>
            <a:prstGeom prst="ellipse">
              <a:avLst/>
            </a:prstGeom>
            <a:solidFill>
              <a:schemeClr val="bg1">
                <a:lumMod val="85000"/>
              </a:schemeClr>
            </a:solid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dirty="0" err="1">
                  <a:solidFill>
                    <a:srgbClr val="FF0000"/>
                  </a:solidFill>
                </a:rPr>
                <a:t>shellcode</a:t>
              </a:r>
              <a:endParaRPr lang="zh-CN" altLang="en-US" sz="2400" dirty="0">
                <a:solidFill>
                  <a:srgbClr val="FF0000"/>
                </a:solidFill>
              </a:endParaRPr>
            </a:p>
          </p:txBody>
        </p:sp>
        <p:cxnSp>
          <p:nvCxnSpPr>
            <p:cNvPr id="29" name="直接箭头连接符 28"/>
            <p:cNvCxnSpPr>
              <a:endCxn id="21" idx="1"/>
            </p:cNvCxnSpPr>
            <p:nvPr/>
          </p:nvCxnSpPr>
          <p:spPr bwMode="auto">
            <a:xfrm>
              <a:off x="4685406" y="3356992"/>
              <a:ext cx="1358499" cy="568159"/>
            </a:xfrm>
            <a:prstGeom prst="straightConnector1">
              <a:avLst/>
            </a:prstGeom>
            <a:solidFill>
              <a:schemeClr val="accent1"/>
            </a:solidFill>
            <a:ln w="38100" cap="flat" cmpd="sng" algn="ctr">
              <a:solidFill>
                <a:srgbClr val="FF000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4211960" y="3092750"/>
              <a:ext cx="2341240" cy="0"/>
            </a:xfrm>
            <a:prstGeom prst="line">
              <a:avLst/>
            </a:prstGeom>
            <a:solidFill>
              <a:schemeClr val="accent1"/>
            </a:solidFill>
            <a:ln w="28575" cap="flat" cmpd="sng" algn="ctr">
              <a:solidFill>
                <a:srgbClr val="FFFF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a:off x="1691680" y="3284984"/>
              <a:ext cx="4861520" cy="0"/>
            </a:xfrm>
            <a:prstGeom prst="line">
              <a:avLst/>
            </a:prstGeom>
            <a:solidFill>
              <a:schemeClr val="accent1"/>
            </a:solidFill>
            <a:ln w="28575" cap="flat" cmpd="sng" algn="ctr">
              <a:solidFill>
                <a:srgbClr val="FFFF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1524000" y="3501008"/>
              <a:ext cx="3161406" cy="0"/>
            </a:xfrm>
            <a:prstGeom prst="line">
              <a:avLst/>
            </a:prstGeom>
            <a:solidFill>
              <a:schemeClr val="accent1"/>
            </a:solidFill>
            <a:ln w="28575" cap="flat" cmpd="sng" algn="ctr">
              <a:solidFill>
                <a:srgbClr val="FFFF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9" name="组合 38"/>
          <p:cNvGrpSpPr/>
          <p:nvPr/>
        </p:nvGrpSpPr>
        <p:grpSpPr>
          <a:xfrm>
            <a:off x="178626" y="2715217"/>
            <a:ext cx="3673293" cy="2357157"/>
            <a:chOff x="178626" y="2715217"/>
            <a:chExt cx="3673293" cy="2357157"/>
          </a:xfrm>
        </p:grpSpPr>
        <p:sp>
          <p:nvSpPr>
            <p:cNvPr id="23" name="椭圆 22"/>
            <p:cNvSpPr/>
            <p:nvPr/>
          </p:nvSpPr>
          <p:spPr>
            <a:xfrm>
              <a:off x="178626" y="3687055"/>
              <a:ext cx="3673293" cy="1385319"/>
            </a:xfrm>
            <a:prstGeom prst="ellipse">
              <a:avLst/>
            </a:prstGeom>
            <a:solidFill>
              <a:schemeClr val="bg1">
                <a:lumMod val="85000"/>
              </a:schemeClr>
            </a:solid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rgbClr val="FF0000"/>
                  </a:solidFill>
                </a:rPr>
                <a:t>任意填充物</a:t>
              </a:r>
              <a:endParaRPr lang="en-US" altLang="zh-CN" sz="2800" dirty="0">
                <a:solidFill>
                  <a:srgbClr val="FF0000"/>
                </a:solidFill>
              </a:endParaRPr>
            </a:p>
            <a:p>
              <a:pPr algn="ctr"/>
              <a:r>
                <a:rPr lang="en-US" altLang="zh-CN" dirty="0"/>
                <a:t>(</a:t>
              </a:r>
              <a:r>
                <a:rPr lang="zh-CN" altLang="en-US" dirty="0"/>
                <a:t>一般用</a:t>
              </a:r>
              <a:r>
                <a:rPr lang="en-US" altLang="zh-CN" dirty="0"/>
                <a:t>NOP</a:t>
              </a:r>
              <a:r>
                <a:rPr lang="zh-CN" altLang="en-US" dirty="0"/>
                <a:t>指令对应的</a:t>
              </a:r>
              <a:r>
                <a:rPr lang="en-US" altLang="zh-CN" dirty="0"/>
                <a:t>0x90</a:t>
              </a:r>
              <a:r>
                <a:rPr lang="zh-CN" altLang="en-US" dirty="0"/>
                <a:t>来填充缓冲区</a:t>
              </a:r>
              <a:r>
                <a:rPr lang="en-US" altLang="zh-CN" dirty="0"/>
                <a:t>)</a:t>
              </a:r>
              <a:endParaRPr lang="zh-CN" altLang="en-US" dirty="0"/>
            </a:p>
          </p:txBody>
        </p:sp>
        <p:cxnSp>
          <p:nvCxnSpPr>
            <p:cNvPr id="38" name="直接箭头连接符 37"/>
            <p:cNvCxnSpPr>
              <a:stCxn id="23" idx="0"/>
            </p:cNvCxnSpPr>
            <p:nvPr/>
          </p:nvCxnSpPr>
          <p:spPr bwMode="auto">
            <a:xfrm flipV="1">
              <a:off x="2015273" y="2715217"/>
              <a:ext cx="180463" cy="971838"/>
            </a:xfrm>
            <a:prstGeom prst="straightConnector1">
              <a:avLst/>
            </a:prstGeom>
            <a:solidFill>
              <a:schemeClr val="accent1"/>
            </a:solidFill>
            <a:ln w="38100" cap="flat" cmpd="sng" algn="ctr">
              <a:solidFill>
                <a:schemeClr val="accent6">
                  <a:lumMod val="60000"/>
                  <a:lumOff val="4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915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p:txBody>
          <a:bodyPr/>
          <a:lstStyle/>
          <a:p>
            <a:r>
              <a:rPr lang="zh-CN" altLang="en-US" b="1" dirty="0">
                <a:solidFill>
                  <a:srgbClr val="FF0000"/>
                </a:solidFill>
              </a:rPr>
              <a:t>运行效果：</a:t>
            </a:r>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556792"/>
            <a:ext cx="7704856" cy="2818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827584" y="3212976"/>
            <a:ext cx="7848872" cy="3315508"/>
            <a:chOff x="827584" y="3212976"/>
            <a:chExt cx="7848872" cy="3315508"/>
          </a:xfrm>
        </p:grpSpPr>
        <p:pic>
          <p:nvPicPr>
            <p:cNvPr id="727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861048"/>
              <a:ext cx="7848872" cy="2667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直接箭头连接符 6"/>
            <p:cNvCxnSpPr/>
            <p:nvPr/>
          </p:nvCxnSpPr>
          <p:spPr bwMode="auto">
            <a:xfrm>
              <a:off x="2411760" y="3212976"/>
              <a:ext cx="288032" cy="792088"/>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日期占位符 5"/>
          <p:cNvSpPr>
            <a:spLocks noGrp="1"/>
          </p:cNvSpPr>
          <p:nvPr>
            <p:ph type="dt" sz="half" idx="2"/>
          </p:nvPr>
        </p:nvSpPr>
        <p:spPr/>
        <p:txBody>
          <a:bodyPr/>
          <a:lstStyle/>
          <a:p>
            <a:fld id="{81906F91-2803-4BD6-AEB8-E87B7A91EC18}" type="datetime1">
              <a:rPr lang="zh-CN" altLang="en-US" smtClean="0"/>
              <a:t>2022/11/4</a:t>
            </a:fld>
            <a:endParaRPr lang="zh-CN" altLang="en-US"/>
          </a:p>
        </p:txBody>
      </p:sp>
      <p:sp>
        <p:nvSpPr>
          <p:cNvPr id="9" name="页脚占位符 8"/>
          <p:cNvSpPr>
            <a:spLocks noGrp="1"/>
          </p:cNvSpPr>
          <p:nvPr>
            <p:ph type="ftr" sz="quarter" idx="3"/>
          </p:nvPr>
        </p:nvSpPr>
        <p:spPr/>
        <p:txBody>
          <a:bodyPr/>
          <a:lstStyle/>
          <a:p>
            <a:r>
              <a:rPr lang="en-US" altLang="zh-CN"/>
              <a:t>is.cumt.edu.cn</a:t>
            </a:r>
            <a:endParaRPr lang="en-US" altLang="zh-CN" dirty="0"/>
          </a:p>
        </p:txBody>
      </p:sp>
      <p:sp>
        <p:nvSpPr>
          <p:cNvPr id="10" name="灯片编号占位符 9"/>
          <p:cNvSpPr>
            <a:spLocks noGrp="1"/>
          </p:cNvSpPr>
          <p:nvPr>
            <p:ph type="sldNum" sz="quarter" idx="4"/>
          </p:nvPr>
        </p:nvSpPr>
        <p:spPr/>
        <p:txBody>
          <a:bodyPr/>
          <a:lstStyle/>
          <a:p>
            <a:fld id="{793773FA-04BE-4575-9625-A7596617E1A2}" type="slidenum">
              <a:rPr lang="zh-CN" altLang="en-US" smtClean="0"/>
              <a:t>82</a:t>
            </a:fld>
            <a:endParaRPr lang="zh-CN" altLang="en-US"/>
          </a:p>
        </p:txBody>
      </p:sp>
    </p:spTree>
    <p:extLst>
      <p:ext uri="{BB962C8B-B14F-4D97-AF65-F5344CB8AC3E}">
        <p14:creationId xmlns:p14="http://schemas.microsoft.com/office/powerpoint/2010/main" val="15915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栈溢出</a:t>
            </a:r>
            <a:endParaRPr lang="zh-CN" altLang="en-US" dirty="0"/>
          </a:p>
        </p:txBody>
      </p:sp>
      <p:sp>
        <p:nvSpPr>
          <p:cNvPr id="3" name="内容占位符 2"/>
          <p:cNvSpPr>
            <a:spLocks noGrp="1"/>
          </p:cNvSpPr>
          <p:nvPr>
            <p:ph idx="1"/>
          </p:nvPr>
        </p:nvSpPr>
        <p:spPr>
          <a:xfrm>
            <a:off x="1524000" y="729382"/>
            <a:ext cx="8229600" cy="5410200"/>
          </a:xfrm>
        </p:spPr>
        <p:txBody>
          <a:bodyPr/>
          <a:lstStyle/>
          <a:p>
            <a:pPr marL="0" indent="0">
              <a:buNone/>
            </a:pPr>
            <a:r>
              <a:rPr lang="en-US" altLang="zh-CN" dirty="0" err="1">
                <a:solidFill>
                  <a:srgbClr val="FF0000"/>
                </a:solidFill>
              </a:rPr>
              <a:t>Shellcode</a:t>
            </a:r>
            <a:r>
              <a:rPr lang="zh-CN" altLang="en-US" dirty="0">
                <a:solidFill>
                  <a:srgbClr val="FF0000"/>
                </a:solidFill>
              </a:rPr>
              <a:t>编写</a:t>
            </a:r>
            <a:r>
              <a:rPr lang="zh-CN" altLang="en-US" dirty="0">
                <a:solidFill>
                  <a:srgbClr val="FF0000"/>
                </a:solidFill>
                <a:sym typeface="Wingdings" panose="05000000000000000000" pitchFamily="2" charset="2"/>
              </a:rPr>
              <a:t>： （</a:t>
            </a:r>
            <a:r>
              <a:rPr lang="en-US" altLang="zh-CN" dirty="0" err="1">
                <a:solidFill>
                  <a:srgbClr val="FF0000"/>
                </a:solidFill>
                <a:sym typeface="Wingdings" panose="05000000000000000000" pitchFamily="2" charset="2"/>
              </a:rPr>
              <a:t>shellcode.c</a:t>
            </a:r>
            <a:r>
              <a:rPr lang="zh-CN" altLang="en-US" dirty="0">
                <a:solidFill>
                  <a:srgbClr val="FF0000"/>
                </a:solidFill>
                <a:sym typeface="Wingdings" panose="05000000000000000000" pitchFamily="2" charset="2"/>
              </a:rPr>
              <a:t>）</a:t>
            </a:r>
            <a:endParaRPr lang="en-US" altLang="zh-CN" dirty="0">
              <a:solidFill>
                <a:srgbClr val="FF0000"/>
              </a:solidFill>
            </a:endParaRPr>
          </a:p>
          <a:p>
            <a:pPr marL="0" indent="0">
              <a:buNone/>
            </a:pPr>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0733FC3E-EA86-47F3-A3EC-81E91B746009}"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83</a:t>
            </a:fld>
            <a:endParaRPr lang="zh-CN" altLang="en-US"/>
          </a:p>
        </p:txBody>
      </p:sp>
      <p:sp>
        <p:nvSpPr>
          <p:cNvPr id="12" name="矩形 11"/>
          <p:cNvSpPr/>
          <p:nvPr/>
        </p:nvSpPr>
        <p:spPr>
          <a:xfrm>
            <a:off x="4402531" y="1340768"/>
            <a:ext cx="4572000" cy="5940088"/>
          </a:xfrm>
          <a:prstGeom prst="rect">
            <a:avLst/>
          </a:prstGeom>
        </p:spPr>
        <p:txBody>
          <a:bodyPr>
            <a:spAutoFit/>
          </a:bodyPr>
          <a:lstStyle/>
          <a:p>
            <a:r>
              <a:rPr lang="zh-CN" altLang="en-US" sz="1600" dirty="0"/>
              <a:t>#include &lt;windows.h&gt;</a:t>
            </a:r>
          </a:p>
          <a:p>
            <a:r>
              <a:rPr lang="zh-CN" altLang="en-US" sz="1600" dirty="0"/>
              <a:t>int main(){</a:t>
            </a:r>
          </a:p>
          <a:p>
            <a:r>
              <a:rPr lang="zh-CN" altLang="en-US" sz="1600" dirty="0"/>
              <a:t>	HINSTANCE LibHandle;</a:t>
            </a:r>
          </a:p>
          <a:p>
            <a:r>
              <a:rPr lang="zh-CN" altLang="en-US" sz="1600" dirty="0"/>
              <a:t>	char dllbuf[11]="user32.dll";</a:t>
            </a:r>
          </a:p>
          <a:p>
            <a:r>
              <a:rPr lang="zh-CN" altLang="en-US" sz="1600" dirty="0"/>
              <a:t>	LibHandle=LoadLibrary(dllbuf);</a:t>
            </a:r>
          </a:p>
          <a:p>
            <a:r>
              <a:rPr lang="zh-CN" altLang="en-US" sz="1600" dirty="0"/>
              <a:t>	_asm{</a:t>
            </a:r>
          </a:p>
          <a:p>
            <a:r>
              <a:rPr lang="zh-CN" altLang="en-US" sz="1600" dirty="0"/>
              <a:t>		sub sp,0x440</a:t>
            </a:r>
          </a:p>
          <a:p>
            <a:r>
              <a:rPr lang="zh-CN" altLang="en-US" sz="1600" dirty="0"/>
              <a:t>		xor ebx,ebx</a:t>
            </a:r>
          </a:p>
          <a:p>
            <a:r>
              <a:rPr lang="zh-CN" altLang="en-US" sz="1600" dirty="0"/>
              <a:t>		push ebx</a:t>
            </a:r>
          </a:p>
          <a:p>
            <a:r>
              <a:rPr lang="zh-CN" altLang="en-US" sz="1600" dirty="0"/>
              <a:t>		push 0x656b6f6a</a:t>
            </a:r>
          </a:p>
          <a:p>
            <a:r>
              <a:rPr lang="zh-CN" altLang="en-US" sz="1600" dirty="0"/>
              <a:t>		push 0x73696854</a:t>
            </a:r>
          </a:p>
          <a:p>
            <a:r>
              <a:rPr lang="zh-CN" altLang="en-US" sz="1600" dirty="0"/>
              <a:t>		mov eax,esp</a:t>
            </a:r>
          </a:p>
          <a:p>
            <a:r>
              <a:rPr lang="zh-CN" altLang="en-US" sz="1600" dirty="0"/>
              <a:t>		push ebx</a:t>
            </a:r>
          </a:p>
          <a:p>
            <a:r>
              <a:rPr lang="zh-CN" altLang="en-US" sz="1600" dirty="0"/>
              <a:t>		push eax</a:t>
            </a:r>
          </a:p>
          <a:p>
            <a:r>
              <a:rPr lang="zh-CN" altLang="en-US" sz="1600" dirty="0"/>
              <a:t>		push eax</a:t>
            </a:r>
          </a:p>
          <a:p>
            <a:r>
              <a:rPr lang="zh-CN" altLang="en-US" sz="1600" dirty="0"/>
              <a:t>		push ebx</a:t>
            </a:r>
          </a:p>
          <a:p>
            <a:r>
              <a:rPr lang="zh-CN" altLang="en-US" sz="1600" dirty="0"/>
              <a:t>		mov eax,0x77d5085c</a:t>
            </a:r>
          </a:p>
          <a:p>
            <a:r>
              <a:rPr lang="zh-CN" altLang="en-US" sz="1600" dirty="0"/>
              <a:t>		call eax</a:t>
            </a:r>
          </a:p>
          <a:p>
            <a:r>
              <a:rPr lang="zh-CN" altLang="en-US" sz="1600" dirty="0"/>
              <a:t>		push ebx</a:t>
            </a:r>
          </a:p>
          <a:p>
            <a:r>
              <a:rPr lang="zh-CN" altLang="en-US" sz="1600" dirty="0"/>
              <a:t>		mov eax,0x7c81cafa</a:t>
            </a:r>
          </a:p>
          <a:p>
            <a:r>
              <a:rPr lang="zh-CN" altLang="en-US" sz="1600" dirty="0"/>
              <a:t>		call eax</a:t>
            </a:r>
          </a:p>
          <a:p>
            <a:r>
              <a:rPr lang="zh-CN" altLang="en-US" sz="1600" dirty="0"/>
              <a:t>	}</a:t>
            </a:r>
          </a:p>
          <a:p>
            <a:r>
              <a:rPr lang="zh-CN" altLang="en-US" sz="1600" dirty="0"/>
              <a:t>}</a:t>
            </a:r>
          </a:p>
        </p:txBody>
      </p:sp>
      <p:pic>
        <p:nvPicPr>
          <p:cNvPr id="13" name="图片 12"/>
          <p:cNvPicPr>
            <a:picLocks noChangeAspect="1"/>
          </p:cNvPicPr>
          <p:nvPr/>
        </p:nvPicPr>
        <p:blipFill>
          <a:blip r:embed="rId2"/>
          <a:stretch>
            <a:fillRect/>
          </a:stretch>
        </p:blipFill>
        <p:spPr>
          <a:xfrm>
            <a:off x="155501" y="3153524"/>
            <a:ext cx="6162675" cy="2314575"/>
          </a:xfrm>
          <a:prstGeom prst="rect">
            <a:avLst/>
          </a:prstGeom>
        </p:spPr>
      </p:pic>
    </p:spTree>
    <p:extLst>
      <p:ext uri="{BB962C8B-B14F-4D97-AF65-F5344CB8AC3E}">
        <p14:creationId xmlns:p14="http://schemas.microsoft.com/office/powerpoint/2010/main" val="278146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Shellcode</a:t>
            </a:r>
            <a:r>
              <a:rPr lang="zh-CN" altLang="en-US" dirty="0"/>
              <a:t>在缓冲区的组织方式</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CCBAFC71-9CB2-4829-8A9F-04158835B466}"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84</a:t>
            </a:fld>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01" y="1158125"/>
            <a:ext cx="9216801" cy="5380787"/>
          </a:xfrm>
          <a:prstGeom prst="rect">
            <a:avLst/>
          </a:prstGeom>
        </p:spPr>
      </p:pic>
    </p:spTree>
    <p:extLst>
      <p:ext uri="{BB962C8B-B14F-4D97-AF65-F5344CB8AC3E}">
        <p14:creationId xmlns:p14="http://schemas.microsoft.com/office/powerpoint/2010/main" val="8272301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真的完美了吗？</a:t>
            </a:r>
          </a:p>
        </p:txBody>
      </p:sp>
      <p:sp>
        <p:nvSpPr>
          <p:cNvPr id="3" name="内容占位符 2"/>
          <p:cNvSpPr>
            <a:spLocks noGrp="1"/>
          </p:cNvSpPr>
          <p:nvPr>
            <p:ph idx="1"/>
          </p:nvPr>
        </p:nvSpPr>
        <p:spPr/>
        <p:txBody>
          <a:bodyPr/>
          <a:lstStyle/>
          <a:p>
            <a:r>
              <a:rPr lang="zh-CN" altLang="en-US" dirty="0"/>
              <a:t>不同的操作系统版本中</a:t>
            </a:r>
            <a:r>
              <a:rPr lang="en-US" altLang="zh-CN" dirty="0"/>
              <a:t>API</a:t>
            </a:r>
            <a:r>
              <a:rPr lang="zh-CN" altLang="en-US" dirty="0"/>
              <a:t>入口地址可能不同，因此我们的</a:t>
            </a:r>
            <a:r>
              <a:rPr lang="en-US" altLang="zh-CN" dirty="0" err="1"/>
              <a:t>shellcode</a:t>
            </a:r>
            <a:r>
              <a:rPr lang="zh-CN" altLang="en-US" dirty="0"/>
              <a:t>仍然可能失败！</a:t>
            </a:r>
            <a:r>
              <a:rPr lang="en-US" altLang="zh-CN" dirty="0"/>
              <a:t>!</a:t>
            </a:r>
          </a:p>
          <a:p>
            <a:endParaRPr lang="en-US" altLang="zh-CN" dirty="0"/>
          </a:p>
          <a:p>
            <a:r>
              <a:rPr lang="en-US" altLang="zh-CN" b="1" dirty="0">
                <a:solidFill>
                  <a:srgbClr val="FF0000"/>
                </a:solidFill>
                <a:latin typeface="Comic Sans MS" panose="030F0702030302020204" pitchFamily="66" charset="0"/>
              </a:rPr>
              <a:t>Q: </a:t>
            </a:r>
            <a:r>
              <a:rPr lang="zh-CN" altLang="en-US" dirty="0"/>
              <a:t>我们该怎么办？？？</a:t>
            </a:r>
            <a:endParaRPr lang="en-US" altLang="zh-CN" dirty="0"/>
          </a:p>
          <a:p>
            <a:endParaRPr lang="en-US" altLang="zh-CN" dirty="0"/>
          </a:p>
          <a:p>
            <a:r>
              <a:rPr lang="en-US" altLang="zh-CN" b="1" dirty="0">
                <a:solidFill>
                  <a:srgbClr val="FF0000"/>
                </a:solidFill>
                <a:latin typeface="Comic Sans MS" panose="030F0702030302020204" pitchFamily="66" charset="0"/>
              </a:rPr>
              <a:t>A: </a:t>
            </a:r>
            <a:r>
              <a:rPr lang="zh-CN" altLang="en-US" dirty="0">
                <a:solidFill>
                  <a:srgbClr val="FF0000"/>
                </a:solidFill>
              </a:rPr>
              <a:t>动态获取所需的</a:t>
            </a:r>
            <a:r>
              <a:rPr lang="en-US" altLang="zh-CN" dirty="0">
                <a:solidFill>
                  <a:srgbClr val="FF0000"/>
                </a:solidFill>
              </a:rPr>
              <a:t>API</a:t>
            </a:r>
            <a:r>
              <a:rPr lang="zh-CN" altLang="en-US" dirty="0">
                <a:solidFill>
                  <a:srgbClr val="FF0000"/>
                </a:solidFill>
              </a:rPr>
              <a:t>的函数地址</a:t>
            </a:r>
            <a:endParaRPr lang="en-US" altLang="zh-CN" dirty="0">
              <a:solidFill>
                <a:srgbClr val="FF0000"/>
              </a:solidFill>
            </a:endParaRPr>
          </a:p>
          <a:p>
            <a:endParaRPr lang="en-US" altLang="zh-CN" sz="1100" dirty="0">
              <a:solidFill>
                <a:srgbClr val="FF0000"/>
              </a:solidFill>
            </a:endParaRPr>
          </a:p>
          <a:p>
            <a:pPr lvl="1"/>
            <a:r>
              <a:rPr lang="en-US" altLang="zh-CN" dirty="0">
                <a:solidFill>
                  <a:srgbClr val="C00000"/>
                </a:solidFill>
              </a:rPr>
              <a:t>Win_32</a:t>
            </a:r>
            <a:r>
              <a:rPr lang="zh-CN" altLang="en-US" dirty="0">
                <a:solidFill>
                  <a:srgbClr val="C00000"/>
                </a:solidFill>
              </a:rPr>
              <a:t>平台：</a:t>
            </a:r>
            <a:r>
              <a:rPr lang="zh-CN" altLang="en-US" dirty="0">
                <a:solidFill>
                  <a:srgbClr val="692AA2"/>
                </a:solidFill>
              </a:rPr>
              <a:t>从进程环境中找到</a:t>
            </a:r>
            <a:r>
              <a:rPr lang="en-US" altLang="zh-CN" dirty="0">
                <a:solidFill>
                  <a:srgbClr val="692AA2"/>
                </a:solidFill>
              </a:rPr>
              <a:t>DLL</a:t>
            </a:r>
            <a:r>
              <a:rPr lang="zh-CN" altLang="en-US" dirty="0">
                <a:solidFill>
                  <a:srgbClr val="692AA2"/>
                </a:solidFill>
              </a:rPr>
              <a:t>的导出表，并搜索所需的</a:t>
            </a:r>
            <a:r>
              <a:rPr lang="en-US" altLang="zh-CN" dirty="0">
                <a:solidFill>
                  <a:srgbClr val="692AA2"/>
                </a:solidFill>
              </a:rPr>
              <a:t>API</a:t>
            </a:r>
            <a:r>
              <a:rPr lang="zh-CN" altLang="en-US" dirty="0">
                <a:solidFill>
                  <a:srgbClr val="692AA2"/>
                </a:solidFill>
              </a:rPr>
              <a:t>地址，然后逐一调用</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C014913C-D1CF-49F3-BDE3-9C8A5BF34E31}"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85</a:t>
            </a:fld>
            <a:endParaRPr lang="zh-CN" altLang="en-US"/>
          </a:p>
        </p:txBody>
      </p:sp>
    </p:spTree>
    <p:extLst>
      <p:ext uri="{BB962C8B-B14F-4D97-AF65-F5344CB8AC3E}">
        <p14:creationId xmlns:p14="http://schemas.microsoft.com/office/powerpoint/2010/main" val="79850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arn(inVertic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Shellcode</a:t>
            </a:r>
            <a:r>
              <a:rPr lang="en-US" altLang="zh-CN" dirty="0"/>
              <a:t> </a:t>
            </a:r>
            <a:r>
              <a:rPr lang="zh-CN" altLang="en-US" dirty="0"/>
              <a:t>编码</a:t>
            </a:r>
          </a:p>
        </p:txBody>
      </p:sp>
      <p:sp>
        <p:nvSpPr>
          <p:cNvPr id="3" name="内容占位符 2"/>
          <p:cNvSpPr>
            <a:spLocks noGrp="1"/>
          </p:cNvSpPr>
          <p:nvPr>
            <p:ph idx="1"/>
          </p:nvPr>
        </p:nvSpPr>
        <p:spPr/>
        <p:txBody>
          <a:bodyPr/>
          <a:lstStyle/>
          <a:p>
            <a:r>
              <a:rPr lang="en-US" altLang="zh-CN" b="1" dirty="0">
                <a:solidFill>
                  <a:srgbClr val="FF0000"/>
                </a:solidFill>
                <a:latin typeface="Comic Sans MS" panose="030F0702030302020204" pitchFamily="66" charset="0"/>
              </a:rPr>
              <a:t>Q: </a:t>
            </a:r>
            <a:r>
              <a:rPr lang="zh-CN" altLang="en-US" b="1" dirty="0">
                <a:latin typeface="Comic Sans MS" panose="030F0702030302020204" pitchFamily="66" charset="0"/>
              </a:rPr>
              <a:t>所有的字符串函数都会对</a:t>
            </a:r>
            <a:r>
              <a:rPr lang="en-US" altLang="zh-CN" b="1" dirty="0">
                <a:latin typeface="Comic Sans MS" panose="030F0702030302020204" pitchFamily="66" charset="0"/>
              </a:rPr>
              <a:t>NULL</a:t>
            </a:r>
            <a:r>
              <a:rPr lang="zh-CN" altLang="en-US" b="1" dirty="0">
                <a:latin typeface="Comic Sans MS" panose="030F0702030302020204" pitchFamily="66" charset="0"/>
              </a:rPr>
              <a:t>字节进行限制</a:t>
            </a:r>
            <a:endParaRPr lang="en-US" altLang="zh-CN" b="1" dirty="0">
              <a:latin typeface="Comic Sans MS" panose="030F0702030302020204" pitchFamily="66" charset="0"/>
            </a:endParaRPr>
          </a:p>
          <a:p>
            <a:r>
              <a:rPr lang="en-US" altLang="zh-CN" b="1" dirty="0">
                <a:solidFill>
                  <a:srgbClr val="FF0000"/>
                </a:solidFill>
                <a:latin typeface="Comic Sans MS" panose="030F0702030302020204" pitchFamily="66" charset="0"/>
              </a:rPr>
              <a:t>Q: </a:t>
            </a:r>
            <a:r>
              <a:rPr lang="zh-CN" altLang="en-US" b="1" dirty="0">
                <a:latin typeface="Comic Sans MS" panose="030F0702030302020204" pitchFamily="66" charset="0"/>
              </a:rPr>
              <a:t>有些函数会要求</a:t>
            </a:r>
            <a:r>
              <a:rPr lang="en-US" altLang="zh-CN" b="1" dirty="0" err="1">
                <a:latin typeface="Comic Sans MS" panose="030F0702030302020204" pitchFamily="66" charset="0"/>
              </a:rPr>
              <a:t>shellcode</a:t>
            </a:r>
            <a:r>
              <a:rPr lang="zh-CN" altLang="en-US" b="1" dirty="0">
                <a:latin typeface="Comic Sans MS" panose="030F0702030302020204" pitchFamily="66" charset="0"/>
              </a:rPr>
              <a:t>必须为可见字符的</a:t>
            </a:r>
            <a:r>
              <a:rPr lang="en-US" altLang="zh-CN" b="1" dirty="0">
                <a:latin typeface="Comic Sans MS" panose="030F0702030302020204" pitchFamily="66" charset="0"/>
              </a:rPr>
              <a:t>ASCII</a:t>
            </a:r>
            <a:r>
              <a:rPr lang="zh-CN" altLang="en-US" b="1" dirty="0">
                <a:latin typeface="Comic Sans MS" panose="030F0702030302020204" pitchFamily="66" charset="0"/>
              </a:rPr>
              <a:t>值或</a:t>
            </a:r>
            <a:r>
              <a:rPr lang="en-US" altLang="zh-CN" b="1" dirty="0">
                <a:latin typeface="Comic Sans MS" panose="030F0702030302020204" pitchFamily="66" charset="0"/>
              </a:rPr>
              <a:t>Unicode</a:t>
            </a:r>
            <a:r>
              <a:rPr lang="zh-CN" altLang="en-US" b="1" dirty="0">
                <a:latin typeface="Comic Sans MS" panose="030F0702030302020204" pitchFamily="66" charset="0"/>
              </a:rPr>
              <a:t>值</a:t>
            </a:r>
            <a:endParaRPr lang="en-US" altLang="zh-CN" b="1" dirty="0">
              <a:latin typeface="Comic Sans MS" panose="030F0702030302020204" pitchFamily="66" charset="0"/>
            </a:endParaRPr>
          </a:p>
          <a:p>
            <a:r>
              <a:rPr lang="en-US" altLang="zh-CN" b="1" dirty="0">
                <a:solidFill>
                  <a:srgbClr val="FF0000"/>
                </a:solidFill>
                <a:latin typeface="Comic Sans MS" panose="030F0702030302020204" pitchFamily="66" charset="0"/>
              </a:rPr>
              <a:t>Q: </a:t>
            </a:r>
            <a:r>
              <a:rPr lang="zh-CN" altLang="en-US" b="1" dirty="0">
                <a:latin typeface="Comic Sans MS" panose="030F0702030302020204" pitchFamily="66" charset="0"/>
              </a:rPr>
              <a:t>基于特征的</a:t>
            </a:r>
            <a:r>
              <a:rPr lang="en-US" altLang="zh-CN" b="1" dirty="0">
                <a:latin typeface="Comic Sans MS" panose="030F0702030302020204" pitchFamily="66" charset="0"/>
              </a:rPr>
              <a:t>IDS</a:t>
            </a:r>
            <a:r>
              <a:rPr lang="zh-CN" altLang="en-US" b="1" dirty="0">
                <a:latin typeface="Comic Sans MS" panose="030F0702030302020204" pitchFamily="66" charset="0"/>
              </a:rPr>
              <a:t>系统往往会对常见的</a:t>
            </a:r>
            <a:r>
              <a:rPr lang="en-US" altLang="zh-CN" b="1" dirty="0" err="1">
                <a:latin typeface="Comic Sans MS" panose="030F0702030302020204" pitchFamily="66" charset="0"/>
              </a:rPr>
              <a:t>shellcode</a:t>
            </a:r>
            <a:r>
              <a:rPr lang="zh-CN" altLang="en-US" b="1" dirty="0">
                <a:latin typeface="Comic Sans MS" panose="030F0702030302020204" pitchFamily="66" charset="0"/>
              </a:rPr>
              <a:t>进行拦截</a:t>
            </a:r>
            <a:endParaRPr lang="en-US" altLang="zh-CN" b="1" dirty="0">
              <a:latin typeface="Comic Sans MS" panose="030F0702030302020204" pitchFamily="66" charset="0"/>
            </a:endParaRPr>
          </a:p>
          <a:p>
            <a:r>
              <a:rPr lang="en-US" altLang="zh-CN" b="1" dirty="0">
                <a:solidFill>
                  <a:srgbClr val="FF0000"/>
                </a:solidFill>
                <a:latin typeface="Comic Sans MS" panose="030F0702030302020204" pitchFamily="66" charset="0"/>
              </a:rPr>
              <a:t>A: </a:t>
            </a:r>
            <a:r>
              <a:rPr lang="zh-CN" altLang="en-US" b="1" dirty="0">
                <a:solidFill>
                  <a:srgbClr val="C00000"/>
                </a:solidFill>
                <a:latin typeface="Comic Sans MS" panose="030F0702030302020204" pitchFamily="66" charset="0"/>
              </a:rPr>
              <a:t>对</a:t>
            </a:r>
            <a:r>
              <a:rPr lang="en-US" altLang="zh-CN" b="1" dirty="0" err="1">
                <a:solidFill>
                  <a:srgbClr val="C00000"/>
                </a:solidFill>
                <a:latin typeface="Comic Sans MS" panose="030F0702030302020204" pitchFamily="66" charset="0"/>
              </a:rPr>
              <a:t>shellcode</a:t>
            </a:r>
            <a:r>
              <a:rPr lang="zh-CN" altLang="en-US" b="1" dirty="0">
                <a:solidFill>
                  <a:srgbClr val="C00000"/>
                </a:solidFill>
                <a:latin typeface="Comic Sans MS" panose="030F0702030302020204" pitchFamily="66" charset="0"/>
              </a:rPr>
              <a:t>进行编码（与软件加壳的原理类似）</a:t>
            </a:r>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D8E35B95-DD4C-4AEE-A26C-7A34643DD014}"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86</a:t>
            </a:fld>
            <a:endParaRPr lang="zh-CN" altLang="en-US"/>
          </a:p>
        </p:txBody>
      </p:sp>
      <p:pic>
        <p:nvPicPr>
          <p:cNvPr id="7" name="图片 6"/>
          <p:cNvPicPr>
            <a:picLocks noChangeAspect="1"/>
          </p:cNvPicPr>
          <p:nvPr/>
        </p:nvPicPr>
        <p:blipFill>
          <a:blip r:embed="rId3"/>
          <a:stretch>
            <a:fillRect/>
          </a:stretch>
        </p:blipFill>
        <p:spPr>
          <a:xfrm>
            <a:off x="-36512" y="3878430"/>
            <a:ext cx="5197252" cy="2425384"/>
          </a:xfrm>
          <a:prstGeom prst="rect">
            <a:avLst/>
          </a:prstGeom>
        </p:spPr>
        <p:style>
          <a:lnRef idx="3">
            <a:schemeClr val="lt1"/>
          </a:lnRef>
          <a:fillRef idx="1">
            <a:schemeClr val="accent1"/>
          </a:fillRef>
          <a:effectRef idx="1">
            <a:schemeClr val="accent1"/>
          </a:effectRef>
          <a:fontRef idx="minor">
            <a:schemeClr val="lt1"/>
          </a:fontRef>
        </p:style>
      </p:pic>
      <p:pic>
        <p:nvPicPr>
          <p:cNvPr id="8" name="图片 7"/>
          <p:cNvPicPr>
            <a:picLocks noChangeAspect="1"/>
          </p:cNvPicPr>
          <p:nvPr/>
        </p:nvPicPr>
        <p:blipFill>
          <a:blip r:embed="rId4"/>
          <a:stretch>
            <a:fillRect/>
          </a:stretch>
        </p:blipFill>
        <p:spPr>
          <a:xfrm>
            <a:off x="5180055" y="3814789"/>
            <a:ext cx="3628757" cy="2464054"/>
          </a:xfrm>
          <a:prstGeom prst="rect">
            <a:avLst/>
          </a:prstGeom>
        </p:spPr>
        <p:style>
          <a:lnRef idx="1">
            <a:schemeClr val="accent3"/>
          </a:lnRef>
          <a:fillRef idx="3">
            <a:schemeClr val="accent3"/>
          </a:fillRef>
          <a:effectRef idx="2">
            <a:schemeClr val="accent3"/>
          </a:effectRef>
          <a:fontRef idx="minor">
            <a:schemeClr val="lt1"/>
          </a:fontRef>
        </p:style>
      </p:pic>
    </p:spTree>
    <p:extLst>
      <p:ext uri="{BB962C8B-B14F-4D97-AF65-F5344CB8AC3E}">
        <p14:creationId xmlns:p14="http://schemas.microsoft.com/office/powerpoint/2010/main" val="423591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堆溢出</a:t>
            </a:r>
            <a:endParaRPr lang="zh-CN" altLang="en-US" dirty="0"/>
          </a:p>
        </p:txBody>
      </p:sp>
      <p:sp>
        <p:nvSpPr>
          <p:cNvPr id="3" name="内容占位符 2"/>
          <p:cNvSpPr>
            <a:spLocks noGrp="1"/>
          </p:cNvSpPr>
          <p:nvPr>
            <p:ph idx="1"/>
          </p:nvPr>
        </p:nvSpPr>
        <p:spPr>
          <a:xfrm>
            <a:off x="457200" y="908720"/>
            <a:ext cx="8229600" cy="5492080"/>
          </a:xfrm>
        </p:spPr>
        <p:txBody>
          <a:bodyPr/>
          <a:lstStyle/>
          <a:p>
            <a:r>
              <a:rPr lang="zh-CN" altLang="en-US" b="1" dirty="0"/>
              <a:t>缓冲区溢出</a:t>
            </a:r>
            <a:r>
              <a:rPr lang="en-US" altLang="zh-CN" b="1" dirty="0"/>
              <a:t>——</a:t>
            </a:r>
            <a:r>
              <a:rPr lang="zh-CN" altLang="en-US" b="1" dirty="0">
                <a:solidFill>
                  <a:srgbClr val="FF0000"/>
                </a:solidFill>
              </a:rPr>
              <a:t>堆溢出：</a:t>
            </a:r>
            <a:endParaRPr lang="en-US" altLang="zh-CN" b="1" dirty="0">
              <a:solidFill>
                <a:srgbClr val="FF0000"/>
              </a:solidFill>
            </a:endParaRPr>
          </a:p>
          <a:p>
            <a:pPr lvl="1"/>
            <a:r>
              <a:rPr lang="zh-CN" altLang="en-US" b="1" dirty="0">
                <a:solidFill>
                  <a:schemeClr val="tx1">
                    <a:lumMod val="90000"/>
                    <a:lumOff val="10000"/>
                  </a:schemeClr>
                </a:solidFill>
              </a:rPr>
              <a:t>比栈溢出更难实现，但原理基本相同</a:t>
            </a:r>
            <a:endParaRPr lang="en-US" altLang="zh-CN" b="1" dirty="0">
              <a:solidFill>
                <a:schemeClr val="tx1">
                  <a:lumMod val="90000"/>
                  <a:lumOff val="10000"/>
                </a:schemeClr>
              </a:solidFill>
            </a:endParaRPr>
          </a:p>
          <a:p>
            <a:pPr lvl="1"/>
            <a:r>
              <a:rPr lang="en-US" altLang="zh-CN" b="1" dirty="0"/>
              <a:t>C</a:t>
            </a:r>
            <a:r>
              <a:rPr lang="zh-CN" altLang="en-US" b="1" dirty="0"/>
              <a:t>使用</a:t>
            </a:r>
            <a:r>
              <a:rPr lang="en-US" altLang="zh-CN" b="1" dirty="0" err="1">
                <a:solidFill>
                  <a:srgbClr val="FF0000"/>
                </a:solidFill>
              </a:rPr>
              <a:t>malloc</a:t>
            </a:r>
            <a:r>
              <a:rPr lang="en-US" altLang="zh-CN" b="1" dirty="0">
                <a:solidFill>
                  <a:srgbClr val="FF0000"/>
                </a:solidFill>
              </a:rPr>
              <a:t>()</a:t>
            </a:r>
            <a:r>
              <a:rPr lang="en-US" altLang="zh-CN" b="1" dirty="0"/>
              <a:t>/</a:t>
            </a:r>
            <a:r>
              <a:rPr lang="en-US" altLang="zh-CN" b="1" dirty="0">
                <a:solidFill>
                  <a:srgbClr val="FF0000"/>
                </a:solidFill>
              </a:rPr>
              <a:t>free()</a:t>
            </a:r>
            <a:r>
              <a:rPr lang="zh-CN" altLang="en-US" b="1" dirty="0"/>
              <a:t>，</a:t>
            </a:r>
            <a:r>
              <a:rPr lang="en-US" altLang="zh-CN" b="1" dirty="0"/>
              <a:t>C++</a:t>
            </a:r>
            <a:r>
              <a:rPr lang="zh-CN" altLang="en-US" b="1" dirty="0"/>
              <a:t>使用</a:t>
            </a:r>
            <a:r>
              <a:rPr lang="en-US" altLang="zh-CN" b="1" dirty="0">
                <a:solidFill>
                  <a:srgbClr val="FF0000"/>
                </a:solidFill>
              </a:rPr>
              <a:t>new()</a:t>
            </a:r>
            <a:r>
              <a:rPr lang="en-US" altLang="zh-CN" b="1" dirty="0"/>
              <a:t>/</a:t>
            </a:r>
            <a:r>
              <a:rPr lang="en-US" altLang="zh-CN" b="1" dirty="0">
                <a:solidFill>
                  <a:srgbClr val="FF0000"/>
                </a:solidFill>
              </a:rPr>
              <a:t>delete()</a:t>
            </a:r>
            <a:r>
              <a:rPr lang="zh-CN" altLang="en-US" b="1" dirty="0"/>
              <a:t>函数实现内存的动态分配和回收</a:t>
            </a:r>
            <a:endParaRPr lang="zh-CN" altLang="en-US" b="1" dirty="0">
              <a:solidFill>
                <a:schemeClr val="tx1">
                  <a:lumMod val="90000"/>
                  <a:lumOff val="10000"/>
                </a:schemeClr>
              </a:solidFill>
            </a:endParaRPr>
          </a:p>
        </p:txBody>
      </p:sp>
      <p:grpSp>
        <p:nvGrpSpPr>
          <p:cNvPr id="9" name="组合 8"/>
          <p:cNvGrpSpPr/>
          <p:nvPr/>
        </p:nvGrpSpPr>
        <p:grpSpPr>
          <a:xfrm>
            <a:off x="1259632" y="2564904"/>
            <a:ext cx="6696744" cy="4248472"/>
            <a:chOff x="1403648" y="2204864"/>
            <a:chExt cx="6696744" cy="4248472"/>
          </a:xfrm>
          <a:solidFill>
            <a:schemeClr val="bg1">
              <a:lumMod val="95000"/>
            </a:schemeClr>
          </a:solidFill>
        </p:grpSpPr>
        <p:sp>
          <p:nvSpPr>
            <p:cNvPr id="6" name="流程图: 文档 5"/>
            <p:cNvSpPr/>
            <p:nvPr/>
          </p:nvSpPr>
          <p:spPr>
            <a:xfrm>
              <a:off x="1403648" y="2204864"/>
              <a:ext cx="6696744" cy="4248472"/>
            </a:xfrm>
            <a:prstGeom prst="flowChartDocumen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p:cNvSpPr/>
            <p:nvPr/>
          </p:nvSpPr>
          <p:spPr>
            <a:xfrm>
              <a:off x="1547664" y="2348880"/>
              <a:ext cx="2088232" cy="792088"/>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200" dirty="0"/>
                <a:t>堆表</a:t>
              </a:r>
            </a:p>
          </p:txBody>
        </p:sp>
        <p:grpSp>
          <p:nvGrpSpPr>
            <p:cNvPr id="14" name="组合 13"/>
            <p:cNvGrpSpPr/>
            <p:nvPr/>
          </p:nvGrpSpPr>
          <p:grpSpPr>
            <a:xfrm>
              <a:off x="1896268" y="3537012"/>
              <a:ext cx="2088232" cy="792088"/>
              <a:chOff x="1896268" y="3537012"/>
              <a:chExt cx="2088232" cy="792088"/>
            </a:xfrm>
            <a:grpFill/>
          </p:grpSpPr>
          <p:sp>
            <p:nvSpPr>
              <p:cNvPr id="8" name="矩形 7"/>
              <p:cNvSpPr/>
              <p:nvPr/>
            </p:nvSpPr>
            <p:spPr>
              <a:xfrm>
                <a:off x="1896268" y="3537012"/>
                <a:ext cx="2088232" cy="792088"/>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   data</a:t>
                </a:r>
                <a:endParaRPr lang="zh-CN" altLang="en-US" sz="3200" dirty="0"/>
              </a:p>
            </p:txBody>
          </p:sp>
          <p:sp>
            <p:nvSpPr>
              <p:cNvPr id="13" name="矩形 12"/>
              <p:cNvSpPr/>
              <p:nvPr/>
            </p:nvSpPr>
            <p:spPr>
              <a:xfrm>
                <a:off x="1896268" y="3537012"/>
                <a:ext cx="667429" cy="396044"/>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块首</a:t>
                </a:r>
              </a:p>
            </p:txBody>
          </p:sp>
        </p:grpSp>
        <p:grpSp>
          <p:nvGrpSpPr>
            <p:cNvPr id="15" name="组合 14"/>
            <p:cNvGrpSpPr/>
            <p:nvPr/>
          </p:nvGrpSpPr>
          <p:grpSpPr>
            <a:xfrm>
              <a:off x="1671981" y="5373216"/>
              <a:ext cx="2088232" cy="792088"/>
              <a:chOff x="1896268" y="3537012"/>
              <a:chExt cx="2088232" cy="792088"/>
            </a:xfrm>
            <a:grpFill/>
          </p:grpSpPr>
          <p:sp>
            <p:nvSpPr>
              <p:cNvPr id="16" name="矩形 15"/>
              <p:cNvSpPr/>
              <p:nvPr/>
            </p:nvSpPr>
            <p:spPr>
              <a:xfrm>
                <a:off x="1896268" y="3537012"/>
                <a:ext cx="2088232" cy="792088"/>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   data</a:t>
                </a:r>
                <a:endParaRPr lang="zh-CN" altLang="en-US" sz="3200" dirty="0"/>
              </a:p>
            </p:txBody>
          </p:sp>
          <p:sp>
            <p:nvSpPr>
              <p:cNvPr id="17" name="矩形 16"/>
              <p:cNvSpPr/>
              <p:nvPr/>
            </p:nvSpPr>
            <p:spPr>
              <a:xfrm>
                <a:off x="1896268" y="3537012"/>
                <a:ext cx="667429" cy="396044"/>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块首</a:t>
                </a:r>
              </a:p>
            </p:txBody>
          </p:sp>
        </p:grpSp>
        <p:grpSp>
          <p:nvGrpSpPr>
            <p:cNvPr id="18" name="组合 17"/>
            <p:cNvGrpSpPr/>
            <p:nvPr/>
          </p:nvGrpSpPr>
          <p:grpSpPr>
            <a:xfrm>
              <a:off x="3332984" y="4471271"/>
              <a:ext cx="2088232" cy="792088"/>
              <a:chOff x="1896268" y="3537012"/>
              <a:chExt cx="2088232" cy="792088"/>
            </a:xfrm>
            <a:grpFill/>
          </p:grpSpPr>
          <p:sp>
            <p:nvSpPr>
              <p:cNvPr id="19" name="矩形 18"/>
              <p:cNvSpPr/>
              <p:nvPr/>
            </p:nvSpPr>
            <p:spPr>
              <a:xfrm>
                <a:off x="1896268" y="3537012"/>
                <a:ext cx="2088232" cy="792088"/>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   data</a:t>
                </a:r>
                <a:endParaRPr lang="zh-CN" altLang="en-US" sz="3200" dirty="0"/>
              </a:p>
            </p:txBody>
          </p:sp>
          <p:sp>
            <p:nvSpPr>
              <p:cNvPr id="20" name="矩形 19"/>
              <p:cNvSpPr/>
              <p:nvPr/>
            </p:nvSpPr>
            <p:spPr>
              <a:xfrm>
                <a:off x="1896268" y="3537012"/>
                <a:ext cx="667429" cy="396044"/>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块首</a:t>
                </a:r>
              </a:p>
            </p:txBody>
          </p:sp>
        </p:grpSp>
        <p:grpSp>
          <p:nvGrpSpPr>
            <p:cNvPr id="21" name="组合 20"/>
            <p:cNvGrpSpPr/>
            <p:nvPr/>
          </p:nvGrpSpPr>
          <p:grpSpPr>
            <a:xfrm>
              <a:off x="5724128" y="4471271"/>
              <a:ext cx="2088232" cy="792088"/>
              <a:chOff x="1896268" y="3537012"/>
              <a:chExt cx="2088232" cy="792088"/>
            </a:xfrm>
            <a:grpFill/>
          </p:grpSpPr>
          <p:sp>
            <p:nvSpPr>
              <p:cNvPr id="22" name="矩形 21"/>
              <p:cNvSpPr/>
              <p:nvPr/>
            </p:nvSpPr>
            <p:spPr>
              <a:xfrm>
                <a:off x="1896268" y="3537012"/>
                <a:ext cx="2088232" cy="792088"/>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   data</a:t>
                </a:r>
                <a:endParaRPr lang="zh-CN" altLang="en-US" sz="3200" dirty="0"/>
              </a:p>
            </p:txBody>
          </p:sp>
          <p:sp>
            <p:nvSpPr>
              <p:cNvPr id="23" name="矩形 22"/>
              <p:cNvSpPr/>
              <p:nvPr/>
            </p:nvSpPr>
            <p:spPr>
              <a:xfrm>
                <a:off x="1896268" y="3537012"/>
                <a:ext cx="667429" cy="396044"/>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块首</a:t>
                </a:r>
              </a:p>
            </p:txBody>
          </p:sp>
        </p:grpSp>
        <p:grpSp>
          <p:nvGrpSpPr>
            <p:cNvPr id="24" name="组合 23"/>
            <p:cNvGrpSpPr/>
            <p:nvPr/>
          </p:nvGrpSpPr>
          <p:grpSpPr>
            <a:xfrm>
              <a:off x="5868144" y="3262118"/>
              <a:ext cx="2088232" cy="792088"/>
              <a:chOff x="1896268" y="3537012"/>
              <a:chExt cx="2088232" cy="792088"/>
            </a:xfrm>
            <a:grpFill/>
          </p:grpSpPr>
          <p:sp>
            <p:nvSpPr>
              <p:cNvPr id="25" name="矩形 24"/>
              <p:cNvSpPr/>
              <p:nvPr/>
            </p:nvSpPr>
            <p:spPr>
              <a:xfrm>
                <a:off x="1896268" y="3537012"/>
                <a:ext cx="2088232" cy="792088"/>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   data</a:t>
                </a:r>
                <a:endParaRPr lang="zh-CN" altLang="en-US" sz="3200" dirty="0"/>
              </a:p>
            </p:txBody>
          </p:sp>
          <p:sp>
            <p:nvSpPr>
              <p:cNvPr id="26" name="矩形 25"/>
              <p:cNvSpPr/>
              <p:nvPr/>
            </p:nvSpPr>
            <p:spPr>
              <a:xfrm>
                <a:off x="1896268" y="3537012"/>
                <a:ext cx="667429" cy="396044"/>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块首</a:t>
                </a:r>
              </a:p>
            </p:txBody>
          </p:sp>
        </p:grpSp>
        <p:grpSp>
          <p:nvGrpSpPr>
            <p:cNvPr id="27" name="组合 26"/>
            <p:cNvGrpSpPr/>
            <p:nvPr/>
          </p:nvGrpSpPr>
          <p:grpSpPr>
            <a:xfrm>
              <a:off x="4136900" y="2348880"/>
              <a:ext cx="2088232" cy="792088"/>
              <a:chOff x="1896268" y="3537012"/>
              <a:chExt cx="2088232" cy="792088"/>
            </a:xfrm>
            <a:grpFill/>
          </p:grpSpPr>
          <p:sp>
            <p:nvSpPr>
              <p:cNvPr id="28" name="矩形 27"/>
              <p:cNvSpPr/>
              <p:nvPr/>
            </p:nvSpPr>
            <p:spPr>
              <a:xfrm>
                <a:off x="1896268" y="3537012"/>
                <a:ext cx="2088232" cy="792088"/>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dirty="0"/>
                  <a:t>   data</a:t>
                </a:r>
                <a:endParaRPr lang="zh-CN" altLang="en-US" sz="3200" dirty="0"/>
              </a:p>
            </p:txBody>
          </p:sp>
          <p:sp>
            <p:nvSpPr>
              <p:cNvPr id="29" name="矩形 28"/>
              <p:cNvSpPr/>
              <p:nvPr/>
            </p:nvSpPr>
            <p:spPr>
              <a:xfrm>
                <a:off x="1896268" y="3537012"/>
                <a:ext cx="667429" cy="396044"/>
              </a:xfrm>
              <a:prstGeom prst="rect">
                <a:avLst/>
              </a:prstGeom>
              <a:grpFill/>
              <a:ln w="28575">
                <a:solidFill>
                  <a:srgbClr val="FF0000"/>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块首</a:t>
                </a:r>
              </a:p>
            </p:txBody>
          </p:sp>
        </p:grpSp>
        <p:sp>
          <p:nvSpPr>
            <p:cNvPr id="30" name="任意多边形 29"/>
            <p:cNvSpPr/>
            <p:nvPr/>
          </p:nvSpPr>
          <p:spPr>
            <a:xfrm>
              <a:off x="2506717" y="3137338"/>
              <a:ext cx="45719" cy="399674"/>
            </a:xfrm>
            <a:custGeom>
              <a:avLst/>
              <a:gdLst>
                <a:gd name="connsiteX0" fmla="*/ 63062 w 63062"/>
                <a:gd name="connsiteY0" fmla="*/ 0 h 346841"/>
                <a:gd name="connsiteX1" fmla="*/ 0 w 63062"/>
                <a:gd name="connsiteY1" fmla="*/ 346841 h 346841"/>
              </a:gdLst>
              <a:ahLst/>
              <a:cxnLst>
                <a:cxn ang="0">
                  <a:pos x="connsiteX0" y="connsiteY0"/>
                </a:cxn>
                <a:cxn ang="0">
                  <a:pos x="connsiteX1" y="connsiteY1"/>
                </a:cxn>
              </a:cxnLst>
              <a:rect l="l" t="t" r="r" b="b"/>
              <a:pathLst>
                <a:path w="63062" h="346841">
                  <a:moveTo>
                    <a:pt x="63062" y="0"/>
                  </a:moveTo>
                  <a:lnTo>
                    <a:pt x="0" y="346841"/>
                  </a:lnTo>
                </a:path>
              </a:pathLst>
            </a:custGeom>
            <a:grpFill/>
            <a:ln w="57150">
              <a:solidFill>
                <a:srgbClr val="7030A0"/>
              </a:solidFill>
              <a:headEnd type="none" w="med" len="med"/>
              <a:tailEnd type="arrow" w="med" len="med"/>
            </a:ln>
          </p:spPr>
          <p:txBody>
            <a:bodyPr rtlCol="0" anchor="ctr"/>
            <a:lstStyle/>
            <a:p>
              <a:pPr algn="ctr"/>
              <a:endParaRPr lang="zh-CN" altLang="en-US"/>
            </a:p>
          </p:txBody>
        </p:sp>
        <p:sp>
          <p:nvSpPr>
            <p:cNvPr id="31" name="任意多边形 30"/>
            <p:cNvSpPr/>
            <p:nvPr/>
          </p:nvSpPr>
          <p:spPr>
            <a:xfrm>
              <a:off x="1418294" y="3105807"/>
              <a:ext cx="473568" cy="2301765"/>
            </a:xfrm>
            <a:custGeom>
              <a:avLst/>
              <a:gdLst>
                <a:gd name="connsiteX0" fmla="*/ 473568 w 473568"/>
                <a:gd name="connsiteY0" fmla="*/ 0 h 2301765"/>
                <a:gd name="connsiteX1" fmla="*/ 603 w 473568"/>
                <a:gd name="connsiteY1" fmla="*/ 819807 h 2301765"/>
                <a:gd name="connsiteX2" fmla="*/ 394740 w 473568"/>
                <a:gd name="connsiteY2" fmla="*/ 2301765 h 2301765"/>
              </a:gdLst>
              <a:ahLst/>
              <a:cxnLst>
                <a:cxn ang="0">
                  <a:pos x="connsiteX0" y="connsiteY0"/>
                </a:cxn>
                <a:cxn ang="0">
                  <a:pos x="connsiteX1" y="connsiteY1"/>
                </a:cxn>
                <a:cxn ang="0">
                  <a:pos x="connsiteX2" y="connsiteY2"/>
                </a:cxn>
              </a:cxnLst>
              <a:rect l="l" t="t" r="r" b="b"/>
              <a:pathLst>
                <a:path w="473568" h="2301765">
                  <a:moveTo>
                    <a:pt x="473568" y="0"/>
                  </a:moveTo>
                  <a:cubicBezTo>
                    <a:pt x="243654" y="218090"/>
                    <a:pt x="13741" y="436180"/>
                    <a:pt x="603" y="819807"/>
                  </a:cubicBezTo>
                  <a:cubicBezTo>
                    <a:pt x="-12535" y="1203435"/>
                    <a:pt x="191102" y="1752600"/>
                    <a:pt x="394740" y="2301765"/>
                  </a:cubicBezTo>
                </a:path>
              </a:pathLst>
            </a:custGeom>
            <a:grpFill/>
            <a:ln w="57150">
              <a:solidFill>
                <a:srgbClr val="7030A0"/>
              </a:solidFill>
              <a:headEnd type="none" w="med" len="med"/>
              <a:tailEnd type="arrow" w="med" len="med"/>
            </a:ln>
          </p:spPr>
          <p:txBody>
            <a:bodyPr rtlCol="0" anchor="ctr"/>
            <a:lstStyle/>
            <a:p>
              <a:pPr algn="ctr"/>
              <a:endParaRPr lang="zh-CN" altLang="en-US"/>
            </a:p>
          </p:txBody>
        </p:sp>
        <p:sp>
          <p:nvSpPr>
            <p:cNvPr id="32" name="任意多边形 31"/>
            <p:cNvSpPr/>
            <p:nvPr/>
          </p:nvSpPr>
          <p:spPr>
            <a:xfrm>
              <a:off x="3626069" y="2475186"/>
              <a:ext cx="504497" cy="47297"/>
            </a:xfrm>
            <a:custGeom>
              <a:avLst/>
              <a:gdLst>
                <a:gd name="connsiteX0" fmla="*/ 0 w 504497"/>
                <a:gd name="connsiteY0" fmla="*/ 0 h 47297"/>
                <a:gd name="connsiteX1" fmla="*/ 504497 w 504497"/>
                <a:gd name="connsiteY1" fmla="*/ 47297 h 47297"/>
              </a:gdLst>
              <a:ahLst/>
              <a:cxnLst>
                <a:cxn ang="0">
                  <a:pos x="connsiteX0" y="connsiteY0"/>
                </a:cxn>
                <a:cxn ang="0">
                  <a:pos x="connsiteX1" y="connsiteY1"/>
                </a:cxn>
              </a:cxnLst>
              <a:rect l="l" t="t" r="r" b="b"/>
              <a:pathLst>
                <a:path w="504497" h="47297">
                  <a:moveTo>
                    <a:pt x="0" y="0"/>
                  </a:moveTo>
                  <a:lnTo>
                    <a:pt x="504497" y="47297"/>
                  </a:lnTo>
                </a:path>
              </a:pathLst>
            </a:custGeom>
            <a:grpFill/>
            <a:ln w="57150">
              <a:solidFill>
                <a:srgbClr val="7030A0"/>
              </a:solidFill>
              <a:headEnd type="none" w="med" len="med"/>
              <a:tailEnd type="arrow" w="med" len="med"/>
            </a:ln>
          </p:spPr>
          <p:txBody>
            <a:bodyPr rtlCol="0" anchor="ctr"/>
            <a:lstStyle/>
            <a:p>
              <a:pPr algn="ctr"/>
              <a:endParaRPr lang="zh-CN" altLang="en-US"/>
            </a:p>
          </p:txBody>
        </p:sp>
        <p:sp>
          <p:nvSpPr>
            <p:cNvPr id="34" name="任意多边形 33"/>
            <p:cNvSpPr/>
            <p:nvPr/>
          </p:nvSpPr>
          <p:spPr>
            <a:xfrm>
              <a:off x="3626069" y="2932386"/>
              <a:ext cx="2254469" cy="567559"/>
            </a:xfrm>
            <a:custGeom>
              <a:avLst/>
              <a:gdLst>
                <a:gd name="connsiteX0" fmla="*/ 0 w 2254469"/>
                <a:gd name="connsiteY0" fmla="*/ 0 h 567559"/>
                <a:gd name="connsiteX1" fmla="*/ 945931 w 2254469"/>
                <a:gd name="connsiteY1" fmla="*/ 409904 h 567559"/>
                <a:gd name="connsiteX2" fmla="*/ 2254469 w 2254469"/>
                <a:gd name="connsiteY2" fmla="*/ 567559 h 567559"/>
              </a:gdLst>
              <a:ahLst/>
              <a:cxnLst>
                <a:cxn ang="0">
                  <a:pos x="connsiteX0" y="connsiteY0"/>
                </a:cxn>
                <a:cxn ang="0">
                  <a:pos x="connsiteX1" y="connsiteY1"/>
                </a:cxn>
                <a:cxn ang="0">
                  <a:pos x="connsiteX2" y="connsiteY2"/>
                </a:cxn>
              </a:cxnLst>
              <a:rect l="l" t="t" r="r" b="b"/>
              <a:pathLst>
                <a:path w="2254469" h="567559">
                  <a:moveTo>
                    <a:pt x="0" y="0"/>
                  </a:moveTo>
                  <a:cubicBezTo>
                    <a:pt x="285093" y="157655"/>
                    <a:pt x="570186" y="315311"/>
                    <a:pt x="945931" y="409904"/>
                  </a:cubicBezTo>
                  <a:cubicBezTo>
                    <a:pt x="1321676" y="504497"/>
                    <a:pt x="1788072" y="536028"/>
                    <a:pt x="2254469" y="567559"/>
                  </a:cubicBezTo>
                </a:path>
              </a:pathLst>
            </a:custGeom>
            <a:grpFill/>
            <a:ln w="57150">
              <a:solidFill>
                <a:srgbClr val="7030A0"/>
              </a:solidFill>
              <a:headEnd type="none" w="med" len="med"/>
              <a:tailEnd type="arrow" w="med" len="med"/>
            </a:ln>
          </p:spPr>
          <p:txBody>
            <a:bodyPr rtlCol="0" anchor="ctr"/>
            <a:lstStyle/>
            <a:p>
              <a:pPr algn="ctr"/>
              <a:endParaRPr lang="zh-CN" altLang="en-US"/>
            </a:p>
          </p:txBody>
        </p:sp>
        <p:sp>
          <p:nvSpPr>
            <p:cNvPr id="35" name="任意多边形 34"/>
            <p:cNvSpPr/>
            <p:nvPr/>
          </p:nvSpPr>
          <p:spPr>
            <a:xfrm>
              <a:off x="3657600" y="3137338"/>
              <a:ext cx="2065283" cy="1371600"/>
            </a:xfrm>
            <a:custGeom>
              <a:avLst/>
              <a:gdLst>
                <a:gd name="connsiteX0" fmla="*/ 0 w 2065283"/>
                <a:gd name="connsiteY0" fmla="*/ 0 h 1371600"/>
                <a:gd name="connsiteX1" fmla="*/ 2065283 w 2065283"/>
                <a:gd name="connsiteY1" fmla="*/ 1371600 h 1371600"/>
              </a:gdLst>
              <a:ahLst/>
              <a:cxnLst>
                <a:cxn ang="0">
                  <a:pos x="connsiteX0" y="connsiteY0"/>
                </a:cxn>
                <a:cxn ang="0">
                  <a:pos x="connsiteX1" y="connsiteY1"/>
                </a:cxn>
              </a:cxnLst>
              <a:rect l="l" t="t" r="r" b="b"/>
              <a:pathLst>
                <a:path w="2065283" h="1371600">
                  <a:moveTo>
                    <a:pt x="0" y="0"/>
                  </a:moveTo>
                  <a:lnTo>
                    <a:pt x="2065283" y="1371600"/>
                  </a:lnTo>
                </a:path>
              </a:pathLst>
            </a:custGeom>
            <a:grpFill/>
            <a:ln w="57150">
              <a:solidFill>
                <a:srgbClr val="7030A0"/>
              </a:solidFill>
              <a:headEnd type="none" w="med" len="med"/>
              <a:tailEnd type="arrow" w="med" len="med"/>
            </a:ln>
          </p:spPr>
          <p:txBody>
            <a:bodyPr rtlCol="0" anchor="ctr"/>
            <a:lstStyle/>
            <a:p>
              <a:pPr algn="ctr"/>
              <a:endParaRPr lang="zh-CN" altLang="en-US"/>
            </a:p>
          </p:txBody>
        </p:sp>
        <p:sp>
          <p:nvSpPr>
            <p:cNvPr id="36" name="任意多边形 35"/>
            <p:cNvSpPr/>
            <p:nvPr/>
          </p:nvSpPr>
          <p:spPr>
            <a:xfrm>
              <a:off x="3358055" y="3121572"/>
              <a:ext cx="362607" cy="1387366"/>
            </a:xfrm>
            <a:custGeom>
              <a:avLst/>
              <a:gdLst>
                <a:gd name="connsiteX0" fmla="*/ 0 w 362607"/>
                <a:gd name="connsiteY0" fmla="*/ 0 h 1387366"/>
                <a:gd name="connsiteX1" fmla="*/ 362607 w 362607"/>
                <a:gd name="connsiteY1" fmla="*/ 1387366 h 1387366"/>
              </a:gdLst>
              <a:ahLst/>
              <a:cxnLst>
                <a:cxn ang="0">
                  <a:pos x="connsiteX0" y="connsiteY0"/>
                </a:cxn>
                <a:cxn ang="0">
                  <a:pos x="connsiteX1" y="connsiteY1"/>
                </a:cxn>
              </a:cxnLst>
              <a:rect l="l" t="t" r="r" b="b"/>
              <a:pathLst>
                <a:path w="362607" h="1387366">
                  <a:moveTo>
                    <a:pt x="0" y="0"/>
                  </a:moveTo>
                  <a:lnTo>
                    <a:pt x="362607" y="1387366"/>
                  </a:lnTo>
                </a:path>
              </a:pathLst>
            </a:custGeom>
            <a:grpFill/>
            <a:ln w="57150">
              <a:solidFill>
                <a:srgbClr val="7030A0"/>
              </a:solidFill>
              <a:headEnd type="none" w="med" len="med"/>
              <a:tailEnd type="arrow" w="med" len="med"/>
            </a:ln>
          </p:spPr>
          <p:txBody>
            <a:bodyPr rtlCol="0" anchor="ctr"/>
            <a:lstStyle/>
            <a:p>
              <a:pPr algn="ctr"/>
              <a:endParaRPr lang="zh-CN" altLang="en-US"/>
            </a:p>
          </p:txBody>
        </p:sp>
      </p:grpSp>
      <p:sp>
        <p:nvSpPr>
          <p:cNvPr id="10" name="日期占位符 9"/>
          <p:cNvSpPr>
            <a:spLocks noGrp="1"/>
          </p:cNvSpPr>
          <p:nvPr>
            <p:ph type="dt" sz="half" idx="2"/>
          </p:nvPr>
        </p:nvSpPr>
        <p:spPr/>
        <p:txBody>
          <a:bodyPr/>
          <a:lstStyle/>
          <a:p>
            <a:fld id="{191DBBC8-61F9-4271-9B2B-1BFC11B779D1}" type="datetime1">
              <a:rPr lang="zh-CN" altLang="en-US" smtClean="0"/>
              <a:t>2022/11/4</a:t>
            </a:fld>
            <a:endParaRPr lang="zh-CN" altLang="en-US"/>
          </a:p>
        </p:txBody>
      </p:sp>
      <p:sp>
        <p:nvSpPr>
          <p:cNvPr id="11" name="页脚占位符 10"/>
          <p:cNvSpPr>
            <a:spLocks noGrp="1"/>
          </p:cNvSpPr>
          <p:nvPr>
            <p:ph type="ftr" sz="quarter" idx="3"/>
          </p:nvPr>
        </p:nvSpPr>
        <p:spPr/>
        <p:txBody>
          <a:bodyPr/>
          <a:lstStyle/>
          <a:p>
            <a:r>
              <a:rPr lang="en-US" altLang="zh-CN"/>
              <a:t>is.cumt.edu.cn</a:t>
            </a:r>
            <a:endParaRPr lang="en-US" altLang="zh-CN" dirty="0"/>
          </a:p>
        </p:txBody>
      </p:sp>
      <p:sp>
        <p:nvSpPr>
          <p:cNvPr id="12" name="灯片编号占位符 11"/>
          <p:cNvSpPr>
            <a:spLocks noGrp="1"/>
          </p:cNvSpPr>
          <p:nvPr>
            <p:ph type="sldNum" sz="quarter" idx="4"/>
          </p:nvPr>
        </p:nvSpPr>
        <p:spPr/>
        <p:txBody>
          <a:bodyPr/>
          <a:lstStyle/>
          <a:p>
            <a:fld id="{793773FA-04BE-4575-9625-A7596617E1A2}" type="slidenum">
              <a:rPr lang="zh-CN" altLang="en-US" smtClean="0"/>
              <a:t>87</a:t>
            </a:fld>
            <a:endParaRPr lang="zh-CN" altLang="en-US"/>
          </a:p>
        </p:txBody>
      </p:sp>
    </p:spTree>
    <p:extLst>
      <p:ext uri="{BB962C8B-B14F-4D97-AF65-F5344CB8AC3E}">
        <p14:creationId xmlns:p14="http://schemas.microsoft.com/office/powerpoint/2010/main" val="373609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en-US" altLang="zh-CN" dirty="0">
                <a:solidFill>
                  <a:srgbClr val="FF0000"/>
                </a:solidFill>
              </a:rPr>
              <a:t>BSS</a:t>
            </a:r>
            <a:r>
              <a:rPr lang="zh-CN" altLang="en-US" dirty="0">
                <a:solidFill>
                  <a:srgbClr val="FF0000"/>
                </a:solidFill>
              </a:rPr>
              <a:t>溢出</a:t>
            </a:r>
          </a:p>
        </p:txBody>
      </p:sp>
      <p:sp>
        <p:nvSpPr>
          <p:cNvPr id="3" name="内容占位符 2"/>
          <p:cNvSpPr>
            <a:spLocks noGrp="1"/>
          </p:cNvSpPr>
          <p:nvPr>
            <p:ph idx="1"/>
          </p:nvPr>
        </p:nvSpPr>
        <p:spPr/>
        <p:txBody>
          <a:bodyPr/>
          <a:lstStyle/>
          <a:p>
            <a:r>
              <a:rPr lang="zh-CN" altLang="en-US" sz="3200" b="1" dirty="0"/>
              <a:t>缓冲区溢出</a:t>
            </a:r>
            <a:r>
              <a:rPr lang="en-US" altLang="zh-CN" sz="3200" b="1" dirty="0"/>
              <a:t>——</a:t>
            </a:r>
            <a:r>
              <a:rPr lang="en-US" altLang="zh-CN" sz="3200" dirty="0">
                <a:solidFill>
                  <a:srgbClr val="FF0000"/>
                </a:solidFill>
              </a:rPr>
              <a:t>BSS</a:t>
            </a:r>
            <a:r>
              <a:rPr lang="zh-CN" altLang="en-US" sz="3200" dirty="0">
                <a:solidFill>
                  <a:srgbClr val="FF0000"/>
                </a:solidFill>
              </a:rPr>
              <a:t>溢出</a:t>
            </a:r>
            <a:endParaRPr lang="en-US" altLang="zh-CN" sz="3200" dirty="0">
              <a:solidFill>
                <a:srgbClr val="FF0000"/>
              </a:solidFill>
            </a:endParaRPr>
          </a:p>
          <a:p>
            <a:pPr lvl="1">
              <a:lnSpc>
                <a:spcPct val="80000"/>
              </a:lnSpc>
            </a:pPr>
            <a:r>
              <a:rPr lang="en-US" altLang="zh-CN" sz="2800" dirty="0"/>
              <a:t>.</a:t>
            </a:r>
            <a:r>
              <a:rPr lang="en-US" altLang="zh-CN" sz="2800" dirty="0" err="1"/>
              <a:t>bss</a:t>
            </a:r>
            <a:r>
              <a:rPr lang="zh-CN" altLang="en-US" sz="2800" dirty="0"/>
              <a:t>段存放全局和静态的未初始化变量，其分配比较简单，变量之间</a:t>
            </a:r>
            <a:r>
              <a:rPr lang="zh-CN" altLang="en-US" sz="2800" b="1" dirty="0">
                <a:solidFill>
                  <a:srgbClr val="FF0000"/>
                </a:solidFill>
              </a:rPr>
              <a:t>连续存放</a:t>
            </a:r>
          </a:p>
          <a:p>
            <a:pPr lvl="1">
              <a:lnSpc>
                <a:spcPct val="80000"/>
              </a:lnSpc>
            </a:pPr>
            <a:r>
              <a:rPr lang="zh-CN" altLang="en-US" sz="2800" dirty="0"/>
              <a:t>如下定义的两个字符数组位于</a:t>
            </a:r>
            <a:r>
              <a:rPr lang="en-US" altLang="zh-CN" sz="2800" dirty="0"/>
              <a:t>BSS</a:t>
            </a:r>
            <a:r>
              <a:rPr lang="zh-CN" altLang="en-US" sz="2800" dirty="0"/>
              <a:t>段：</a:t>
            </a:r>
          </a:p>
          <a:p>
            <a:pPr lvl="1">
              <a:lnSpc>
                <a:spcPct val="80000"/>
              </a:lnSpc>
              <a:buNone/>
            </a:pPr>
            <a:r>
              <a:rPr lang="en-US" altLang="zh-CN" sz="2800" dirty="0"/>
              <a:t>    </a:t>
            </a:r>
            <a:r>
              <a:rPr lang="en-US" altLang="zh-CN" sz="2800" b="1" dirty="0">
                <a:solidFill>
                  <a:srgbClr val="FF0000"/>
                </a:solidFill>
              </a:rPr>
              <a:t>static char buf1[16]</a:t>
            </a:r>
            <a:r>
              <a:rPr lang="zh-CN" altLang="en-US" sz="2800" b="1" dirty="0">
                <a:solidFill>
                  <a:srgbClr val="FF0000"/>
                </a:solidFill>
              </a:rPr>
              <a:t>，</a:t>
            </a:r>
            <a:r>
              <a:rPr lang="en-US" altLang="zh-CN" sz="2800" b="1" dirty="0">
                <a:solidFill>
                  <a:srgbClr val="FF0000"/>
                </a:solidFill>
              </a:rPr>
              <a:t>buf2[16]</a:t>
            </a:r>
            <a:r>
              <a:rPr lang="zh-CN" altLang="en-US" sz="2800" b="1" dirty="0">
                <a:solidFill>
                  <a:srgbClr val="FF0000"/>
                </a:solidFill>
              </a:rPr>
              <a:t>；</a:t>
            </a:r>
          </a:p>
          <a:p>
            <a:pPr lvl="2">
              <a:lnSpc>
                <a:spcPct val="80000"/>
              </a:lnSpc>
            </a:pPr>
            <a:r>
              <a:rPr lang="zh-CN" altLang="en-US" sz="2600" dirty="0"/>
              <a:t>向</a:t>
            </a:r>
            <a:r>
              <a:rPr lang="en-US" altLang="zh-CN" sz="2600" dirty="0"/>
              <a:t>buf2</a:t>
            </a:r>
            <a:r>
              <a:rPr lang="zh-CN" altLang="en-US" sz="2600" dirty="0"/>
              <a:t>中写入</a:t>
            </a:r>
            <a:r>
              <a:rPr lang="en-US" altLang="zh-CN" sz="2600" dirty="0"/>
              <a:t>16</a:t>
            </a:r>
            <a:r>
              <a:rPr lang="zh-CN" altLang="en-US" sz="2600" dirty="0"/>
              <a:t>个字符</a:t>
            </a:r>
            <a:r>
              <a:rPr lang="en-US" altLang="zh-CN" sz="2600" b="1" dirty="0">
                <a:solidFill>
                  <a:srgbClr val="692AA2"/>
                </a:solidFill>
              </a:rPr>
              <a:t>A</a:t>
            </a:r>
            <a:r>
              <a:rPr lang="zh-CN" altLang="en-US" sz="2600" dirty="0"/>
              <a:t>后再往</a:t>
            </a:r>
            <a:r>
              <a:rPr lang="en-US" altLang="zh-CN" sz="2600" dirty="0"/>
              <a:t>buf1</a:t>
            </a:r>
            <a:r>
              <a:rPr lang="zh-CN" altLang="en-US" sz="2600" dirty="0"/>
              <a:t>中写入</a:t>
            </a:r>
            <a:r>
              <a:rPr lang="en-US" altLang="zh-CN" sz="2600" dirty="0"/>
              <a:t>24</a:t>
            </a:r>
            <a:r>
              <a:rPr lang="zh-CN" altLang="en-US" sz="2600" dirty="0"/>
              <a:t>个</a:t>
            </a:r>
            <a:r>
              <a:rPr lang="en-US" altLang="zh-CN" sz="2600" b="1" dirty="0">
                <a:solidFill>
                  <a:srgbClr val="692AA2"/>
                </a:solidFill>
              </a:rPr>
              <a:t>B</a:t>
            </a:r>
            <a:r>
              <a:rPr lang="zh-CN" altLang="en-US" sz="2600" dirty="0"/>
              <a:t>，由于变量连续存放，</a:t>
            </a:r>
            <a:r>
              <a:rPr lang="en-US" altLang="zh-CN" sz="2600" dirty="0"/>
              <a:t>buf1</a:t>
            </a:r>
            <a:r>
              <a:rPr lang="zh-CN" altLang="en-US" sz="2600" dirty="0"/>
              <a:t>溢出后，就会覆盖</a:t>
            </a:r>
            <a:r>
              <a:rPr lang="en-US" altLang="zh-CN" sz="2600" dirty="0"/>
              <a:t>buf2</a:t>
            </a:r>
            <a:r>
              <a:rPr lang="zh-CN" altLang="en-US" sz="2600" dirty="0"/>
              <a:t>的值</a:t>
            </a:r>
            <a:endParaRPr lang="en-US" altLang="zh-CN" sz="2600" dirty="0"/>
          </a:p>
          <a:p>
            <a:pPr lvl="2">
              <a:lnSpc>
                <a:spcPct val="80000"/>
              </a:lnSpc>
            </a:pPr>
            <a:r>
              <a:rPr lang="zh-CN" altLang="en-US" sz="2600" b="1" dirty="0">
                <a:solidFill>
                  <a:srgbClr val="FF0000"/>
                </a:solidFill>
              </a:rPr>
              <a:t>利用：</a:t>
            </a:r>
            <a:r>
              <a:rPr lang="zh-CN" altLang="en-US" sz="2600" dirty="0"/>
              <a:t>改写</a:t>
            </a:r>
            <a:r>
              <a:rPr lang="en-US" altLang="zh-CN" sz="2600" dirty="0"/>
              <a:t>BSS</a:t>
            </a:r>
            <a:r>
              <a:rPr lang="zh-CN" altLang="en-US" sz="2600" dirty="0"/>
              <a:t>中的指针或函数指针等，改变程序原先的执行流程，使指针跳转到特定的内存地址并执行指定操作</a:t>
            </a:r>
          </a:p>
        </p:txBody>
      </p:sp>
      <p:sp>
        <p:nvSpPr>
          <p:cNvPr id="6" name="日期占位符 5"/>
          <p:cNvSpPr>
            <a:spLocks noGrp="1"/>
          </p:cNvSpPr>
          <p:nvPr>
            <p:ph type="dt" sz="half" idx="2"/>
          </p:nvPr>
        </p:nvSpPr>
        <p:spPr/>
        <p:txBody>
          <a:bodyPr/>
          <a:lstStyle/>
          <a:p>
            <a:fld id="{FDD22758-FEB0-4F1B-B723-D60266CA750E}"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88</a:t>
            </a:fld>
            <a:endParaRPr lang="zh-CN" altLang="en-US"/>
          </a:p>
        </p:txBody>
      </p:sp>
    </p:spTree>
    <p:extLst>
      <p:ext uri="{BB962C8B-B14F-4D97-AF65-F5344CB8AC3E}">
        <p14:creationId xmlns:p14="http://schemas.microsoft.com/office/powerpoint/2010/main" val="41239513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格式化串溢出</a:t>
            </a:r>
            <a:endParaRPr lang="zh-CN" altLang="en-US" dirty="0"/>
          </a:p>
        </p:txBody>
      </p:sp>
      <p:sp>
        <p:nvSpPr>
          <p:cNvPr id="3" name="内容占位符 2"/>
          <p:cNvSpPr>
            <a:spLocks noGrp="1"/>
          </p:cNvSpPr>
          <p:nvPr>
            <p:ph idx="1"/>
          </p:nvPr>
        </p:nvSpPr>
        <p:spPr/>
        <p:txBody>
          <a:bodyPr/>
          <a:lstStyle/>
          <a:p>
            <a:r>
              <a:rPr lang="zh-CN" altLang="en-US" b="1" dirty="0"/>
              <a:t>缓冲区溢出</a:t>
            </a:r>
            <a:r>
              <a:rPr lang="en-US" altLang="zh-CN" b="1" dirty="0"/>
              <a:t>——</a:t>
            </a:r>
            <a:r>
              <a:rPr lang="zh-CN" altLang="en-US" b="1" dirty="0">
                <a:solidFill>
                  <a:srgbClr val="FF0000"/>
                </a:solidFill>
              </a:rPr>
              <a:t>格式化串溢出：</a:t>
            </a:r>
            <a:endParaRPr lang="en-US" altLang="zh-CN" b="1" dirty="0">
              <a:solidFill>
                <a:srgbClr val="FF0000"/>
              </a:solidFill>
            </a:endParaRPr>
          </a:p>
          <a:p>
            <a:pPr lvl="1"/>
            <a:r>
              <a:rPr lang="zh-CN" altLang="en-US" b="1" dirty="0"/>
              <a:t>例：</a:t>
            </a:r>
            <a:r>
              <a:rPr lang="en-US" altLang="zh-CN" b="1" dirty="0">
                <a:solidFill>
                  <a:srgbClr val="FF0000"/>
                </a:solidFill>
              </a:rPr>
              <a:t>print1.c</a:t>
            </a:r>
            <a:r>
              <a:rPr lang="zh-CN" altLang="en-US" b="1" dirty="0"/>
              <a:t>，</a:t>
            </a:r>
            <a:r>
              <a:rPr lang="en-US" altLang="zh-CN" b="1" dirty="0"/>
              <a:t>release</a:t>
            </a:r>
            <a:r>
              <a:rPr lang="zh-CN" altLang="en-US" b="1" dirty="0"/>
              <a:t>版本</a:t>
            </a:r>
            <a:endParaRPr lang="en-US" altLang="zh-CN" b="1" dirty="0"/>
          </a:p>
          <a:p>
            <a:pPr lvl="1"/>
            <a:endParaRPr lang="en-US" altLang="zh-CN" b="1" dirty="0">
              <a:solidFill>
                <a:srgbClr val="FF0000"/>
              </a:solidFill>
            </a:endParaRPr>
          </a:p>
          <a:p>
            <a:pPr lvl="1"/>
            <a:endParaRPr lang="en-US" altLang="zh-CN" b="1" dirty="0">
              <a:solidFill>
                <a:srgbClr val="FF0000"/>
              </a:solidFill>
            </a:endParaRPr>
          </a:p>
          <a:p>
            <a:pPr lvl="1"/>
            <a:endParaRPr lang="en-US" altLang="zh-CN" b="1" dirty="0">
              <a:solidFill>
                <a:srgbClr val="FF0000"/>
              </a:solidFill>
            </a:endParaRPr>
          </a:p>
          <a:p>
            <a:pPr lvl="1"/>
            <a:endParaRPr lang="en-US" altLang="zh-CN" b="1" dirty="0">
              <a:solidFill>
                <a:srgbClr val="FF0000"/>
              </a:solidFill>
            </a:endParaRPr>
          </a:p>
          <a:p>
            <a:pPr lvl="1"/>
            <a:endParaRPr lang="en-US" altLang="zh-CN" b="1" dirty="0">
              <a:solidFill>
                <a:srgbClr val="FF0000"/>
              </a:solidFill>
            </a:endParaRPr>
          </a:p>
          <a:p>
            <a:pPr lvl="1"/>
            <a:endParaRPr lang="en-US" altLang="zh-CN" b="1" dirty="0">
              <a:solidFill>
                <a:srgbClr val="FF0000"/>
              </a:solidFill>
            </a:endParaRPr>
          </a:p>
          <a:p>
            <a:pPr lvl="1"/>
            <a:endParaRPr lang="en-US" altLang="zh-CN" b="1" dirty="0">
              <a:solidFill>
                <a:srgbClr val="FF0000"/>
              </a:solidFill>
            </a:endParaRPr>
          </a:p>
          <a:p>
            <a:pPr lvl="1"/>
            <a:endParaRPr lang="en-US" altLang="zh-CN" b="1" dirty="0">
              <a:solidFill>
                <a:srgbClr val="FF0000"/>
              </a:solidFill>
            </a:endParaRPr>
          </a:p>
          <a:p>
            <a:pPr lvl="1"/>
            <a:r>
              <a:rPr lang="en-US" altLang="zh-CN" b="1" dirty="0">
                <a:solidFill>
                  <a:srgbClr val="692AA2"/>
                </a:solidFill>
                <a:latin typeface="Comic Sans MS" pitchFamily="66" charset="0"/>
              </a:rPr>
              <a:t>Q: </a:t>
            </a:r>
            <a:r>
              <a:rPr lang="zh-CN" altLang="en-US" b="1" dirty="0">
                <a:solidFill>
                  <a:srgbClr val="692AA2"/>
                </a:solidFill>
              </a:rPr>
              <a:t>该程序编译能通过吗？如果能通过编译，输出又将是什么？</a:t>
            </a:r>
            <a:endParaRPr lang="en-US" altLang="zh-CN" b="1" dirty="0">
              <a:solidFill>
                <a:srgbClr val="692AA2"/>
              </a:solidFill>
            </a:endParaRPr>
          </a:p>
        </p:txBody>
      </p:sp>
      <p:sp>
        <p:nvSpPr>
          <p:cNvPr id="6" name="TextBox 5"/>
          <p:cNvSpPr txBox="1"/>
          <p:nvPr/>
        </p:nvSpPr>
        <p:spPr>
          <a:xfrm>
            <a:off x="1691680" y="2160913"/>
            <a:ext cx="4968552" cy="2800767"/>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lvl="1"/>
            <a:r>
              <a:rPr lang="en-US" altLang="zh-CN" sz="2200" dirty="0">
                <a:solidFill>
                  <a:srgbClr val="FF0000"/>
                </a:solidFill>
              </a:rPr>
              <a:t>#include "</a:t>
            </a:r>
            <a:r>
              <a:rPr lang="en-US" altLang="zh-CN" sz="2200" dirty="0" err="1">
                <a:solidFill>
                  <a:srgbClr val="FF0000"/>
                </a:solidFill>
              </a:rPr>
              <a:t>stdio.h</a:t>
            </a:r>
            <a:r>
              <a:rPr lang="en-US" altLang="zh-CN" sz="2200" dirty="0">
                <a:solidFill>
                  <a:srgbClr val="FF0000"/>
                </a:solidFill>
              </a:rPr>
              <a:t>"</a:t>
            </a:r>
          </a:p>
          <a:p>
            <a:pPr lvl="1"/>
            <a:r>
              <a:rPr lang="en-US" altLang="zh-CN" sz="2200" dirty="0">
                <a:solidFill>
                  <a:srgbClr val="FF0000"/>
                </a:solidFill>
              </a:rPr>
              <a:t>main()</a:t>
            </a:r>
          </a:p>
          <a:p>
            <a:pPr lvl="1"/>
            <a:r>
              <a:rPr lang="en-US" altLang="zh-CN" sz="2200" dirty="0">
                <a:solidFill>
                  <a:srgbClr val="FF0000"/>
                </a:solidFill>
              </a:rPr>
              <a:t>{</a:t>
            </a:r>
          </a:p>
          <a:p>
            <a:pPr lvl="1"/>
            <a:r>
              <a:rPr lang="en-US" altLang="zh-CN" sz="2200" dirty="0">
                <a:solidFill>
                  <a:srgbClr val="FF0000"/>
                </a:solidFill>
              </a:rPr>
              <a:t>	</a:t>
            </a:r>
            <a:r>
              <a:rPr lang="en-US" altLang="zh-CN" sz="2200" dirty="0" err="1">
                <a:solidFill>
                  <a:srgbClr val="FF0000"/>
                </a:solidFill>
              </a:rPr>
              <a:t>int</a:t>
            </a:r>
            <a:r>
              <a:rPr lang="en-US" altLang="zh-CN" sz="2200" dirty="0">
                <a:solidFill>
                  <a:srgbClr val="FF0000"/>
                </a:solidFill>
              </a:rPr>
              <a:t> a=0x12345;</a:t>
            </a:r>
          </a:p>
          <a:p>
            <a:pPr lvl="1"/>
            <a:r>
              <a:rPr lang="en-US" altLang="zh-CN" sz="2200" dirty="0">
                <a:solidFill>
                  <a:srgbClr val="FF0000"/>
                </a:solidFill>
              </a:rPr>
              <a:t>	</a:t>
            </a:r>
            <a:r>
              <a:rPr lang="en-US" altLang="zh-CN" sz="2200" dirty="0" err="1">
                <a:solidFill>
                  <a:srgbClr val="FF0000"/>
                </a:solidFill>
              </a:rPr>
              <a:t>int</a:t>
            </a:r>
            <a:r>
              <a:rPr lang="en-US" altLang="zh-CN" sz="2200" dirty="0">
                <a:solidFill>
                  <a:srgbClr val="FF0000"/>
                </a:solidFill>
              </a:rPr>
              <a:t> b=0x54321;</a:t>
            </a:r>
          </a:p>
          <a:p>
            <a:pPr lvl="1"/>
            <a:r>
              <a:rPr lang="en-US" altLang="zh-CN" sz="2200" dirty="0">
                <a:solidFill>
                  <a:srgbClr val="FF0000"/>
                </a:solidFill>
              </a:rPr>
              <a:t>	</a:t>
            </a:r>
            <a:r>
              <a:rPr lang="en-US" altLang="zh-CN" sz="2200" dirty="0" err="1">
                <a:solidFill>
                  <a:srgbClr val="FF0000"/>
                </a:solidFill>
              </a:rPr>
              <a:t>printf</a:t>
            </a:r>
            <a:r>
              <a:rPr lang="en-US" altLang="zh-CN" sz="2200" dirty="0">
                <a:solidFill>
                  <a:srgbClr val="FF0000"/>
                </a:solidFill>
              </a:rPr>
              <a:t>("a=%x, b=%x\n",</a:t>
            </a:r>
            <a:r>
              <a:rPr lang="en-US" altLang="zh-CN" sz="2200" dirty="0" err="1">
                <a:solidFill>
                  <a:srgbClr val="FF0000"/>
                </a:solidFill>
              </a:rPr>
              <a:t>a,b</a:t>
            </a:r>
            <a:r>
              <a:rPr lang="en-US" altLang="zh-CN" sz="2200" dirty="0">
                <a:solidFill>
                  <a:srgbClr val="FF0000"/>
                </a:solidFill>
              </a:rPr>
              <a:t>);</a:t>
            </a:r>
          </a:p>
          <a:p>
            <a:pPr lvl="1"/>
            <a:r>
              <a:rPr lang="en-US" altLang="zh-CN" sz="2200" dirty="0">
                <a:solidFill>
                  <a:srgbClr val="FF0000"/>
                </a:solidFill>
              </a:rPr>
              <a:t>	</a:t>
            </a:r>
            <a:r>
              <a:rPr lang="en-US" altLang="zh-CN" sz="2200" dirty="0" err="1">
                <a:solidFill>
                  <a:srgbClr val="FF0000"/>
                </a:solidFill>
              </a:rPr>
              <a:t>printf</a:t>
            </a:r>
            <a:r>
              <a:rPr lang="en-US" altLang="zh-CN" sz="2200" dirty="0">
                <a:solidFill>
                  <a:srgbClr val="FF0000"/>
                </a:solidFill>
              </a:rPr>
              <a:t>("a=%x, b=%x\n");</a:t>
            </a:r>
          </a:p>
          <a:p>
            <a:pPr lvl="1"/>
            <a:r>
              <a:rPr lang="en-US" altLang="zh-CN" sz="2200" dirty="0">
                <a:solidFill>
                  <a:srgbClr val="FF0000"/>
                </a:solidFill>
              </a:rPr>
              <a:t>}</a:t>
            </a:r>
            <a:endParaRPr lang="zh-CN" altLang="en-US" dirty="0"/>
          </a:p>
        </p:txBody>
      </p:sp>
      <p:sp>
        <p:nvSpPr>
          <p:cNvPr id="7" name="日期占位符 6"/>
          <p:cNvSpPr>
            <a:spLocks noGrp="1"/>
          </p:cNvSpPr>
          <p:nvPr>
            <p:ph type="dt" sz="half" idx="2"/>
          </p:nvPr>
        </p:nvSpPr>
        <p:spPr/>
        <p:txBody>
          <a:bodyPr/>
          <a:lstStyle/>
          <a:p>
            <a:fld id="{F5448FF1-4258-41BB-AF7A-863BFEC49F1A}"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89</a:t>
            </a:fld>
            <a:endParaRPr lang="zh-CN" altLang="en-US"/>
          </a:p>
        </p:txBody>
      </p:sp>
    </p:spTree>
    <p:extLst>
      <p:ext uri="{BB962C8B-B14F-4D97-AF65-F5344CB8AC3E}">
        <p14:creationId xmlns:p14="http://schemas.microsoft.com/office/powerpoint/2010/main" val="224498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barn(inVertical)">
                                      <p:cBhvr>
                                        <p:cTn id="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缓冲区溢出原理</a:t>
            </a:r>
          </a:p>
        </p:txBody>
      </p:sp>
      <p:sp>
        <p:nvSpPr>
          <p:cNvPr id="3" name="内容占位符 2"/>
          <p:cNvSpPr>
            <a:spLocks noGrp="1"/>
          </p:cNvSpPr>
          <p:nvPr>
            <p:ph idx="1"/>
          </p:nvPr>
        </p:nvSpPr>
        <p:spPr/>
        <p:txBody>
          <a:bodyPr/>
          <a:lstStyle/>
          <a:p>
            <a:r>
              <a:rPr lang="zh-CN" altLang="en-US" b="1" dirty="0">
                <a:solidFill>
                  <a:srgbClr val="FF0000"/>
                </a:solidFill>
              </a:rPr>
              <a:t>代码段</a:t>
            </a:r>
            <a:r>
              <a:rPr lang="en-US" altLang="zh-CN" b="1" dirty="0">
                <a:solidFill>
                  <a:srgbClr val="FF0000"/>
                </a:solidFill>
              </a:rPr>
              <a:t>(.text)</a:t>
            </a:r>
            <a:r>
              <a:rPr lang="zh-CN" altLang="en-US" b="1" dirty="0">
                <a:solidFill>
                  <a:srgbClr val="FF0000"/>
                </a:solidFill>
              </a:rPr>
              <a:t>：</a:t>
            </a:r>
            <a:r>
              <a:rPr lang="zh-CN" altLang="en-US" dirty="0"/>
              <a:t>文本段</a:t>
            </a:r>
            <a:r>
              <a:rPr lang="en-US" altLang="zh-CN" dirty="0"/>
              <a:t>(Text Segment)</a:t>
            </a:r>
            <a:r>
              <a:rPr lang="zh-CN" altLang="en-US" dirty="0"/>
              <a:t>，存放</a:t>
            </a:r>
            <a:r>
              <a:rPr lang="zh-CN" altLang="en-US" b="1" dirty="0">
                <a:solidFill>
                  <a:srgbClr val="692AA2"/>
                </a:solidFill>
              </a:rPr>
              <a:t>程序的机器码和只读数据</a:t>
            </a:r>
            <a:r>
              <a:rPr lang="zh-CN" altLang="en-US" dirty="0"/>
              <a:t>。一般标记为</a:t>
            </a:r>
            <a:r>
              <a:rPr lang="zh-CN" altLang="en-US" b="1" dirty="0">
                <a:solidFill>
                  <a:srgbClr val="692AA2"/>
                </a:solidFill>
              </a:rPr>
              <a:t>只读</a:t>
            </a:r>
            <a:r>
              <a:rPr lang="zh-CN" altLang="en-US" dirty="0"/>
              <a:t>，任何对该区的写操作都会导致</a:t>
            </a:r>
            <a:r>
              <a:rPr lang="zh-CN" altLang="en-US" b="1" dirty="0">
                <a:solidFill>
                  <a:srgbClr val="692AA2"/>
                </a:solidFill>
              </a:rPr>
              <a:t>段错误</a:t>
            </a:r>
            <a:r>
              <a:rPr lang="zh-CN" altLang="en-US" dirty="0"/>
              <a:t>（</a:t>
            </a:r>
            <a:r>
              <a:rPr lang="en-US" altLang="zh-CN" dirty="0"/>
              <a:t>Segmentation Fault</a:t>
            </a:r>
            <a:r>
              <a:rPr lang="zh-CN" altLang="en-US" dirty="0"/>
              <a:t>）</a:t>
            </a:r>
            <a:endParaRPr lang="en-US" altLang="zh-CN" dirty="0"/>
          </a:p>
          <a:p>
            <a:endParaRPr lang="zh-CN" altLang="en-US" sz="1600" dirty="0"/>
          </a:p>
          <a:p>
            <a:r>
              <a:rPr lang="zh-CN" altLang="en-US" b="1" dirty="0">
                <a:solidFill>
                  <a:srgbClr val="FF0000"/>
                </a:solidFill>
              </a:rPr>
              <a:t>数据段：</a:t>
            </a:r>
            <a:endParaRPr lang="en-US" altLang="zh-CN" b="1" dirty="0">
              <a:solidFill>
                <a:srgbClr val="FF0000"/>
              </a:solidFill>
            </a:endParaRPr>
          </a:p>
          <a:p>
            <a:pPr lvl="1"/>
            <a:r>
              <a:rPr lang="zh-CN" altLang="en-US" b="1" dirty="0">
                <a:solidFill>
                  <a:srgbClr val="692AA2"/>
                </a:solidFill>
              </a:rPr>
              <a:t>已初始化的数据段</a:t>
            </a:r>
            <a:r>
              <a:rPr lang="en-US" altLang="zh-CN" b="1" dirty="0">
                <a:solidFill>
                  <a:srgbClr val="692AA2"/>
                </a:solidFill>
              </a:rPr>
              <a:t>(.data)</a:t>
            </a:r>
            <a:r>
              <a:rPr lang="zh-CN" altLang="en-US" b="1" dirty="0">
                <a:solidFill>
                  <a:srgbClr val="692AA2"/>
                </a:solidFill>
              </a:rPr>
              <a:t>：</a:t>
            </a:r>
            <a:r>
              <a:rPr lang="zh-CN" altLang="en-US" dirty="0"/>
              <a:t>保存全局的和静态的已初始化变量</a:t>
            </a:r>
            <a:endParaRPr lang="en-US" altLang="zh-CN" dirty="0"/>
          </a:p>
          <a:p>
            <a:pPr lvl="1"/>
            <a:r>
              <a:rPr lang="en-US" altLang="zh-CN" b="1" dirty="0">
                <a:solidFill>
                  <a:srgbClr val="692AA2"/>
                </a:solidFill>
              </a:rPr>
              <a:t>.</a:t>
            </a:r>
            <a:r>
              <a:rPr lang="en-US" altLang="zh-CN" b="1" dirty="0" err="1">
                <a:solidFill>
                  <a:srgbClr val="692AA2"/>
                </a:solidFill>
              </a:rPr>
              <a:t>rdata</a:t>
            </a:r>
            <a:r>
              <a:rPr lang="en-US" altLang="zh-CN" b="1" dirty="0">
                <a:solidFill>
                  <a:srgbClr val="692AA2"/>
                </a:solidFill>
              </a:rPr>
              <a:t>:</a:t>
            </a:r>
            <a:r>
              <a:rPr lang="zh-CN" altLang="en-US" b="1" dirty="0">
                <a:solidFill>
                  <a:srgbClr val="692AA2"/>
                </a:solidFill>
              </a:rPr>
              <a:t>包含程序中全局可访问的只读数据</a:t>
            </a:r>
            <a:endParaRPr lang="en-US" altLang="zh-CN" b="1" dirty="0">
              <a:solidFill>
                <a:srgbClr val="692AA2"/>
              </a:solidFill>
            </a:endParaRPr>
          </a:p>
          <a:p>
            <a:pPr lvl="1"/>
            <a:r>
              <a:rPr lang="zh-CN" altLang="en-US" b="1" dirty="0">
                <a:solidFill>
                  <a:srgbClr val="692AA2"/>
                </a:solidFill>
              </a:rPr>
              <a:t>未初始化的数据段</a:t>
            </a:r>
            <a:r>
              <a:rPr lang="en-US" altLang="zh-CN" b="1" dirty="0">
                <a:solidFill>
                  <a:srgbClr val="692AA2"/>
                </a:solidFill>
              </a:rPr>
              <a:t>(.</a:t>
            </a:r>
            <a:r>
              <a:rPr lang="en-US" altLang="zh-CN" b="1" dirty="0" err="1">
                <a:solidFill>
                  <a:srgbClr val="692AA2"/>
                </a:solidFill>
              </a:rPr>
              <a:t>bss</a:t>
            </a:r>
            <a:r>
              <a:rPr lang="en-US" altLang="zh-CN" b="1" dirty="0">
                <a:solidFill>
                  <a:srgbClr val="692AA2"/>
                </a:solidFill>
              </a:rPr>
              <a:t>)</a:t>
            </a:r>
            <a:r>
              <a:rPr lang="zh-CN" altLang="en-US" b="1" dirty="0">
                <a:solidFill>
                  <a:srgbClr val="692AA2"/>
                </a:solidFill>
              </a:rPr>
              <a:t>：</a:t>
            </a:r>
            <a:r>
              <a:rPr lang="zh-CN" altLang="en-US" dirty="0"/>
              <a:t>保存全局的和静态的未初始化变量</a:t>
            </a:r>
            <a:endParaRPr lang="en-US" altLang="zh-CN" dirty="0"/>
          </a:p>
          <a:p>
            <a:pPr lvl="1"/>
            <a:r>
              <a:rPr lang="zh-CN" altLang="en-US" b="1" dirty="0">
                <a:solidFill>
                  <a:srgbClr val="C00000"/>
                </a:solidFill>
              </a:rPr>
              <a:t>数据段在编译时分配</a:t>
            </a:r>
            <a:endParaRPr lang="en-US" altLang="zh-CN" b="1" dirty="0">
              <a:solidFill>
                <a:srgbClr val="C00000"/>
              </a:solidFill>
            </a:endParaRPr>
          </a:p>
          <a:p>
            <a:endParaRPr lang="en-US" altLang="zh-CN" sz="1800" b="1" dirty="0">
              <a:solidFill>
                <a:srgbClr val="C00000"/>
              </a:solidFill>
            </a:endParaRPr>
          </a:p>
          <a:p>
            <a:pPr>
              <a:lnSpc>
                <a:spcPct val="80000"/>
              </a:lnSpc>
            </a:pPr>
            <a:r>
              <a:rPr lang="zh-CN" altLang="en-US" b="1" dirty="0">
                <a:solidFill>
                  <a:srgbClr val="FF0000"/>
                </a:solidFill>
              </a:rPr>
              <a:t>堆栈段：</a:t>
            </a:r>
            <a:r>
              <a:rPr lang="zh-CN" altLang="en-US" b="1" dirty="0">
                <a:solidFill>
                  <a:srgbClr val="692AA2"/>
                </a:solidFill>
              </a:rPr>
              <a:t>堆</a:t>
            </a:r>
            <a:r>
              <a:rPr lang="en-US" altLang="zh-CN" b="1" dirty="0">
                <a:solidFill>
                  <a:srgbClr val="692AA2"/>
                </a:solidFill>
              </a:rPr>
              <a:t>(Heap)</a:t>
            </a:r>
            <a:r>
              <a:rPr lang="zh-CN" altLang="en-US" b="1" dirty="0">
                <a:solidFill>
                  <a:srgbClr val="692AA2"/>
                </a:solidFill>
              </a:rPr>
              <a:t> </a:t>
            </a:r>
            <a:r>
              <a:rPr lang="en-US" altLang="zh-CN" dirty="0"/>
              <a:t>+</a:t>
            </a:r>
            <a:r>
              <a:rPr lang="zh-CN" altLang="en-US" b="1" dirty="0">
                <a:solidFill>
                  <a:srgbClr val="692AA2"/>
                </a:solidFill>
              </a:rPr>
              <a:t>栈</a:t>
            </a:r>
            <a:r>
              <a:rPr lang="en-US" altLang="zh-CN" b="1" dirty="0">
                <a:solidFill>
                  <a:srgbClr val="692AA2"/>
                </a:solidFill>
              </a:rPr>
              <a:t>(Stack)</a:t>
            </a:r>
            <a:endParaRPr lang="zh-CN" altLang="en-US" b="1" dirty="0">
              <a:solidFill>
                <a:srgbClr val="692AA2"/>
              </a:solidFill>
            </a:endParaRPr>
          </a:p>
        </p:txBody>
      </p:sp>
      <p:sp>
        <p:nvSpPr>
          <p:cNvPr id="6" name="日期占位符 5"/>
          <p:cNvSpPr>
            <a:spLocks noGrp="1"/>
          </p:cNvSpPr>
          <p:nvPr>
            <p:ph type="dt" sz="half" idx="2"/>
          </p:nvPr>
        </p:nvSpPr>
        <p:spPr/>
        <p:txBody>
          <a:bodyPr/>
          <a:lstStyle/>
          <a:p>
            <a:fld id="{F644D51D-1D5A-4273-B4AB-E0D7B73BE8A6}"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9</a:t>
            </a:fld>
            <a:endParaRPr lang="zh-CN" altLang="en-US"/>
          </a:p>
        </p:txBody>
      </p:sp>
    </p:spTree>
    <p:extLst>
      <p:ext uri="{BB962C8B-B14F-4D97-AF65-F5344CB8AC3E}">
        <p14:creationId xmlns:p14="http://schemas.microsoft.com/office/powerpoint/2010/main" val="2604198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t>缓冲区溢出</a:t>
            </a:r>
            <a:r>
              <a:rPr lang="en-US" altLang="zh-CN" b="1" dirty="0"/>
              <a:t>——</a:t>
            </a:r>
            <a:r>
              <a:rPr lang="zh-CN" altLang="en-US" b="1" dirty="0">
                <a:solidFill>
                  <a:srgbClr val="FF0000"/>
                </a:solidFill>
              </a:rPr>
              <a:t>格式化串溢出：</a:t>
            </a:r>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r>
              <a:rPr lang="en-US" altLang="zh-CN" b="1" dirty="0">
                <a:solidFill>
                  <a:srgbClr val="FF0000"/>
                </a:solidFill>
                <a:latin typeface="Comic Sans MS" pitchFamily="66" charset="0"/>
              </a:rPr>
              <a:t>Q:</a:t>
            </a:r>
            <a:r>
              <a:rPr lang="zh-CN" altLang="en-US" b="1" dirty="0">
                <a:solidFill>
                  <a:srgbClr val="692AA2"/>
                </a:solidFill>
                <a:latin typeface="Comic Sans MS" pitchFamily="66" charset="0"/>
              </a:rPr>
              <a:t>第二行输出的是什么？我们并没有指定输出变量？</a:t>
            </a:r>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a:p>
            <a:endParaRPr lang="en-US" altLang="zh-CN" b="1" dirty="0">
              <a:solidFill>
                <a:srgbClr val="FF0000"/>
              </a:solidFill>
            </a:endParaRPr>
          </a:p>
        </p:txBody>
      </p:sp>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格式化串溢出</a:t>
            </a:r>
            <a:endParaRPr lang="zh-CN" altLang="en-US" dirty="0"/>
          </a:p>
        </p:txBody>
      </p:sp>
      <p:sp>
        <p:nvSpPr>
          <p:cNvPr id="6" name="日期占位符 5"/>
          <p:cNvSpPr>
            <a:spLocks noGrp="1"/>
          </p:cNvSpPr>
          <p:nvPr>
            <p:ph type="dt" sz="half" idx="2"/>
          </p:nvPr>
        </p:nvSpPr>
        <p:spPr/>
        <p:txBody>
          <a:bodyPr/>
          <a:lstStyle/>
          <a:p>
            <a:fld id="{2845B8ED-344E-4D6F-9433-0E43C20896C9}" type="datetime1">
              <a:rPr lang="zh-CN" altLang="en-US" smtClean="0"/>
              <a:t>2022/11/4</a:t>
            </a:fld>
            <a:endParaRPr lang="zh-CN" altLang="en-US" dirty="0"/>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90</a:t>
            </a:fld>
            <a:endParaRPr lang="zh-CN" altLang="en-US" dirty="0"/>
          </a:p>
        </p:txBody>
      </p:sp>
      <p:pic>
        <p:nvPicPr>
          <p:cNvPr id="5" name="图片 4"/>
          <p:cNvPicPr>
            <a:picLocks noChangeAspect="1"/>
          </p:cNvPicPr>
          <p:nvPr/>
        </p:nvPicPr>
        <p:blipFill>
          <a:blip r:embed="rId3"/>
          <a:stretch>
            <a:fillRect/>
          </a:stretch>
        </p:blipFill>
        <p:spPr>
          <a:xfrm>
            <a:off x="800124" y="1700808"/>
            <a:ext cx="7886676" cy="1872208"/>
          </a:xfrm>
          <a:prstGeom prst="rect">
            <a:avLst/>
          </a:prstGeom>
        </p:spPr>
      </p:pic>
    </p:spTree>
    <p:extLst>
      <p:ext uri="{BB962C8B-B14F-4D97-AF65-F5344CB8AC3E}">
        <p14:creationId xmlns:p14="http://schemas.microsoft.com/office/powerpoint/2010/main" val="820156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格式化串溢出</a:t>
            </a:r>
            <a:endParaRPr lang="zh-CN" altLang="en-US" dirty="0"/>
          </a:p>
        </p:txBody>
      </p:sp>
      <p:sp>
        <p:nvSpPr>
          <p:cNvPr id="3" name="内容占位符 2"/>
          <p:cNvSpPr>
            <a:spLocks noGrp="1"/>
          </p:cNvSpPr>
          <p:nvPr>
            <p:ph idx="1"/>
          </p:nvPr>
        </p:nvSpPr>
        <p:spPr/>
        <p:txBody>
          <a:bodyPr/>
          <a:lstStyle/>
          <a:p>
            <a:r>
              <a:rPr lang="zh-CN" altLang="en-US" b="1" dirty="0"/>
              <a:t>缓冲区溢出</a:t>
            </a:r>
            <a:r>
              <a:rPr lang="en-US" altLang="zh-CN" b="1" dirty="0"/>
              <a:t>——</a:t>
            </a:r>
            <a:r>
              <a:rPr lang="zh-CN" altLang="en-US" b="1" dirty="0">
                <a:solidFill>
                  <a:srgbClr val="FF0000"/>
                </a:solidFill>
              </a:rPr>
              <a:t>格式化串溢出：</a:t>
            </a:r>
            <a:endParaRPr lang="en-US" altLang="zh-CN" b="1" dirty="0">
              <a:solidFill>
                <a:srgbClr val="FF0000"/>
              </a:solidFill>
            </a:endParaRPr>
          </a:p>
        </p:txBody>
      </p:sp>
      <p:sp>
        <p:nvSpPr>
          <p:cNvPr id="6" name="立方体 5"/>
          <p:cNvSpPr/>
          <p:nvPr/>
        </p:nvSpPr>
        <p:spPr bwMode="auto">
          <a:xfrm>
            <a:off x="683568" y="3789040"/>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dirty="0"/>
              <a:t>……</a:t>
            </a:r>
            <a:endParaRPr kumimoji="0" lang="zh-CN" altLang="en-US" sz="1800" b="1" i="0" u="none" strike="noStrike" cap="none" normalizeH="0" baseline="0" dirty="0">
              <a:ln>
                <a:noFill/>
              </a:ln>
              <a:solidFill>
                <a:schemeClr val="tx1"/>
              </a:solidFill>
              <a:effectLst/>
              <a:latin typeface="Arial" charset="0"/>
            </a:endParaRPr>
          </a:p>
        </p:txBody>
      </p:sp>
      <p:sp>
        <p:nvSpPr>
          <p:cNvPr id="7" name="立方体 6"/>
          <p:cNvSpPr/>
          <p:nvPr/>
        </p:nvSpPr>
        <p:spPr bwMode="auto">
          <a:xfrm>
            <a:off x="683568" y="3284984"/>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charset="0"/>
              </a:rPr>
              <a:t>b=54321</a:t>
            </a:r>
            <a:endParaRPr kumimoji="0" lang="zh-CN" altLang="en-US" sz="1800" b="1" i="0" u="none" strike="noStrike" cap="none" normalizeH="0" baseline="0" dirty="0">
              <a:ln>
                <a:noFill/>
              </a:ln>
              <a:solidFill>
                <a:schemeClr val="tx1"/>
              </a:solidFill>
              <a:effectLst/>
              <a:latin typeface="Arial" charset="0"/>
            </a:endParaRPr>
          </a:p>
        </p:txBody>
      </p:sp>
      <p:sp>
        <p:nvSpPr>
          <p:cNvPr id="8" name="立方体 7"/>
          <p:cNvSpPr/>
          <p:nvPr/>
        </p:nvSpPr>
        <p:spPr bwMode="auto">
          <a:xfrm>
            <a:off x="683568" y="2780928"/>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zh-CN" dirty="0"/>
              <a:t>a=12345</a:t>
            </a:r>
            <a:endParaRPr lang="zh-CN" altLang="en-US" dirty="0"/>
          </a:p>
        </p:txBody>
      </p:sp>
      <p:sp>
        <p:nvSpPr>
          <p:cNvPr id="9" name="立方体 8"/>
          <p:cNvSpPr/>
          <p:nvPr/>
        </p:nvSpPr>
        <p:spPr bwMode="auto">
          <a:xfrm>
            <a:off x="683568" y="2276872"/>
            <a:ext cx="5112568" cy="648072"/>
          </a:xfrm>
          <a:prstGeom prst="cube">
            <a:avLst/>
          </a:prstGeom>
          <a:solidFill>
            <a:schemeClr val="accent6">
              <a:lumMod val="40000"/>
              <a:lumOff val="60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dirty="0"/>
              <a:t>格式控制串地址</a:t>
            </a:r>
          </a:p>
        </p:txBody>
      </p:sp>
      <p:sp>
        <p:nvSpPr>
          <p:cNvPr id="10" name="立方体 9"/>
          <p:cNvSpPr/>
          <p:nvPr/>
        </p:nvSpPr>
        <p:spPr bwMode="auto">
          <a:xfrm>
            <a:off x="683568" y="1772816"/>
            <a:ext cx="5112568" cy="648072"/>
          </a:xfrm>
          <a:prstGeom prst="cube">
            <a:avLst/>
          </a:prstGeom>
          <a:solidFill>
            <a:schemeClr val="tx1">
              <a:lumMod val="25000"/>
              <a:lumOff val="75000"/>
            </a:scheme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charset="0"/>
              </a:rPr>
              <a:t>格式控制串地址</a:t>
            </a:r>
          </a:p>
        </p:txBody>
      </p:sp>
      <p:sp>
        <p:nvSpPr>
          <p:cNvPr id="12" name="TextBox 11"/>
          <p:cNvSpPr txBox="1"/>
          <p:nvPr/>
        </p:nvSpPr>
        <p:spPr>
          <a:xfrm>
            <a:off x="327720" y="4645711"/>
            <a:ext cx="8496944" cy="1938992"/>
          </a:xfrm>
          <a:prstGeom prst="rect">
            <a:avLst/>
          </a:prstGeom>
          <a:noFill/>
        </p:spPr>
        <p:txBody>
          <a:bodyPr wrap="square" rtlCol="0">
            <a:spAutoFit/>
          </a:bodyPr>
          <a:lstStyle/>
          <a:p>
            <a:pPr marL="0" lvl="1"/>
            <a:r>
              <a:rPr lang="zh-CN" altLang="en-US" sz="2400" dirty="0"/>
              <a:t>第一次调用</a:t>
            </a:r>
            <a:r>
              <a:rPr lang="en-US" altLang="zh-CN" sz="2400" dirty="0" err="1"/>
              <a:t>printf</a:t>
            </a:r>
            <a:r>
              <a:rPr lang="zh-CN" altLang="en-US" sz="2400" dirty="0"/>
              <a:t>时，参数从右到左入栈</a:t>
            </a:r>
            <a:endParaRPr lang="en-US" altLang="zh-CN" sz="2400" dirty="0"/>
          </a:p>
          <a:p>
            <a:pPr marL="0" lvl="1"/>
            <a:r>
              <a:rPr lang="en-US" altLang="zh-CN" sz="2400" dirty="0">
                <a:solidFill>
                  <a:srgbClr val="FF0000"/>
                </a:solidFill>
              </a:rPr>
              <a:t>                           </a:t>
            </a:r>
            <a:r>
              <a:rPr lang="en-US" altLang="zh-CN" sz="2200" dirty="0" err="1">
                <a:solidFill>
                  <a:srgbClr val="FF0000"/>
                </a:solidFill>
              </a:rPr>
              <a:t>printf</a:t>
            </a:r>
            <a:r>
              <a:rPr lang="en-US" altLang="zh-CN" sz="2200" dirty="0">
                <a:solidFill>
                  <a:srgbClr val="FF0000"/>
                </a:solidFill>
              </a:rPr>
              <a:t>("a=%x, b=%x\n",</a:t>
            </a:r>
            <a:r>
              <a:rPr lang="en-US" altLang="zh-CN" sz="2200" dirty="0" err="1">
                <a:solidFill>
                  <a:srgbClr val="FF0000"/>
                </a:solidFill>
              </a:rPr>
              <a:t>a,b</a:t>
            </a:r>
            <a:r>
              <a:rPr lang="en-US" altLang="zh-CN" sz="2200" dirty="0">
                <a:solidFill>
                  <a:srgbClr val="FF0000"/>
                </a:solidFill>
              </a:rPr>
              <a:t>);</a:t>
            </a:r>
          </a:p>
          <a:p>
            <a:pPr marL="0" lvl="1"/>
            <a:r>
              <a:rPr lang="zh-CN" altLang="en-US" sz="2400" dirty="0"/>
              <a:t>第二次调用</a:t>
            </a:r>
            <a:r>
              <a:rPr lang="en-US" altLang="zh-CN" sz="2400" dirty="0" err="1"/>
              <a:t>printf</a:t>
            </a:r>
            <a:r>
              <a:rPr lang="zh-CN" altLang="en-US" sz="2400" dirty="0"/>
              <a:t>时，参数从右到左入栈</a:t>
            </a:r>
            <a:endParaRPr lang="en-US" altLang="zh-CN" sz="2400" dirty="0"/>
          </a:p>
          <a:p>
            <a:pPr marL="0" lvl="1"/>
            <a:r>
              <a:rPr lang="en-US" altLang="zh-CN" sz="2400" dirty="0">
                <a:solidFill>
                  <a:srgbClr val="FF0000"/>
                </a:solidFill>
              </a:rPr>
              <a:t>                           </a:t>
            </a:r>
            <a:r>
              <a:rPr lang="en-US" altLang="zh-CN" sz="2200" dirty="0" err="1">
                <a:solidFill>
                  <a:srgbClr val="FF0000"/>
                </a:solidFill>
              </a:rPr>
              <a:t>printf</a:t>
            </a:r>
            <a:r>
              <a:rPr lang="en-US" altLang="zh-CN" sz="2200" dirty="0">
                <a:solidFill>
                  <a:srgbClr val="FF0000"/>
                </a:solidFill>
              </a:rPr>
              <a:t>("a=%x, b=%x\n");</a:t>
            </a:r>
          </a:p>
          <a:p>
            <a:endParaRPr lang="zh-CN" altLang="en-US" sz="2400" dirty="0"/>
          </a:p>
        </p:txBody>
      </p:sp>
      <p:grpSp>
        <p:nvGrpSpPr>
          <p:cNvPr id="18" name="组合 17"/>
          <p:cNvGrpSpPr/>
          <p:nvPr/>
        </p:nvGrpSpPr>
        <p:grpSpPr>
          <a:xfrm>
            <a:off x="5292080" y="2420888"/>
            <a:ext cx="3168352" cy="369332"/>
            <a:chOff x="5292080" y="2420888"/>
            <a:chExt cx="3168352" cy="369332"/>
          </a:xfrm>
        </p:grpSpPr>
        <p:cxnSp>
          <p:nvCxnSpPr>
            <p:cNvPr id="16" name="直接箭头连接符 15"/>
            <p:cNvCxnSpPr/>
            <p:nvPr/>
          </p:nvCxnSpPr>
          <p:spPr bwMode="auto">
            <a:xfrm>
              <a:off x="5292080" y="2600908"/>
              <a:ext cx="864096" cy="0"/>
            </a:xfrm>
            <a:prstGeom prst="straightConnector1">
              <a:avLst/>
            </a:prstGeom>
            <a:solidFill>
              <a:schemeClr val="accent1"/>
            </a:solidFill>
            <a:ln w="28575"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6156176" y="2420888"/>
              <a:ext cx="2304256" cy="369332"/>
            </a:xfrm>
            <a:prstGeom prst="rect">
              <a:avLst/>
            </a:prstGeom>
            <a:noFill/>
          </p:spPr>
          <p:txBody>
            <a:bodyPr wrap="square" rtlCol="0">
              <a:spAutoFit/>
            </a:bodyPr>
            <a:lstStyle/>
            <a:p>
              <a:r>
                <a:rPr lang="en-US" altLang="zh-CN" dirty="0">
                  <a:solidFill>
                    <a:srgbClr val="FF0000"/>
                  </a:solidFill>
                </a:rPr>
                <a:t>a=%x, b=%x\n</a:t>
              </a:r>
              <a:endParaRPr lang="zh-CN" altLang="en-US" dirty="0"/>
            </a:p>
          </p:txBody>
        </p:sp>
      </p:grpSp>
      <p:grpSp>
        <p:nvGrpSpPr>
          <p:cNvPr id="24" name="组合 23"/>
          <p:cNvGrpSpPr/>
          <p:nvPr/>
        </p:nvGrpSpPr>
        <p:grpSpPr>
          <a:xfrm>
            <a:off x="5796136" y="2780928"/>
            <a:ext cx="1512168" cy="828092"/>
            <a:chOff x="5796136" y="2780928"/>
            <a:chExt cx="1512168" cy="828092"/>
          </a:xfrm>
        </p:grpSpPr>
        <p:cxnSp>
          <p:nvCxnSpPr>
            <p:cNvPr id="20" name="肘形连接符 19"/>
            <p:cNvCxnSpPr/>
            <p:nvPr/>
          </p:nvCxnSpPr>
          <p:spPr bwMode="auto">
            <a:xfrm rot="10800000" flipV="1">
              <a:off x="5796136" y="2780928"/>
              <a:ext cx="936104" cy="324036"/>
            </a:xfrm>
            <a:prstGeom prst="bentConnector3">
              <a:avLst>
                <a:gd name="adj1" fmla="val 1159"/>
              </a:avLst>
            </a:prstGeom>
            <a:solidFill>
              <a:schemeClr val="accent1"/>
            </a:solidFill>
            <a:ln w="28575"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肘形连接符 22"/>
            <p:cNvCxnSpPr>
              <a:stCxn id="17" idx="2"/>
            </p:cNvCxnSpPr>
            <p:nvPr/>
          </p:nvCxnSpPr>
          <p:spPr bwMode="auto">
            <a:xfrm rot="5400000">
              <a:off x="6142820" y="2443536"/>
              <a:ext cx="818800" cy="1512168"/>
            </a:xfrm>
            <a:prstGeom prst="bentConnector2">
              <a:avLst/>
            </a:prstGeom>
            <a:solidFill>
              <a:schemeClr val="accent1"/>
            </a:solidFill>
            <a:ln w="28575"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 name="组合 24"/>
          <p:cNvGrpSpPr/>
          <p:nvPr/>
        </p:nvGrpSpPr>
        <p:grpSpPr>
          <a:xfrm>
            <a:off x="5292080" y="1988840"/>
            <a:ext cx="3168352" cy="369332"/>
            <a:chOff x="5292080" y="2420888"/>
            <a:chExt cx="3168352" cy="369332"/>
          </a:xfrm>
        </p:grpSpPr>
        <p:cxnSp>
          <p:nvCxnSpPr>
            <p:cNvPr id="26" name="直接箭头连接符 25"/>
            <p:cNvCxnSpPr/>
            <p:nvPr/>
          </p:nvCxnSpPr>
          <p:spPr bwMode="auto">
            <a:xfrm>
              <a:off x="5292080" y="2600908"/>
              <a:ext cx="864096" cy="0"/>
            </a:xfrm>
            <a:prstGeom prst="straightConnector1">
              <a:avLst/>
            </a:prstGeom>
            <a:solidFill>
              <a:schemeClr val="accent1"/>
            </a:solidFill>
            <a:ln w="28575"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p:cNvSpPr txBox="1"/>
            <p:nvPr/>
          </p:nvSpPr>
          <p:spPr>
            <a:xfrm>
              <a:off x="6156176" y="2420888"/>
              <a:ext cx="2304256" cy="369332"/>
            </a:xfrm>
            <a:prstGeom prst="rect">
              <a:avLst/>
            </a:prstGeom>
            <a:noFill/>
          </p:spPr>
          <p:txBody>
            <a:bodyPr wrap="square" rtlCol="0">
              <a:spAutoFit/>
            </a:bodyPr>
            <a:lstStyle/>
            <a:p>
              <a:r>
                <a:rPr lang="en-US" altLang="zh-CN" dirty="0">
                  <a:solidFill>
                    <a:srgbClr val="FF0000"/>
                  </a:solidFill>
                </a:rPr>
                <a:t>a=%x, b=%x\n</a:t>
              </a:r>
              <a:endParaRPr lang="zh-CN" altLang="en-US" dirty="0"/>
            </a:p>
          </p:txBody>
        </p:sp>
      </p:grpSp>
      <p:grpSp>
        <p:nvGrpSpPr>
          <p:cNvPr id="28" name="组合 27"/>
          <p:cNvGrpSpPr/>
          <p:nvPr/>
        </p:nvGrpSpPr>
        <p:grpSpPr>
          <a:xfrm>
            <a:off x="5796136" y="2276872"/>
            <a:ext cx="1512168" cy="828092"/>
            <a:chOff x="5796136" y="2780928"/>
            <a:chExt cx="1512168" cy="828092"/>
          </a:xfrm>
        </p:grpSpPr>
        <p:cxnSp>
          <p:nvCxnSpPr>
            <p:cNvPr id="29" name="肘形连接符 28"/>
            <p:cNvCxnSpPr/>
            <p:nvPr/>
          </p:nvCxnSpPr>
          <p:spPr bwMode="auto">
            <a:xfrm rot="10800000" flipV="1">
              <a:off x="5796136" y="2780928"/>
              <a:ext cx="936104" cy="324036"/>
            </a:xfrm>
            <a:prstGeom prst="bentConnector3">
              <a:avLst>
                <a:gd name="adj1" fmla="val 1159"/>
              </a:avLst>
            </a:prstGeom>
            <a:solidFill>
              <a:schemeClr val="accent1"/>
            </a:solidFill>
            <a:ln w="28575"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肘形连接符 29"/>
            <p:cNvCxnSpPr/>
            <p:nvPr/>
          </p:nvCxnSpPr>
          <p:spPr bwMode="auto">
            <a:xfrm rot="5400000">
              <a:off x="6142820" y="2443536"/>
              <a:ext cx="818800" cy="1512168"/>
            </a:xfrm>
            <a:prstGeom prst="bentConnector2">
              <a:avLst/>
            </a:prstGeom>
            <a:solidFill>
              <a:schemeClr val="accent1"/>
            </a:solidFill>
            <a:ln w="28575"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 name="日期占位符 10"/>
          <p:cNvSpPr>
            <a:spLocks noGrp="1"/>
          </p:cNvSpPr>
          <p:nvPr>
            <p:ph type="dt" sz="half" idx="2"/>
          </p:nvPr>
        </p:nvSpPr>
        <p:spPr/>
        <p:txBody>
          <a:bodyPr/>
          <a:lstStyle/>
          <a:p>
            <a:fld id="{C8DA56B0-FEEA-4A8D-9BFC-800B6DB1689A}" type="datetime1">
              <a:rPr lang="zh-CN" altLang="en-US" smtClean="0"/>
              <a:t>2022/11/4</a:t>
            </a:fld>
            <a:endParaRPr lang="zh-CN" altLang="en-US"/>
          </a:p>
        </p:txBody>
      </p:sp>
      <p:sp>
        <p:nvSpPr>
          <p:cNvPr id="13" name="页脚占位符 12"/>
          <p:cNvSpPr>
            <a:spLocks noGrp="1"/>
          </p:cNvSpPr>
          <p:nvPr>
            <p:ph type="ftr" sz="quarter" idx="3"/>
          </p:nvPr>
        </p:nvSpPr>
        <p:spPr/>
        <p:txBody>
          <a:bodyPr/>
          <a:lstStyle/>
          <a:p>
            <a:r>
              <a:rPr lang="en-US" altLang="zh-CN"/>
              <a:t>is.cumt.edu.cn</a:t>
            </a:r>
            <a:endParaRPr lang="en-US" altLang="zh-CN" dirty="0"/>
          </a:p>
        </p:txBody>
      </p:sp>
      <p:sp>
        <p:nvSpPr>
          <p:cNvPr id="14" name="灯片编号占位符 13"/>
          <p:cNvSpPr>
            <a:spLocks noGrp="1"/>
          </p:cNvSpPr>
          <p:nvPr>
            <p:ph type="sldNum" sz="quarter" idx="4"/>
          </p:nvPr>
        </p:nvSpPr>
        <p:spPr/>
        <p:txBody>
          <a:bodyPr/>
          <a:lstStyle/>
          <a:p>
            <a:fld id="{793773FA-04BE-4575-9625-A7596617E1A2}" type="slidenum">
              <a:rPr lang="zh-CN" altLang="en-US" smtClean="0"/>
              <a:t>91</a:t>
            </a:fld>
            <a:endParaRPr lang="zh-CN" altLang="en-US"/>
          </a:p>
        </p:txBody>
      </p:sp>
    </p:spTree>
    <p:extLst>
      <p:ext uri="{BB962C8B-B14F-4D97-AF65-F5344CB8AC3E}">
        <p14:creationId xmlns:p14="http://schemas.microsoft.com/office/powerpoint/2010/main" val="8201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arn(inVertical)">
                                      <p:cBhvr>
                                        <p:cTn id="17" dur="500"/>
                                        <p:tgtEl>
                                          <p:spTgt spid="12">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12">
                                            <p:txEl>
                                              <p:pRg st="3" end="3"/>
                                            </p:txEl>
                                          </p:spTgt>
                                        </p:tgtEl>
                                        <p:attrNameLst>
                                          <p:attrName>style.visibility</p:attrName>
                                        </p:attrNameLst>
                                      </p:cBhvr>
                                      <p:to>
                                        <p:strVal val="visible"/>
                                      </p:to>
                                    </p:set>
                                    <p:animEffect transition="in" filter="barn(inVertical)">
                                      <p:cBhvr>
                                        <p:cTn id="20" dur="500"/>
                                        <p:tgtEl>
                                          <p:spTgt spid="1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par>
                                <p:cTn id="31" presetID="8" presetClass="exit" presetSubtype="32" fill="hold" nodeType="withEffect">
                                  <p:stCondLst>
                                    <p:cond delay="0"/>
                                  </p:stCondLst>
                                  <p:childTnLst>
                                    <p:animEffect transition="out" filter="diamond(out)">
                                      <p:cBhvr>
                                        <p:cTn id="32" dur="2000"/>
                                        <p:tgtEl>
                                          <p:spTgt spid="18"/>
                                        </p:tgtEl>
                                      </p:cBhvr>
                                    </p:animEffect>
                                    <p:set>
                                      <p:cBhvr>
                                        <p:cTn id="33" dur="1" fill="hold">
                                          <p:stCondLst>
                                            <p:cond delay="1999"/>
                                          </p:stCondLst>
                                        </p:cTn>
                                        <p:tgtEl>
                                          <p:spTgt spid="18"/>
                                        </p:tgtEl>
                                        <p:attrNameLst>
                                          <p:attrName>style.visibility</p:attrName>
                                        </p:attrNameLst>
                                      </p:cBhvr>
                                      <p:to>
                                        <p:strVal val="hidden"/>
                                      </p:to>
                                    </p:set>
                                  </p:childTnLst>
                                </p:cTn>
                              </p:par>
                              <p:par>
                                <p:cTn id="34" presetID="8" presetClass="exit" presetSubtype="32" fill="hold" nodeType="withEffect">
                                  <p:stCondLst>
                                    <p:cond delay="0"/>
                                  </p:stCondLst>
                                  <p:childTnLst>
                                    <p:animEffect transition="out" filter="diamond(out)">
                                      <p:cBhvr>
                                        <p:cTn id="35" dur="2000"/>
                                        <p:tgtEl>
                                          <p:spTgt spid="24"/>
                                        </p:tgtEl>
                                      </p:cBhvr>
                                    </p:animEffect>
                                    <p:set>
                                      <p:cBhvr>
                                        <p:cTn id="36" dur="1" fill="hold">
                                          <p:stCondLst>
                                            <p:cond delay="199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right)">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格式化串溢出</a:t>
            </a:r>
            <a:endParaRPr lang="zh-CN" altLang="en-US" dirty="0"/>
          </a:p>
        </p:txBody>
      </p:sp>
      <p:sp>
        <p:nvSpPr>
          <p:cNvPr id="6" name="日期占位符 5"/>
          <p:cNvSpPr>
            <a:spLocks noGrp="1"/>
          </p:cNvSpPr>
          <p:nvPr>
            <p:ph type="dt" sz="half" idx="2"/>
          </p:nvPr>
        </p:nvSpPr>
        <p:spPr/>
        <p:txBody>
          <a:bodyPr/>
          <a:lstStyle/>
          <a:p>
            <a:fld id="{EABBBFEA-9849-4ACB-BD5F-E980B6601676}" type="datetime1">
              <a:rPr lang="zh-CN" altLang="en-US" smtClean="0"/>
              <a:t>2022/11/4</a:t>
            </a:fld>
            <a:endParaRPr lang="zh-CN" altLang="en-US"/>
          </a:p>
        </p:txBody>
      </p:sp>
      <p:sp>
        <p:nvSpPr>
          <p:cNvPr id="10" name="页脚占位符 9"/>
          <p:cNvSpPr>
            <a:spLocks noGrp="1"/>
          </p:cNvSpPr>
          <p:nvPr>
            <p:ph type="ftr" sz="quarter" idx="3"/>
          </p:nvPr>
        </p:nvSpPr>
        <p:spPr/>
        <p:txBody>
          <a:bodyPr/>
          <a:lstStyle/>
          <a:p>
            <a:r>
              <a:rPr lang="en-US" altLang="zh-CN"/>
              <a:t>is.cumt.edu.cn</a:t>
            </a:r>
            <a:endParaRPr lang="en-US" altLang="zh-CN" dirty="0"/>
          </a:p>
        </p:txBody>
      </p:sp>
      <p:sp>
        <p:nvSpPr>
          <p:cNvPr id="11" name="灯片编号占位符 10"/>
          <p:cNvSpPr>
            <a:spLocks noGrp="1"/>
          </p:cNvSpPr>
          <p:nvPr>
            <p:ph type="sldNum" sz="quarter" idx="4"/>
          </p:nvPr>
        </p:nvSpPr>
        <p:spPr/>
        <p:txBody>
          <a:bodyPr/>
          <a:lstStyle/>
          <a:p>
            <a:fld id="{793773FA-04BE-4575-9625-A7596617E1A2}" type="slidenum">
              <a:rPr lang="zh-CN" altLang="en-US" smtClean="0"/>
              <a:t>92</a:t>
            </a:fld>
            <a:endParaRPr lang="zh-CN" altLang="en-US"/>
          </a:p>
        </p:txBody>
      </p:sp>
      <p:pic>
        <p:nvPicPr>
          <p:cNvPr id="5" name="图片 4"/>
          <p:cNvPicPr>
            <a:picLocks noChangeAspect="1"/>
          </p:cNvPicPr>
          <p:nvPr/>
        </p:nvPicPr>
        <p:blipFill>
          <a:blip r:embed="rId3"/>
          <a:stretch>
            <a:fillRect/>
          </a:stretch>
        </p:blipFill>
        <p:spPr>
          <a:xfrm>
            <a:off x="0" y="544435"/>
            <a:ext cx="9853414" cy="5943222"/>
          </a:xfrm>
          <a:prstGeom prst="rect">
            <a:avLst/>
          </a:prstGeom>
        </p:spPr>
      </p:pic>
      <p:sp>
        <p:nvSpPr>
          <p:cNvPr id="17" name="椭圆 16"/>
          <p:cNvSpPr/>
          <p:nvPr/>
        </p:nvSpPr>
        <p:spPr>
          <a:xfrm>
            <a:off x="6383288" y="5157192"/>
            <a:ext cx="2303512" cy="936104"/>
          </a:xfrm>
          <a:prstGeom prst="ellipse">
            <a:avLst/>
          </a:prstGeom>
          <a:ln w="38100">
            <a:solidFill>
              <a:srgbClr val="FF0000"/>
            </a:solidFill>
            <a:headEnd type="none" w="med" len="med"/>
            <a:tailEnd type="arrow" w="med" len="med"/>
          </a:ln>
        </p:spPr>
        <p:txBody>
          <a:bodyPr rtlCol="0" anchor="ctr"/>
          <a:lstStyle/>
          <a:p>
            <a:pPr algn="ctr"/>
            <a:endParaRPr lang="zh-CN" altLang="en-US"/>
          </a:p>
        </p:txBody>
      </p:sp>
      <p:cxnSp>
        <p:nvCxnSpPr>
          <p:cNvPr id="19" name="直接箭头连接符 18"/>
          <p:cNvCxnSpPr>
            <a:endCxn id="20" idx="6"/>
          </p:cNvCxnSpPr>
          <p:nvPr/>
        </p:nvCxnSpPr>
        <p:spPr bwMode="auto">
          <a:xfrm flipH="1">
            <a:off x="3851920" y="5517232"/>
            <a:ext cx="3312368" cy="32403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椭圆 19"/>
          <p:cNvSpPr/>
          <p:nvPr/>
        </p:nvSpPr>
        <p:spPr>
          <a:xfrm>
            <a:off x="3131840" y="5733256"/>
            <a:ext cx="720080" cy="216024"/>
          </a:xfrm>
          <a:prstGeom prst="ellipse">
            <a:avLst/>
          </a:prstGeom>
          <a:ln w="38100">
            <a:solidFill>
              <a:srgbClr val="FF0000"/>
            </a:solidFill>
            <a:headEnd type="none" w="med" len="med"/>
            <a:tailEnd type="arrow" w="med" len="med"/>
          </a:ln>
        </p:spPr>
        <p:txBody>
          <a:bodyPr rtlCol="0" anchor="ctr"/>
          <a:lstStyle/>
          <a:p>
            <a:pPr algn="ctr"/>
            <a:endParaRPr lang="zh-CN" altLang="en-US"/>
          </a:p>
        </p:txBody>
      </p:sp>
      <p:cxnSp>
        <p:nvCxnSpPr>
          <p:cNvPr id="23" name="直接箭头连接符 22"/>
          <p:cNvCxnSpPr/>
          <p:nvPr/>
        </p:nvCxnSpPr>
        <p:spPr bwMode="auto">
          <a:xfrm flipH="1">
            <a:off x="1043608" y="2924944"/>
            <a:ext cx="792088" cy="792088"/>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4283968" y="4725144"/>
            <a:ext cx="504056"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27"/>
          <p:cNvCxnSpPr/>
          <p:nvPr/>
        </p:nvCxnSpPr>
        <p:spPr bwMode="auto">
          <a:xfrm>
            <a:off x="4535996" y="4725144"/>
            <a:ext cx="2841830" cy="612069"/>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2015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格式化串溢出</a:t>
            </a:r>
            <a:endParaRPr lang="zh-CN" altLang="en-US" dirty="0"/>
          </a:p>
        </p:txBody>
      </p:sp>
      <p:sp>
        <p:nvSpPr>
          <p:cNvPr id="3" name="内容占位符 2"/>
          <p:cNvSpPr>
            <a:spLocks noGrp="1"/>
          </p:cNvSpPr>
          <p:nvPr>
            <p:ph idx="1"/>
          </p:nvPr>
        </p:nvSpPr>
        <p:spPr/>
        <p:txBody>
          <a:bodyPr/>
          <a:lstStyle/>
          <a:p>
            <a:r>
              <a:rPr lang="zh-CN" altLang="en-US" b="1" dirty="0"/>
              <a:t>缓冲区溢出</a:t>
            </a:r>
            <a:r>
              <a:rPr lang="en-US" altLang="zh-CN" b="1" dirty="0"/>
              <a:t>——</a:t>
            </a:r>
            <a:r>
              <a:rPr lang="zh-CN" altLang="en-US" b="1" dirty="0">
                <a:solidFill>
                  <a:srgbClr val="FF0000"/>
                </a:solidFill>
              </a:rPr>
              <a:t>格式化串溢出：</a:t>
            </a:r>
            <a:endParaRPr lang="en-US" altLang="zh-CN" b="1" dirty="0">
              <a:solidFill>
                <a:srgbClr val="FF0000"/>
              </a:solidFill>
            </a:endParaRPr>
          </a:p>
          <a:p>
            <a:pPr lvl="1"/>
            <a:r>
              <a:rPr lang="zh-CN" altLang="en-US" b="1" dirty="0">
                <a:solidFill>
                  <a:srgbClr val="FF0000"/>
                </a:solidFill>
              </a:rPr>
              <a:t>利用</a:t>
            </a:r>
            <a:r>
              <a:rPr lang="en-US" altLang="zh-CN" b="1" dirty="0" err="1">
                <a:solidFill>
                  <a:srgbClr val="FF0000"/>
                </a:solidFill>
              </a:rPr>
              <a:t>printf</a:t>
            </a:r>
            <a:r>
              <a:rPr lang="zh-CN" altLang="en-US" b="1" dirty="0">
                <a:solidFill>
                  <a:srgbClr val="FF0000"/>
                </a:solidFill>
              </a:rPr>
              <a:t>读取内存数据（</a:t>
            </a:r>
            <a:r>
              <a:rPr lang="en-US" altLang="zh-CN" b="1" dirty="0">
                <a:solidFill>
                  <a:srgbClr val="FF0000"/>
                </a:solidFill>
              </a:rPr>
              <a:t>print2.c</a:t>
            </a:r>
            <a:r>
              <a:rPr lang="zh-CN" altLang="en-US" b="1" dirty="0">
                <a:solidFill>
                  <a:srgbClr val="FF0000"/>
                </a:solidFill>
              </a:rPr>
              <a:t>）</a:t>
            </a:r>
            <a:endParaRPr lang="en-US" altLang="zh-CN" b="1" dirty="0">
              <a:solidFill>
                <a:srgbClr val="FF0000"/>
              </a:solidFill>
            </a:endParaRPr>
          </a:p>
        </p:txBody>
      </p:sp>
      <p:sp>
        <p:nvSpPr>
          <p:cNvPr id="6" name="TextBox 5"/>
          <p:cNvSpPr txBox="1"/>
          <p:nvPr/>
        </p:nvSpPr>
        <p:spPr>
          <a:xfrm>
            <a:off x="1727100" y="1988840"/>
            <a:ext cx="4968552" cy="178510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lvl="1"/>
            <a:r>
              <a:rPr lang="en-US" altLang="zh-CN" sz="2200" dirty="0">
                <a:solidFill>
                  <a:srgbClr val="FF0000"/>
                </a:solidFill>
              </a:rPr>
              <a:t>#include "</a:t>
            </a:r>
            <a:r>
              <a:rPr lang="en-US" altLang="zh-CN" sz="2200" dirty="0" err="1">
                <a:solidFill>
                  <a:srgbClr val="FF0000"/>
                </a:solidFill>
              </a:rPr>
              <a:t>stdio.h</a:t>
            </a:r>
            <a:r>
              <a:rPr lang="en-US" altLang="zh-CN" sz="2200" dirty="0">
                <a:solidFill>
                  <a:srgbClr val="FF0000"/>
                </a:solidFill>
              </a:rPr>
              <a:t>"</a:t>
            </a:r>
          </a:p>
          <a:p>
            <a:pPr lvl="1"/>
            <a:endParaRPr lang="en-US" altLang="zh-CN" sz="2200" dirty="0">
              <a:solidFill>
                <a:srgbClr val="FF0000"/>
              </a:solidFill>
            </a:endParaRPr>
          </a:p>
          <a:p>
            <a:pPr lvl="1"/>
            <a:r>
              <a:rPr lang="en-US" altLang="zh-CN" sz="2200" dirty="0" err="1">
                <a:solidFill>
                  <a:srgbClr val="FF0000"/>
                </a:solidFill>
              </a:rPr>
              <a:t>int</a:t>
            </a:r>
            <a:r>
              <a:rPr lang="en-US" altLang="zh-CN" sz="2200" dirty="0">
                <a:solidFill>
                  <a:srgbClr val="FF0000"/>
                </a:solidFill>
              </a:rPr>
              <a:t> main(</a:t>
            </a:r>
            <a:r>
              <a:rPr lang="en-US" altLang="zh-CN" sz="2200" dirty="0" err="1">
                <a:solidFill>
                  <a:srgbClr val="FF0000"/>
                </a:solidFill>
              </a:rPr>
              <a:t>int</a:t>
            </a:r>
            <a:r>
              <a:rPr lang="en-US" altLang="zh-CN" sz="2200" dirty="0">
                <a:solidFill>
                  <a:srgbClr val="FF0000"/>
                </a:solidFill>
              </a:rPr>
              <a:t> </a:t>
            </a:r>
            <a:r>
              <a:rPr lang="en-US" altLang="zh-CN" sz="2200" dirty="0" err="1">
                <a:solidFill>
                  <a:srgbClr val="FF0000"/>
                </a:solidFill>
              </a:rPr>
              <a:t>argc</a:t>
            </a:r>
            <a:r>
              <a:rPr lang="en-US" altLang="zh-CN" sz="2200" dirty="0">
                <a:solidFill>
                  <a:srgbClr val="FF0000"/>
                </a:solidFill>
              </a:rPr>
              <a:t>, char ** </a:t>
            </a:r>
            <a:r>
              <a:rPr lang="en-US" altLang="zh-CN" sz="2200" dirty="0" err="1">
                <a:solidFill>
                  <a:srgbClr val="FF0000"/>
                </a:solidFill>
              </a:rPr>
              <a:t>argv</a:t>
            </a:r>
            <a:r>
              <a:rPr lang="en-US" altLang="zh-CN" sz="2200" dirty="0">
                <a:solidFill>
                  <a:srgbClr val="FF0000"/>
                </a:solidFill>
              </a:rPr>
              <a:t>){</a:t>
            </a:r>
          </a:p>
          <a:p>
            <a:pPr lvl="1"/>
            <a:r>
              <a:rPr lang="en-US" altLang="zh-CN" sz="2200" dirty="0">
                <a:solidFill>
                  <a:srgbClr val="FF0000"/>
                </a:solidFill>
              </a:rPr>
              <a:t>	</a:t>
            </a:r>
            <a:r>
              <a:rPr lang="en-US" altLang="zh-CN" sz="2200" dirty="0" err="1">
                <a:solidFill>
                  <a:srgbClr val="FF0000"/>
                </a:solidFill>
              </a:rPr>
              <a:t>printf</a:t>
            </a:r>
            <a:r>
              <a:rPr lang="en-US" altLang="zh-CN" sz="2200" dirty="0">
                <a:solidFill>
                  <a:srgbClr val="FF0000"/>
                </a:solidFill>
              </a:rPr>
              <a:t>(</a:t>
            </a:r>
            <a:r>
              <a:rPr lang="en-US" altLang="zh-CN" sz="2200" dirty="0" err="1">
                <a:solidFill>
                  <a:srgbClr val="FF0000"/>
                </a:solidFill>
              </a:rPr>
              <a:t>argv</a:t>
            </a:r>
            <a:r>
              <a:rPr lang="en-US" altLang="zh-CN" sz="2200" dirty="0">
                <a:solidFill>
                  <a:srgbClr val="FF0000"/>
                </a:solidFill>
              </a:rPr>
              <a:t>[1]);</a:t>
            </a:r>
          </a:p>
          <a:p>
            <a:pPr lvl="1"/>
            <a:r>
              <a:rPr lang="en-US" altLang="zh-CN" sz="2200" dirty="0">
                <a:solidFill>
                  <a:srgbClr val="FF0000"/>
                </a:solidFill>
              </a:rPr>
              <a:t>}</a:t>
            </a:r>
            <a:endParaRPr lang="zh-CN" alt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75" y="4005064"/>
            <a:ext cx="7882440" cy="2465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日期占位符 7"/>
          <p:cNvSpPr>
            <a:spLocks noGrp="1"/>
          </p:cNvSpPr>
          <p:nvPr>
            <p:ph type="dt" sz="half" idx="2"/>
          </p:nvPr>
        </p:nvSpPr>
        <p:spPr/>
        <p:txBody>
          <a:bodyPr/>
          <a:lstStyle/>
          <a:p>
            <a:fld id="{1B73DB4F-F735-470E-8C64-BAF7C6E60364}" type="datetime1">
              <a:rPr lang="zh-CN" altLang="en-US" smtClean="0"/>
              <a:t>2022/11/4</a:t>
            </a:fld>
            <a:endParaRPr lang="zh-CN" altLang="en-US"/>
          </a:p>
        </p:txBody>
      </p:sp>
      <p:sp>
        <p:nvSpPr>
          <p:cNvPr id="9" name="页脚占位符 8"/>
          <p:cNvSpPr>
            <a:spLocks noGrp="1"/>
          </p:cNvSpPr>
          <p:nvPr>
            <p:ph type="ftr" sz="quarter" idx="3"/>
          </p:nvPr>
        </p:nvSpPr>
        <p:spPr/>
        <p:txBody>
          <a:bodyPr/>
          <a:lstStyle/>
          <a:p>
            <a:r>
              <a:rPr lang="en-US" altLang="zh-CN"/>
              <a:t>is.cumt.edu.cn</a:t>
            </a:r>
            <a:endParaRPr lang="en-US" altLang="zh-CN" dirty="0"/>
          </a:p>
        </p:txBody>
      </p:sp>
      <p:sp>
        <p:nvSpPr>
          <p:cNvPr id="10" name="灯片编号占位符 9"/>
          <p:cNvSpPr>
            <a:spLocks noGrp="1"/>
          </p:cNvSpPr>
          <p:nvPr>
            <p:ph type="sldNum" sz="quarter" idx="4"/>
          </p:nvPr>
        </p:nvSpPr>
        <p:spPr/>
        <p:txBody>
          <a:bodyPr/>
          <a:lstStyle/>
          <a:p>
            <a:fld id="{793773FA-04BE-4575-9625-A7596617E1A2}" type="slidenum">
              <a:rPr lang="zh-CN" altLang="en-US" smtClean="0"/>
              <a:t>93</a:t>
            </a:fld>
            <a:endParaRPr lang="zh-CN" altLang="en-US"/>
          </a:p>
        </p:txBody>
      </p:sp>
    </p:spTree>
    <p:extLst>
      <p:ext uri="{BB962C8B-B14F-4D97-AF65-F5344CB8AC3E}">
        <p14:creationId xmlns:p14="http://schemas.microsoft.com/office/powerpoint/2010/main" val="8201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8EC87790-3553-447D-9283-7C6DC718E48B}"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94</a:t>
            </a:fld>
            <a:endParaRPr lang="zh-CN" altLang="en-US"/>
          </a:p>
        </p:txBody>
      </p:sp>
      <p:pic>
        <p:nvPicPr>
          <p:cNvPr id="8" name="图片 7"/>
          <p:cNvPicPr>
            <a:picLocks noChangeAspect="1"/>
          </p:cNvPicPr>
          <p:nvPr/>
        </p:nvPicPr>
        <p:blipFill>
          <a:blip r:embed="rId2"/>
          <a:stretch>
            <a:fillRect/>
          </a:stretch>
        </p:blipFill>
        <p:spPr>
          <a:xfrm>
            <a:off x="0" y="-12939"/>
            <a:ext cx="9144000" cy="6655242"/>
          </a:xfrm>
          <a:prstGeom prst="rect">
            <a:avLst/>
          </a:prstGeom>
        </p:spPr>
      </p:pic>
      <p:cxnSp>
        <p:nvCxnSpPr>
          <p:cNvPr id="10" name="直接连接符 9"/>
          <p:cNvCxnSpPr/>
          <p:nvPr/>
        </p:nvCxnSpPr>
        <p:spPr bwMode="auto">
          <a:xfrm>
            <a:off x="107504" y="3717032"/>
            <a:ext cx="3456384"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p:cNvSpPr/>
          <p:nvPr/>
        </p:nvSpPr>
        <p:spPr>
          <a:xfrm>
            <a:off x="6084168" y="3645024"/>
            <a:ext cx="576064" cy="792088"/>
          </a:xfrm>
          <a:prstGeom prst="rect">
            <a:avLst/>
          </a:prstGeom>
          <a:ln w="38100">
            <a:solidFill>
              <a:srgbClr val="FF0000"/>
            </a:solidFill>
            <a:headEnd type="none" w="med" len="med"/>
            <a:tailEnd type="arrow" w="med" len="med"/>
          </a:ln>
        </p:spPr>
        <p:txBody>
          <a:bodyPr rtlCol="0" anchor="ctr"/>
          <a:lstStyle/>
          <a:p>
            <a:pPr algn="ctr"/>
            <a:endParaRPr lang="zh-CN" altLang="en-US"/>
          </a:p>
        </p:txBody>
      </p:sp>
      <p:cxnSp>
        <p:nvCxnSpPr>
          <p:cNvPr id="14" name="直接箭头连接符 13"/>
          <p:cNvCxnSpPr>
            <a:endCxn id="12" idx="1"/>
          </p:cNvCxnSpPr>
          <p:nvPr/>
        </p:nvCxnSpPr>
        <p:spPr bwMode="auto">
          <a:xfrm>
            <a:off x="3563888" y="3717032"/>
            <a:ext cx="2520280" cy="324036"/>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8327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格式化串溢出</a:t>
            </a:r>
            <a:endParaRPr lang="zh-CN" altLang="en-US" dirty="0"/>
          </a:p>
        </p:txBody>
      </p:sp>
      <p:sp>
        <p:nvSpPr>
          <p:cNvPr id="3" name="内容占位符 2"/>
          <p:cNvSpPr>
            <a:spLocks noGrp="1"/>
          </p:cNvSpPr>
          <p:nvPr>
            <p:ph idx="1"/>
          </p:nvPr>
        </p:nvSpPr>
        <p:spPr/>
        <p:txBody>
          <a:bodyPr/>
          <a:lstStyle/>
          <a:p>
            <a:r>
              <a:rPr lang="zh-CN" altLang="en-US" b="1" dirty="0"/>
              <a:t>缓冲区溢出</a:t>
            </a:r>
            <a:r>
              <a:rPr lang="en-US" altLang="zh-CN" b="1" dirty="0"/>
              <a:t>——</a:t>
            </a:r>
            <a:r>
              <a:rPr lang="zh-CN" altLang="en-US" b="1" dirty="0">
                <a:solidFill>
                  <a:srgbClr val="FF0000"/>
                </a:solidFill>
              </a:rPr>
              <a:t>格式化串溢出：</a:t>
            </a:r>
            <a:endParaRPr lang="en-US" altLang="zh-CN" b="1" dirty="0">
              <a:solidFill>
                <a:srgbClr val="FF0000"/>
              </a:solidFill>
            </a:endParaRPr>
          </a:p>
          <a:p>
            <a:pPr lvl="1"/>
            <a:r>
              <a:rPr lang="zh-CN" altLang="en-US" b="1" dirty="0">
                <a:solidFill>
                  <a:srgbClr val="FF0000"/>
                </a:solidFill>
              </a:rPr>
              <a:t>利用</a:t>
            </a:r>
            <a:r>
              <a:rPr lang="en-US" altLang="zh-CN" b="1" dirty="0" err="1">
                <a:solidFill>
                  <a:srgbClr val="FF0000"/>
                </a:solidFill>
              </a:rPr>
              <a:t>printf</a:t>
            </a:r>
            <a:r>
              <a:rPr lang="zh-CN" altLang="en-US" b="1" dirty="0">
                <a:solidFill>
                  <a:srgbClr val="FF0000"/>
                </a:solidFill>
              </a:rPr>
              <a:t>向</a:t>
            </a:r>
            <a:r>
              <a:rPr lang="zh-CN" altLang="en-US" b="1" dirty="0">
                <a:solidFill>
                  <a:srgbClr val="FF0000"/>
                </a:solidFill>
                <a:highlight>
                  <a:srgbClr val="FFFF00"/>
                </a:highlight>
              </a:rPr>
              <a:t>内存写入数据</a:t>
            </a:r>
            <a:r>
              <a:rPr lang="zh-CN" altLang="en-US" b="1" dirty="0">
                <a:solidFill>
                  <a:srgbClr val="FF0000"/>
                </a:solidFill>
              </a:rPr>
              <a:t>，有可能引起进程劫持和</a:t>
            </a:r>
            <a:r>
              <a:rPr lang="en-US" altLang="zh-CN" b="1" dirty="0" err="1">
                <a:solidFill>
                  <a:srgbClr val="FF0000"/>
                </a:solidFill>
              </a:rPr>
              <a:t>shllcode</a:t>
            </a:r>
            <a:r>
              <a:rPr lang="zh-CN" altLang="en-US" b="1" dirty="0">
                <a:solidFill>
                  <a:srgbClr val="FF0000"/>
                </a:solidFill>
              </a:rPr>
              <a:t>植入（</a:t>
            </a:r>
            <a:r>
              <a:rPr lang="en-US" altLang="zh-CN" b="1" dirty="0">
                <a:solidFill>
                  <a:srgbClr val="FF0000"/>
                </a:solidFill>
              </a:rPr>
              <a:t>print3.c</a:t>
            </a:r>
            <a:r>
              <a:rPr lang="zh-CN" altLang="en-US" b="1" dirty="0">
                <a:solidFill>
                  <a:srgbClr val="FF0000"/>
                </a:solidFill>
              </a:rPr>
              <a:t>）</a:t>
            </a:r>
            <a:endParaRPr lang="en-US" altLang="zh-CN" b="1" dirty="0">
              <a:solidFill>
                <a:srgbClr val="FF0000"/>
              </a:solidFill>
            </a:endParaRPr>
          </a:p>
          <a:p>
            <a:pPr lvl="1"/>
            <a:endParaRPr lang="en-US" altLang="zh-CN" b="1" dirty="0">
              <a:solidFill>
                <a:srgbClr val="FF0000"/>
              </a:solidFill>
            </a:endParaRPr>
          </a:p>
        </p:txBody>
      </p:sp>
      <p:sp>
        <p:nvSpPr>
          <p:cNvPr id="7" name="TextBox 6"/>
          <p:cNvSpPr txBox="1"/>
          <p:nvPr/>
        </p:nvSpPr>
        <p:spPr>
          <a:xfrm>
            <a:off x="566664" y="2243177"/>
            <a:ext cx="8136904" cy="2462213"/>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lvl="1"/>
            <a:r>
              <a:rPr lang="en-US" altLang="zh-CN" sz="2200" dirty="0">
                <a:solidFill>
                  <a:srgbClr val="FF0000"/>
                </a:solidFill>
              </a:rPr>
              <a:t>#include "</a:t>
            </a:r>
            <a:r>
              <a:rPr lang="en-US" altLang="zh-CN" sz="2200" dirty="0" err="1">
                <a:solidFill>
                  <a:srgbClr val="FF0000"/>
                </a:solidFill>
              </a:rPr>
              <a:t>stdio.h</a:t>
            </a:r>
            <a:r>
              <a:rPr lang="en-US" altLang="zh-CN" sz="2200" dirty="0">
                <a:solidFill>
                  <a:srgbClr val="FF0000"/>
                </a:solidFill>
              </a:rPr>
              <a:t>"</a:t>
            </a:r>
          </a:p>
          <a:p>
            <a:pPr lvl="1"/>
            <a:r>
              <a:rPr lang="en-US" altLang="zh-CN" sz="2200" dirty="0" err="1">
                <a:solidFill>
                  <a:srgbClr val="FF0000"/>
                </a:solidFill>
              </a:rPr>
              <a:t>int</a:t>
            </a:r>
            <a:r>
              <a:rPr lang="en-US" altLang="zh-CN" sz="2200" dirty="0">
                <a:solidFill>
                  <a:srgbClr val="FF0000"/>
                </a:solidFill>
              </a:rPr>
              <a:t> main(</a:t>
            </a:r>
            <a:r>
              <a:rPr lang="en-US" altLang="zh-CN" sz="2200" dirty="0" err="1">
                <a:solidFill>
                  <a:srgbClr val="FF0000"/>
                </a:solidFill>
              </a:rPr>
              <a:t>int</a:t>
            </a:r>
            <a:r>
              <a:rPr lang="en-US" altLang="zh-CN" sz="2200" dirty="0">
                <a:solidFill>
                  <a:srgbClr val="FF0000"/>
                </a:solidFill>
              </a:rPr>
              <a:t> </a:t>
            </a:r>
            <a:r>
              <a:rPr lang="en-US" altLang="zh-CN" sz="2200" dirty="0" err="1">
                <a:solidFill>
                  <a:srgbClr val="FF0000"/>
                </a:solidFill>
              </a:rPr>
              <a:t>argc,char</a:t>
            </a:r>
            <a:r>
              <a:rPr lang="en-US" altLang="zh-CN" sz="2200" dirty="0">
                <a:solidFill>
                  <a:srgbClr val="FF0000"/>
                </a:solidFill>
              </a:rPr>
              <a:t> ** </a:t>
            </a:r>
            <a:r>
              <a:rPr lang="en-US" altLang="zh-CN" sz="2200" dirty="0" err="1">
                <a:solidFill>
                  <a:srgbClr val="FF0000"/>
                </a:solidFill>
              </a:rPr>
              <a:t>argv</a:t>
            </a:r>
            <a:r>
              <a:rPr lang="en-US" altLang="zh-CN" sz="2200" dirty="0">
                <a:solidFill>
                  <a:srgbClr val="FF0000"/>
                </a:solidFill>
              </a:rPr>
              <a:t>){</a:t>
            </a:r>
          </a:p>
          <a:p>
            <a:pPr lvl="1"/>
            <a:r>
              <a:rPr lang="en-US" altLang="zh-CN" sz="2200" dirty="0">
                <a:solidFill>
                  <a:srgbClr val="FF0000"/>
                </a:solidFill>
              </a:rPr>
              <a:t>	</a:t>
            </a:r>
            <a:r>
              <a:rPr lang="en-US" altLang="zh-CN" sz="2200" dirty="0" err="1">
                <a:solidFill>
                  <a:srgbClr val="FF0000"/>
                </a:solidFill>
              </a:rPr>
              <a:t>int</a:t>
            </a:r>
            <a:r>
              <a:rPr lang="en-US" altLang="zh-CN" sz="2200" dirty="0">
                <a:solidFill>
                  <a:srgbClr val="FF0000"/>
                </a:solidFill>
              </a:rPr>
              <a:t> length=0;</a:t>
            </a:r>
          </a:p>
          <a:p>
            <a:pPr lvl="1"/>
            <a:r>
              <a:rPr lang="en-US" altLang="zh-CN" sz="2200" dirty="0">
                <a:solidFill>
                  <a:srgbClr val="FF0000"/>
                </a:solidFill>
              </a:rPr>
              <a:t>	</a:t>
            </a:r>
            <a:r>
              <a:rPr lang="en-US" altLang="zh-CN" sz="2200" dirty="0" err="1">
                <a:solidFill>
                  <a:srgbClr val="FF0000"/>
                </a:solidFill>
              </a:rPr>
              <a:t>printf</a:t>
            </a:r>
            <a:r>
              <a:rPr lang="en-US" altLang="zh-CN" sz="2200" dirty="0">
                <a:solidFill>
                  <a:srgbClr val="FF0000"/>
                </a:solidFill>
              </a:rPr>
              <a:t>("before </a:t>
            </a:r>
            <a:r>
              <a:rPr lang="en-US" altLang="zh-CN" sz="2200" dirty="0" err="1">
                <a:solidFill>
                  <a:srgbClr val="FF0000"/>
                </a:solidFill>
              </a:rPr>
              <a:t>wirte</a:t>
            </a:r>
            <a:r>
              <a:rPr lang="en-US" altLang="zh-CN" sz="2200" dirty="0">
                <a:solidFill>
                  <a:srgbClr val="FF0000"/>
                </a:solidFill>
              </a:rPr>
              <a:t>: length=%d\</a:t>
            </a:r>
            <a:r>
              <a:rPr lang="en-US" altLang="zh-CN" sz="2200" dirty="0" err="1">
                <a:solidFill>
                  <a:srgbClr val="FF0000"/>
                </a:solidFill>
              </a:rPr>
              <a:t>n",length</a:t>
            </a:r>
            <a:r>
              <a:rPr lang="en-US" altLang="zh-CN" sz="2200" dirty="0">
                <a:solidFill>
                  <a:srgbClr val="FF0000"/>
                </a:solidFill>
              </a:rPr>
              <a:t>);</a:t>
            </a:r>
          </a:p>
          <a:p>
            <a:pPr lvl="1"/>
            <a:r>
              <a:rPr lang="en-US" altLang="zh-CN" sz="2200" dirty="0">
                <a:solidFill>
                  <a:srgbClr val="FF0000"/>
                </a:solidFill>
              </a:rPr>
              <a:t>	</a:t>
            </a:r>
            <a:r>
              <a:rPr lang="en-US" altLang="zh-CN" sz="2200" dirty="0" err="1">
                <a:solidFill>
                  <a:srgbClr val="FF0000"/>
                </a:solidFill>
              </a:rPr>
              <a:t>printf</a:t>
            </a:r>
            <a:r>
              <a:rPr lang="en-US" altLang="zh-CN" sz="2200" dirty="0">
                <a:solidFill>
                  <a:srgbClr val="FF0000"/>
                </a:solidFill>
              </a:rPr>
              <a:t>("This is just a joke!: %</a:t>
            </a:r>
            <a:r>
              <a:rPr lang="en-US" altLang="zh-CN" sz="2200" dirty="0" err="1">
                <a:solidFill>
                  <a:srgbClr val="FF0000"/>
                </a:solidFill>
              </a:rPr>
              <a:t>d</a:t>
            </a:r>
            <a:r>
              <a:rPr lang="en-US" altLang="zh-CN" sz="2200" dirty="0" err="1">
                <a:solidFill>
                  <a:srgbClr val="692AA2"/>
                </a:solidFill>
              </a:rPr>
              <a:t>%n</a:t>
            </a:r>
            <a:r>
              <a:rPr lang="en-US" altLang="zh-CN" sz="2200" dirty="0">
                <a:solidFill>
                  <a:srgbClr val="FF0000"/>
                </a:solidFill>
              </a:rPr>
              <a:t>\</a:t>
            </a:r>
            <a:r>
              <a:rPr lang="en-US" altLang="zh-CN" sz="2200" dirty="0" err="1">
                <a:solidFill>
                  <a:srgbClr val="FF0000"/>
                </a:solidFill>
              </a:rPr>
              <a:t>n",length,&amp;length</a:t>
            </a:r>
            <a:r>
              <a:rPr lang="en-US" altLang="zh-CN" sz="2200" dirty="0">
                <a:solidFill>
                  <a:srgbClr val="FF0000"/>
                </a:solidFill>
              </a:rPr>
              <a:t>);</a:t>
            </a:r>
          </a:p>
          <a:p>
            <a:pPr lvl="1"/>
            <a:r>
              <a:rPr lang="en-US" altLang="zh-CN" sz="2200" dirty="0">
                <a:solidFill>
                  <a:srgbClr val="FF0000"/>
                </a:solidFill>
              </a:rPr>
              <a:t>	</a:t>
            </a:r>
            <a:r>
              <a:rPr lang="en-US" altLang="zh-CN" sz="2200" dirty="0" err="1">
                <a:solidFill>
                  <a:srgbClr val="FF0000"/>
                </a:solidFill>
              </a:rPr>
              <a:t>printf</a:t>
            </a:r>
            <a:r>
              <a:rPr lang="en-US" altLang="zh-CN" sz="2200" dirty="0">
                <a:solidFill>
                  <a:srgbClr val="FF0000"/>
                </a:solidFill>
              </a:rPr>
              <a:t>("after </a:t>
            </a:r>
            <a:r>
              <a:rPr lang="en-US" altLang="zh-CN" sz="2200" dirty="0" err="1">
                <a:solidFill>
                  <a:srgbClr val="FF0000"/>
                </a:solidFill>
              </a:rPr>
              <a:t>wirte</a:t>
            </a:r>
            <a:r>
              <a:rPr lang="en-US" altLang="zh-CN" sz="2200" dirty="0">
                <a:solidFill>
                  <a:srgbClr val="FF0000"/>
                </a:solidFill>
              </a:rPr>
              <a:t>: length=%d\</a:t>
            </a:r>
            <a:r>
              <a:rPr lang="en-US" altLang="zh-CN" sz="2200" dirty="0" err="1">
                <a:solidFill>
                  <a:srgbClr val="FF0000"/>
                </a:solidFill>
              </a:rPr>
              <a:t>n",length</a:t>
            </a:r>
            <a:r>
              <a:rPr lang="en-US" altLang="zh-CN" sz="2200" dirty="0">
                <a:solidFill>
                  <a:srgbClr val="FF0000"/>
                </a:solidFill>
              </a:rPr>
              <a:t>);</a:t>
            </a:r>
          </a:p>
          <a:p>
            <a:pPr lvl="1"/>
            <a:r>
              <a:rPr lang="en-US" altLang="zh-CN" sz="2200" dirty="0">
                <a:solidFill>
                  <a:srgbClr val="FF0000"/>
                </a:solidFill>
              </a:rPr>
              <a:t>}</a:t>
            </a:r>
            <a:endParaRPr lang="zh-CN" altLang="en-US" dirty="0"/>
          </a:p>
        </p:txBody>
      </p:sp>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93" y="4797152"/>
            <a:ext cx="8563253" cy="1499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4869686" y="4263467"/>
            <a:ext cx="2880320" cy="1656184"/>
          </a:xfrm>
          <a:prstGeom prst="roundRect">
            <a:avLst/>
          </a:prstGeom>
          <a:ln>
            <a:headEnd type="none" w="med" len="med"/>
            <a:tailEnd type="arrow" w="med" len="med"/>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%n</a:t>
            </a:r>
            <a:r>
              <a:rPr lang="zh-CN" altLang="en-US" dirty="0"/>
              <a:t>不向</a:t>
            </a:r>
            <a:r>
              <a:rPr lang="en-US" altLang="zh-CN" dirty="0" err="1"/>
              <a:t>printf</a:t>
            </a:r>
            <a:r>
              <a:rPr lang="zh-CN" altLang="en-US" dirty="0"/>
              <a:t>传递格式化信息，而是令</a:t>
            </a:r>
            <a:r>
              <a:rPr lang="en-US" altLang="zh-CN" dirty="0" err="1"/>
              <a:t>printf</a:t>
            </a:r>
            <a:r>
              <a:rPr lang="zh-CN" altLang="en-US" dirty="0"/>
              <a:t>把自己到该点已打出的字符总数放到相应变元指向的整形变量中</a:t>
            </a:r>
          </a:p>
        </p:txBody>
      </p:sp>
      <p:sp>
        <p:nvSpPr>
          <p:cNvPr id="8" name="日期占位符 7"/>
          <p:cNvSpPr>
            <a:spLocks noGrp="1"/>
          </p:cNvSpPr>
          <p:nvPr>
            <p:ph type="dt" sz="half" idx="2"/>
          </p:nvPr>
        </p:nvSpPr>
        <p:spPr/>
        <p:txBody>
          <a:bodyPr/>
          <a:lstStyle/>
          <a:p>
            <a:fld id="{CB379F7B-2B22-4EEC-BE69-28FC47893CD4}" type="datetime1">
              <a:rPr lang="zh-CN" altLang="en-US" smtClean="0"/>
              <a:t>2022/11/4</a:t>
            </a:fld>
            <a:endParaRPr lang="zh-CN" altLang="en-US"/>
          </a:p>
        </p:txBody>
      </p:sp>
      <p:sp>
        <p:nvSpPr>
          <p:cNvPr id="9" name="页脚占位符 8"/>
          <p:cNvSpPr>
            <a:spLocks noGrp="1"/>
          </p:cNvSpPr>
          <p:nvPr>
            <p:ph type="ftr" sz="quarter" idx="3"/>
          </p:nvPr>
        </p:nvSpPr>
        <p:spPr/>
        <p:txBody>
          <a:bodyPr/>
          <a:lstStyle/>
          <a:p>
            <a:r>
              <a:rPr lang="en-US" altLang="zh-CN"/>
              <a:t>is.cumt.edu.cn</a:t>
            </a:r>
            <a:endParaRPr lang="en-US" altLang="zh-CN" dirty="0"/>
          </a:p>
        </p:txBody>
      </p:sp>
      <p:sp>
        <p:nvSpPr>
          <p:cNvPr id="10" name="灯片编号占位符 9"/>
          <p:cNvSpPr>
            <a:spLocks noGrp="1"/>
          </p:cNvSpPr>
          <p:nvPr>
            <p:ph type="sldNum" sz="quarter" idx="4"/>
          </p:nvPr>
        </p:nvSpPr>
        <p:spPr/>
        <p:txBody>
          <a:bodyPr/>
          <a:lstStyle/>
          <a:p>
            <a:fld id="{793773FA-04BE-4575-9625-A7596617E1A2}" type="slidenum">
              <a:rPr lang="zh-CN" altLang="en-US" smtClean="0"/>
              <a:t>95</a:t>
            </a:fld>
            <a:endParaRPr lang="zh-CN" altLang="en-US"/>
          </a:p>
        </p:txBody>
      </p:sp>
    </p:spTree>
    <p:extLst>
      <p:ext uri="{BB962C8B-B14F-4D97-AF65-F5344CB8AC3E}">
        <p14:creationId xmlns:p14="http://schemas.microsoft.com/office/powerpoint/2010/main" val="8201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1683"/>
                                        </p:tgtEl>
                                        <p:attrNameLst>
                                          <p:attrName>style.visibility</p:attrName>
                                        </p:attrNameLst>
                                      </p:cBhvr>
                                      <p:to>
                                        <p:strVal val="visible"/>
                                      </p:to>
                                    </p:set>
                                    <p:animEffect transition="in" filter="barn(inVertical)">
                                      <p:cBhvr>
                                        <p:cTn id="7" dur="500"/>
                                        <p:tgtEl>
                                          <p:spTgt spid="7168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solidFill>
                  <a:srgbClr val="FF0000"/>
                </a:solidFill>
              </a:rPr>
              <a:t>整数溢出</a:t>
            </a:r>
            <a:endParaRPr lang="zh-CN" altLang="en-US" dirty="0"/>
          </a:p>
        </p:txBody>
      </p:sp>
      <p:sp>
        <p:nvSpPr>
          <p:cNvPr id="3" name="内容占位符 2"/>
          <p:cNvSpPr>
            <a:spLocks noGrp="1"/>
          </p:cNvSpPr>
          <p:nvPr>
            <p:ph idx="1"/>
          </p:nvPr>
        </p:nvSpPr>
        <p:spPr/>
        <p:txBody>
          <a:bodyPr/>
          <a:lstStyle/>
          <a:p>
            <a:r>
              <a:rPr lang="zh-CN" altLang="en-US" dirty="0"/>
              <a:t>整数在内存里保存在一个固定长度的空间中，如</a:t>
            </a:r>
            <a:r>
              <a:rPr lang="en-US" altLang="zh-CN" dirty="0"/>
              <a:t>C</a:t>
            </a:r>
            <a:r>
              <a:rPr lang="zh-CN" altLang="en-US" dirty="0"/>
              <a:t>用</a:t>
            </a:r>
            <a:r>
              <a:rPr lang="en-US" altLang="zh-CN" dirty="0"/>
              <a:t>4</a:t>
            </a:r>
            <a:r>
              <a:rPr lang="zh-CN" altLang="en-US" dirty="0"/>
              <a:t>字节表示</a:t>
            </a:r>
            <a:r>
              <a:rPr lang="en-US" altLang="zh-CN" dirty="0" err="1"/>
              <a:t>int</a:t>
            </a:r>
            <a:r>
              <a:rPr lang="zh-CN" altLang="en-US" dirty="0"/>
              <a:t>型整数</a:t>
            </a:r>
            <a:r>
              <a:rPr lang="en-US" altLang="zh-CN" dirty="0"/>
              <a:t>(32</a:t>
            </a:r>
            <a:r>
              <a:rPr lang="zh-CN" altLang="en-US" dirty="0"/>
              <a:t>位机器上</a:t>
            </a:r>
            <a:r>
              <a:rPr lang="en-US" altLang="zh-CN" dirty="0"/>
              <a:t>)</a:t>
            </a:r>
          </a:p>
          <a:p>
            <a:endParaRPr lang="en-US" altLang="zh-CN" dirty="0"/>
          </a:p>
          <a:p>
            <a:r>
              <a:rPr lang="zh-CN" altLang="en-US" dirty="0"/>
              <a:t>当尝试存储一个大于该固定长度的最大值的数时将导致</a:t>
            </a:r>
            <a:r>
              <a:rPr lang="zh-CN" altLang="en-US" b="1" dirty="0">
                <a:solidFill>
                  <a:srgbClr val="FF0000"/>
                </a:solidFill>
              </a:rPr>
              <a:t>整数溢出</a:t>
            </a:r>
            <a:r>
              <a:rPr lang="en-US" altLang="zh-CN" b="1" dirty="0">
                <a:solidFill>
                  <a:srgbClr val="FF0000"/>
                </a:solidFill>
              </a:rPr>
              <a:t>  </a:t>
            </a:r>
          </a:p>
          <a:p>
            <a:pPr lvl="1"/>
            <a:r>
              <a:rPr lang="en-US" altLang="zh-CN" b="1" dirty="0" err="1">
                <a:solidFill>
                  <a:srgbClr val="FF0000"/>
                </a:solidFill>
                <a:latin typeface="Bookman Old Style" pitchFamily="18" charset="0"/>
              </a:rPr>
              <a:t>int</a:t>
            </a:r>
            <a:r>
              <a:rPr lang="en-US" altLang="zh-CN" b="1" dirty="0">
                <a:solidFill>
                  <a:srgbClr val="FF0000"/>
                </a:solidFill>
                <a:latin typeface="Bookman Old Style" pitchFamily="18" charset="0"/>
              </a:rPr>
              <a:t> num1,num2,num3;</a:t>
            </a:r>
          </a:p>
          <a:p>
            <a:pPr lvl="1"/>
            <a:r>
              <a:rPr lang="en-US" altLang="zh-CN" b="1" dirty="0">
                <a:solidFill>
                  <a:srgbClr val="FF0000"/>
                </a:solidFill>
                <a:latin typeface="Bookman Old Style" pitchFamily="18" charset="0"/>
              </a:rPr>
              <a:t>num1=0xFFFFFFFF;</a:t>
            </a:r>
          </a:p>
          <a:p>
            <a:pPr lvl="1"/>
            <a:r>
              <a:rPr lang="en-US" altLang="zh-CN" b="1" dirty="0">
                <a:solidFill>
                  <a:srgbClr val="FF0000"/>
                </a:solidFill>
                <a:latin typeface="Bookman Old Style" pitchFamily="18" charset="0"/>
              </a:rPr>
              <a:t>num2=0x00000001;</a:t>
            </a:r>
          </a:p>
          <a:p>
            <a:pPr lvl="1"/>
            <a:r>
              <a:rPr lang="en-US" altLang="zh-CN" b="1" dirty="0">
                <a:solidFill>
                  <a:srgbClr val="FF0000"/>
                </a:solidFill>
                <a:latin typeface="Bookman Old Style" pitchFamily="18" charset="0"/>
              </a:rPr>
              <a:t>num3=num1+num2;</a:t>
            </a:r>
          </a:p>
          <a:p>
            <a:pPr lvl="1"/>
            <a:endParaRPr lang="en-US" altLang="zh-CN" b="1" dirty="0">
              <a:solidFill>
                <a:srgbClr val="FF0000"/>
              </a:solidFill>
              <a:latin typeface="Bookman Old Style" pitchFamily="18" charset="0"/>
            </a:endParaRPr>
          </a:p>
          <a:p>
            <a:pPr lvl="1"/>
            <a:r>
              <a:rPr lang="zh-CN" altLang="en-US" b="1" dirty="0">
                <a:solidFill>
                  <a:srgbClr val="FF0000"/>
                </a:solidFill>
                <a:latin typeface="Bookman Old Style" pitchFamily="18" charset="0"/>
              </a:rPr>
              <a:t>则</a:t>
            </a:r>
            <a:r>
              <a:rPr lang="en-US" altLang="zh-CN" b="1" dirty="0">
                <a:solidFill>
                  <a:srgbClr val="FF0000"/>
                </a:solidFill>
                <a:latin typeface="Bookman Old Style" pitchFamily="18" charset="0"/>
              </a:rPr>
              <a:t>num3=</a:t>
            </a:r>
            <a:r>
              <a:rPr lang="zh-CN" altLang="en-US" b="1" dirty="0">
                <a:solidFill>
                  <a:srgbClr val="FF0000"/>
                </a:solidFill>
                <a:latin typeface="Bookman Old Style" pitchFamily="18" charset="0"/>
              </a:rPr>
              <a:t>？？</a:t>
            </a:r>
            <a:endParaRPr lang="en-US" altLang="zh-CN" b="1" dirty="0">
              <a:solidFill>
                <a:srgbClr val="FF0000"/>
              </a:solidFill>
              <a:latin typeface="Bookman Old Style" pitchFamily="18" charset="0"/>
            </a:endParaRPr>
          </a:p>
          <a:p>
            <a:pPr lvl="1"/>
            <a:endParaRPr lang="en-US" altLang="zh-CN" dirty="0"/>
          </a:p>
          <a:p>
            <a:pPr lvl="1"/>
            <a:endParaRPr lang="zh-CN" altLang="en-US" dirty="0"/>
          </a:p>
        </p:txBody>
      </p:sp>
      <p:sp>
        <p:nvSpPr>
          <p:cNvPr id="4" name="页脚占位符 3"/>
          <p:cNvSpPr>
            <a:spLocks noGrp="1"/>
          </p:cNvSpPr>
          <p:nvPr>
            <p:ph type="ftr" sz="quarter" idx="3"/>
          </p:nvPr>
        </p:nvSpPr>
        <p:spPr/>
        <p:txBody>
          <a:bodyPr/>
          <a:lstStyle/>
          <a:p>
            <a:r>
              <a:rPr lang="en-US" altLang="zh-CN"/>
              <a:t>is.cumt.edu.cn</a:t>
            </a:r>
            <a:endParaRPr lang="en-US" altLang="zh-CN" dirty="0"/>
          </a:p>
        </p:txBody>
      </p:sp>
      <p:sp>
        <p:nvSpPr>
          <p:cNvPr id="5" name="日期占位符 4"/>
          <p:cNvSpPr>
            <a:spLocks noGrp="1"/>
          </p:cNvSpPr>
          <p:nvPr>
            <p:ph type="dt" sz="half" idx="2"/>
          </p:nvPr>
        </p:nvSpPr>
        <p:spPr/>
        <p:txBody>
          <a:bodyPr/>
          <a:lstStyle/>
          <a:p>
            <a:fld id="{45C86174-C94D-490D-B352-2ED1D6499D06}" type="datetime1">
              <a:rPr lang="zh-CN" altLang="en-US" smtClean="0"/>
              <a:t>2022/11/4</a:t>
            </a:fld>
            <a:endParaRPr lang="zh-CN" altLang="en-US"/>
          </a:p>
        </p:txBody>
      </p:sp>
      <p:sp>
        <p:nvSpPr>
          <p:cNvPr id="6" name="灯片编号占位符 5"/>
          <p:cNvSpPr>
            <a:spLocks noGrp="1"/>
          </p:cNvSpPr>
          <p:nvPr>
            <p:ph type="sldNum" sz="quarter" idx="4"/>
          </p:nvPr>
        </p:nvSpPr>
        <p:spPr/>
        <p:txBody>
          <a:bodyPr/>
          <a:lstStyle/>
          <a:p>
            <a:fld id="{793773FA-04BE-4575-9625-A7596617E1A2}" type="slidenum">
              <a:rPr lang="zh-CN" altLang="en-US" smtClean="0"/>
              <a:t>96</a:t>
            </a:fld>
            <a:endParaRPr lang="zh-CN" altLang="en-US"/>
          </a:p>
        </p:txBody>
      </p:sp>
    </p:spTree>
    <p:extLst>
      <p:ext uri="{BB962C8B-B14F-4D97-AF65-F5344CB8AC3E}">
        <p14:creationId xmlns:p14="http://schemas.microsoft.com/office/powerpoint/2010/main" val="42776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arn(inVertical)">
                                      <p:cBhvr>
                                        <p:cTn id="16" dur="500"/>
                                        <p:tgtEl>
                                          <p:spTgt spid="3">
                                            <p:txEl>
                                              <p:pRg st="6" end="6"/>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barn(inVertical)">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a:t>
            </a:r>
            <a:r>
              <a:rPr lang="en-US" altLang="zh-CN" dirty="0"/>
              <a:t>—</a:t>
            </a:r>
            <a:r>
              <a:rPr lang="zh-CN" altLang="en-US" dirty="0"/>
              <a:t>小结</a:t>
            </a:r>
          </a:p>
        </p:txBody>
      </p:sp>
      <p:sp>
        <p:nvSpPr>
          <p:cNvPr id="3" name="内容占位符 2"/>
          <p:cNvSpPr>
            <a:spLocks noGrp="1"/>
          </p:cNvSpPr>
          <p:nvPr>
            <p:ph idx="1"/>
          </p:nvPr>
        </p:nvSpPr>
        <p:spPr/>
        <p:txBody>
          <a:bodyPr/>
          <a:lstStyle/>
          <a:p>
            <a:r>
              <a:rPr lang="zh-CN" altLang="en-US" sz="3200" dirty="0">
                <a:solidFill>
                  <a:srgbClr val="FF0000"/>
                </a:solidFill>
              </a:rPr>
              <a:t>缓冲区溢出攻击的基本类型：</a:t>
            </a:r>
            <a:endParaRPr lang="en-US" altLang="zh-CN" sz="3200" dirty="0">
              <a:solidFill>
                <a:srgbClr val="FF0000"/>
              </a:solidFill>
            </a:endParaRPr>
          </a:p>
          <a:p>
            <a:pPr lvl="1"/>
            <a:r>
              <a:rPr lang="zh-CN" altLang="en-US" sz="2800" b="1" dirty="0">
                <a:solidFill>
                  <a:srgbClr val="692AA2"/>
                </a:solidFill>
              </a:rPr>
              <a:t>栈溢出</a:t>
            </a:r>
          </a:p>
          <a:p>
            <a:pPr lvl="1"/>
            <a:r>
              <a:rPr lang="zh-CN" altLang="en-US" sz="2800" b="1" dirty="0">
                <a:solidFill>
                  <a:srgbClr val="692AA2"/>
                </a:solidFill>
              </a:rPr>
              <a:t>堆溢出</a:t>
            </a:r>
          </a:p>
          <a:p>
            <a:pPr lvl="1"/>
            <a:r>
              <a:rPr lang="en-US" altLang="zh-CN" sz="2800" b="1" dirty="0">
                <a:solidFill>
                  <a:srgbClr val="692AA2"/>
                </a:solidFill>
              </a:rPr>
              <a:t>BSS</a:t>
            </a:r>
            <a:r>
              <a:rPr lang="zh-CN" altLang="en-US" sz="2800" b="1" dirty="0">
                <a:solidFill>
                  <a:srgbClr val="692AA2"/>
                </a:solidFill>
              </a:rPr>
              <a:t>溢出</a:t>
            </a:r>
          </a:p>
          <a:p>
            <a:pPr lvl="1"/>
            <a:r>
              <a:rPr lang="zh-CN" altLang="en-US" sz="2800" b="1" dirty="0">
                <a:solidFill>
                  <a:srgbClr val="692AA2"/>
                </a:solidFill>
              </a:rPr>
              <a:t>格式化串溢出</a:t>
            </a:r>
            <a:endParaRPr lang="en-US" altLang="zh-CN" sz="2800" b="1" dirty="0">
              <a:solidFill>
                <a:srgbClr val="692AA2"/>
              </a:solidFill>
            </a:endParaRPr>
          </a:p>
          <a:p>
            <a:pPr lvl="1"/>
            <a:r>
              <a:rPr lang="zh-CN" altLang="en-US" sz="2800" b="1" dirty="0">
                <a:solidFill>
                  <a:srgbClr val="692AA2"/>
                </a:solidFill>
              </a:rPr>
              <a:t>整数溢出</a:t>
            </a:r>
            <a:endParaRPr lang="en-US" altLang="zh-CN" sz="2800" b="1" dirty="0">
              <a:solidFill>
                <a:srgbClr val="692AA2"/>
              </a:solidFill>
            </a:endParaRPr>
          </a:p>
          <a:p>
            <a:pPr lvl="1"/>
            <a:r>
              <a:rPr lang="en-US" altLang="zh-CN" sz="2800" b="1" dirty="0">
                <a:solidFill>
                  <a:srgbClr val="692AA2"/>
                </a:solidFill>
              </a:rPr>
              <a:t>……</a:t>
            </a:r>
          </a:p>
          <a:p>
            <a:r>
              <a:rPr lang="zh-CN" altLang="en-US" sz="3200" dirty="0">
                <a:solidFill>
                  <a:srgbClr val="FF0000"/>
                </a:solidFill>
              </a:rPr>
              <a:t>缓冲区溢出攻击的过程：</a:t>
            </a:r>
            <a:endParaRPr lang="en-US" altLang="zh-CN" sz="3200" dirty="0">
              <a:solidFill>
                <a:srgbClr val="FF0000"/>
              </a:solidFill>
            </a:endParaRPr>
          </a:p>
          <a:p>
            <a:pPr marL="971550" lvl="1" indent="-514350">
              <a:buFont typeface="+mj-lt"/>
              <a:buAutoNum type="arabicPeriod"/>
            </a:pPr>
            <a:r>
              <a:rPr lang="zh-CN" altLang="en-US" b="1" dirty="0">
                <a:solidFill>
                  <a:srgbClr val="692AA2"/>
                </a:solidFill>
                <a:ea typeface="+mn-ea"/>
                <a:cs typeface="+mn-cs"/>
              </a:rPr>
              <a:t>在程序的地址空间里安排适当的代码（</a:t>
            </a:r>
            <a:r>
              <a:rPr lang="en-US" altLang="zh-CN" b="1" dirty="0" err="1">
                <a:solidFill>
                  <a:srgbClr val="692AA2"/>
                </a:solidFill>
                <a:ea typeface="+mn-ea"/>
                <a:cs typeface="+mn-cs"/>
              </a:rPr>
              <a:t>shellcode</a:t>
            </a:r>
            <a:r>
              <a:rPr lang="zh-CN" altLang="en-US" b="1" dirty="0">
                <a:solidFill>
                  <a:srgbClr val="692AA2"/>
                </a:solidFill>
                <a:ea typeface="+mn-ea"/>
                <a:cs typeface="+mn-cs"/>
              </a:rPr>
              <a:t>）</a:t>
            </a:r>
            <a:endParaRPr lang="en-US" altLang="zh-CN" b="1" dirty="0">
              <a:solidFill>
                <a:srgbClr val="692AA2"/>
              </a:solidFill>
              <a:ea typeface="+mn-ea"/>
              <a:cs typeface="+mn-cs"/>
            </a:endParaRPr>
          </a:p>
          <a:p>
            <a:pPr marL="971550" lvl="1" indent="-514350">
              <a:buFont typeface="+mj-lt"/>
              <a:buAutoNum type="arabicPeriod"/>
            </a:pPr>
            <a:r>
              <a:rPr lang="zh-CN" altLang="en-US" b="1" dirty="0">
                <a:solidFill>
                  <a:srgbClr val="692AA2"/>
                </a:solidFill>
                <a:ea typeface="+mn-ea"/>
                <a:cs typeface="+mn-cs"/>
              </a:rPr>
              <a:t>通过适当的初始化寄存器和存储器，让程序跳转到安排好的地址空间执行</a:t>
            </a:r>
          </a:p>
          <a:p>
            <a:endParaRPr lang="zh-CN" altLang="en-US" b="1" dirty="0">
              <a:solidFill>
                <a:srgbClr val="FF0000"/>
              </a:solidFill>
            </a:endParaRPr>
          </a:p>
        </p:txBody>
      </p:sp>
      <p:sp>
        <p:nvSpPr>
          <p:cNvPr id="6" name="日期占位符 5"/>
          <p:cNvSpPr>
            <a:spLocks noGrp="1"/>
          </p:cNvSpPr>
          <p:nvPr>
            <p:ph type="dt" sz="half" idx="2"/>
          </p:nvPr>
        </p:nvSpPr>
        <p:spPr/>
        <p:txBody>
          <a:bodyPr/>
          <a:lstStyle/>
          <a:p>
            <a:fld id="{DB326DF1-B06B-44D3-B325-945D684CC215}"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97</a:t>
            </a:fld>
            <a:endParaRPr lang="zh-CN" altLang="en-US"/>
          </a:p>
        </p:txBody>
      </p:sp>
    </p:spTree>
    <p:extLst>
      <p:ext uri="{BB962C8B-B14F-4D97-AF65-F5344CB8AC3E}">
        <p14:creationId xmlns:p14="http://schemas.microsoft.com/office/powerpoint/2010/main" val="67894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1000"/>
                                        <p:tgtEl>
                                          <p:spTgt spid="3">
                                            <p:txEl>
                                              <p:pRg st="7" end="7"/>
                                            </p:txEl>
                                          </p:spTgt>
                                        </p:tgtEl>
                                      </p:cBhvr>
                                    </p:animEffect>
                                    <p:anim calcmode="lin" valueType="num">
                                      <p:cBhvr>
                                        <p:cTn id="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1000"/>
                                        <p:tgtEl>
                                          <p:spTgt spid="3">
                                            <p:txEl>
                                              <p:pRg st="8" end="8"/>
                                            </p:txEl>
                                          </p:spTgt>
                                        </p:tgtEl>
                                      </p:cBhvr>
                                    </p:animEffect>
                                    <p:anim calcmode="lin" valueType="num">
                                      <p:cBhvr>
                                        <p:cTn id="1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8" end="8"/>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1000"/>
                                        <p:tgtEl>
                                          <p:spTgt spid="3">
                                            <p:txEl>
                                              <p:pRg st="9" end="9"/>
                                            </p:txEl>
                                          </p:spTgt>
                                        </p:tgtEl>
                                      </p:cBhvr>
                                    </p:animEffect>
                                    <p:anim calcmode="lin" valueType="num">
                                      <p:cBhvr>
                                        <p:cTn id="1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缓冲区溢出的防御</a:t>
            </a:r>
          </a:p>
        </p:txBody>
      </p:sp>
      <p:sp>
        <p:nvSpPr>
          <p:cNvPr id="3" name="内容占位符 2"/>
          <p:cNvSpPr>
            <a:spLocks noGrp="1"/>
          </p:cNvSpPr>
          <p:nvPr>
            <p:ph idx="1"/>
          </p:nvPr>
        </p:nvSpPr>
        <p:spPr/>
        <p:txBody>
          <a:bodyPr/>
          <a:lstStyle/>
          <a:p>
            <a:r>
              <a:rPr lang="zh-CN" altLang="en-US" sz="2800" dirty="0"/>
              <a:t>缓冲区溢出的</a:t>
            </a:r>
            <a:r>
              <a:rPr lang="zh-CN" altLang="en-US" sz="2800" b="1" dirty="0">
                <a:solidFill>
                  <a:srgbClr val="FF0000"/>
                </a:solidFill>
              </a:rPr>
              <a:t>真正原因</a:t>
            </a:r>
            <a:r>
              <a:rPr lang="zh-CN" altLang="en-US" sz="2800" dirty="0"/>
              <a:t>在于</a:t>
            </a:r>
            <a:r>
              <a:rPr lang="zh-CN" altLang="en-US" sz="2800" b="1" dirty="0">
                <a:solidFill>
                  <a:srgbClr val="692AA2"/>
                </a:solidFill>
              </a:rPr>
              <a:t>编程语言缺乏类型安全</a:t>
            </a:r>
            <a:r>
              <a:rPr lang="zh-CN" altLang="en-US" sz="2800" dirty="0"/>
              <a:t>，</a:t>
            </a:r>
            <a:r>
              <a:rPr lang="zh-CN" altLang="en-US" sz="2800" b="1" dirty="0">
                <a:solidFill>
                  <a:srgbClr val="692AA2"/>
                </a:solidFill>
              </a:rPr>
              <a:t>程序缺少边界检查</a:t>
            </a:r>
          </a:p>
          <a:p>
            <a:pPr marL="914400" lvl="1" indent="-457200">
              <a:buFont typeface="+mj-lt"/>
              <a:buAutoNum type="arabicPeriod"/>
            </a:pPr>
            <a:r>
              <a:rPr lang="zh-CN" altLang="en-US" dirty="0"/>
              <a:t>编程语言和库函数本身的弱点：如</a:t>
            </a:r>
            <a:r>
              <a:rPr lang="en-US" altLang="zh-CN" dirty="0"/>
              <a:t>C</a:t>
            </a:r>
            <a:r>
              <a:rPr lang="zh-CN" altLang="en-US" dirty="0"/>
              <a:t>语言对数组和指针引用不进行边界检查，一些函数如</a:t>
            </a:r>
            <a:r>
              <a:rPr lang="en-US" altLang="zh-CN" dirty="0" err="1"/>
              <a:t>strcpy</a:t>
            </a:r>
            <a:r>
              <a:rPr lang="zh-CN" altLang="en-US" dirty="0"/>
              <a:t>、</a:t>
            </a:r>
            <a:r>
              <a:rPr lang="en-US" altLang="zh-CN" dirty="0" err="1"/>
              <a:t>sprintf</a:t>
            </a:r>
            <a:r>
              <a:rPr lang="zh-CN" altLang="en-US" dirty="0"/>
              <a:t>等存在严重安全问题</a:t>
            </a:r>
          </a:p>
          <a:p>
            <a:pPr marL="914400" lvl="1" indent="-457200">
              <a:buFont typeface="+mj-lt"/>
              <a:buAutoNum type="arabicPeriod"/>
            </a:pPr>
            <a:r>
              <a:rPr lang="zh-CN" altLang="en-US" dirty="0"/>
              <a:t>程序员经验不足或粗心大意，没进行或忽略边界检查</a:t>
            </a:r>
            <a:endParaRPr lang="en-US" altLang="zh-CN" dirty="0"/>
          </a:p>
          <a:p>
            <a:pPr marL="514350" indent="-457200"/>
            <a:r>
              <a:rPr lang="zh-CN" altLang="en-US" sz="2800" b="1" dirty="0">
                <a:solidFill>
                  <a:srgbClr val="FF0000"/>
                </a:solidFill>
              </a:rPr>
              <a:t>怎么办？</a:t>
            </a:r>
            <a:endParaRPr lang="en-US" altLang="zh-CN" sz="2800" b="1" dirty="0">
              <a:solidFill>
                <a:srgbClr val="FF0000"/>
              </a:solidFill>
            </a:endParaRPr>
          </a:p>
          <a:p>
            <a:pPr lvl="1"/>
            <a:r>
              <a:rPr lang="zh-CN" altLang="en-US" dirty="0"/>
              <a:t>放弃使用不安全类型 </a:t>
            </a:r>
            <a:r>
              <a:rPr lang="en-US" altLang="zh-CN" sz="3600" b="1" dirty="0">
                <a:solidFill>
                  <a:srgbClr val="FF0000"/>
                </a:solidFill>
              </a:rPr>
              <a:t>== </a:t>
            </a:r>
            <a:r>
              <a:rPr lang="zh-CN" altLang="en-US" dirty="0"/>
              <a:t>放弃语言的精华</a:t>
            </a:r>
            <a:endParaRPr lang="en-US" altLang="zh-CN" dirty="0"/>
          </a:p>
          <a:p>
            <a:pPr lvl="1"/>
            <a:r>
              <a:rPr lang="zh-CN" altLang="en-US" dirty="0"/>
              <a:t>使用其它类型安全语言，如</a:t>
            </a:r>
            <a:r>
              <a:rPr lang="en-US" altLang="zh-CN" dirty="0"/>
              <a:t>JAVA</a:t>
            </a:r>
            <a:r>
              <a:rPr lang="zh-CN" altLang="en-US" dirty="0"/>
              <a:t>等</a:t>
            </a:r>
          </a:p>
          <a:p>
            <a:pPr lvl="1"/>
            <a:r>
              <a:rPr lang="zh-CN" altLang="en-US" dirty="0"/>
              <a:t>放弃</a:t>
            </a:r>
            <a:r>
              <a:rPr lang="en-US" altLang="zh-CN" dirty="0"/>
              <a:t>C/C++</a:t>
            </a:r>
            <a:r>
              <a:rPr lang="zh-CN" altLang="en-US" dirty="0"/>
              <a:t>语言等高效易用的编程语言对于大部分程序员是不能接受的，所以只能采取其它的防护措施</a:t>
            </a:r>
          </a:p>
        </p:txBody>
      </p:sp>
      <p:sp>
        <p:nvSpPr>
          <p:cNvPr id="6" name="日期占位符 5"/>
          <p:cNvSpPr>
            <a:spLocks noGrp="1"/>
          </p:cNvSpPr>
          <p:nvPr>
            <p:ph type="dt" sz="half" idx="2"/>
          </p:nvPr>
        </p:nvSpPr>
        <p:spPr/>
        <p:txBody>
          <a:bodyPr/>
          <a:lstStyle/>
          <a:p>
            <a:fld id="{59ECB7D7-3B45-4F39-A77F-0A112A6D8852}" type="datetime1">
              <a:rPr lang="zh-CN" altLang="en-US" smtClean="0"/>
              <a:t>2022/11/4</a:t>
            </a:fld>
            <a:endParaRPr lang="zh-CN" altLang="en-US"/>
          </a:p>
        </p:txBody>
      </p:sp>
      <p:sp>
        <p:nvSpPr>
          <p:cNvPr id="7" name="页脚占位符 6"/>
          <p:cNvSpPr>
            <a:spLocks noGrp="1"/>
          </p:cNvSpPr>
          <p:nvPr>
            <p:ph type="ftr" sz="quarter" idx="3"/>
          </p:nvPr>
        </p:nvSpPr>
        <p:spPr/>
        <p:txBody>
          <a:bodyPr/>
          <a:lstStyle/>
          <a:p>
            <a:r>
              <a:rPr lang="en-US" altLang="zh-CN"/>
              <a:t>is.cumt.edu.cn</a:t>
            </a:r>
            <a:endParaRPr lang="en-US" altLang="zh-CN" dirty="0"/>
          </a:p>
        </p:txBody>
      </p:sp>
      <p:sp>
        <p:nvSpPr>
          <p:cNvPr id="8" name="灯片编号占位符 7"/>
          <p:cNvSpPr>
            <a:spLocks noGrp="1"/>
          </p:cNvSpPr>
          <p:nvPr>
            <p:ph type="sldNum" sz="quarter" idx="4"/>
          </p:nvPr>
        </p:nvSpPr>
        <p:spPr/>
        <p:txBody>
          <a:bodyPr/>
          <a:lstStyle/>
          <a:p>
            <a:fld id="{793773FA-04BE-4575-9625-A7596617E1A2}" type="slidenum">
              <a:rPr lang="zh-CN" altLang="en-US" smtClean="0"/>
              <a:t>98</a:t>
            </a:fld>
            <a:endParaRPr lang="zh-CN" altLang="en-US"/>
          </a:p>
        </p:txBody>
      </p:sp>
    </p:spTree>
    <p:extLst>
      <p:ext uri="{BB962C8B-B14F-4D97-AF65-F5344CB8AC3E}">
        <p14:creationId xmlns:p14="http://schemas.microsoft.com/office/powerpoint/2010/main" val="137849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1000"/>
                                        <p:tgtEl>
                                          <p:spTgt spid="3">
                                            <p:txEl>
                                              <p:pRg st="5" end="5"/>
                                            </p:txEl>
                                          </p:spTgt>
                                        </p:tgtEl>
                                      </p:cBhvr>
                                    </p:animEffect>
                                    <p:anim calcmode="lin" valueType="num">
                                      <p:cBhvr>
                                        <p:cTn id="2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down)">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缓冲区溢出的防御</a:t>
            </a:r>
          </a:p>
        </p:txBody>
      </p:sp>
      <p:sp>
        <p:nvSpPr>
          <p:cNvPr id="3" name="内容占位符 2"/>
          <p:cNvSpPr>
            <a:spLocks noGrp="1"/>
          </p:cNvSpPr>
          <p:nvPr>
            <p:ph idx="1"/>
          </p:nvPr>
        </p:nvSpPr>
        <p:spPr>
          <a:xfrm>
            <a:off x="457200" y="908720"/>
            <a:ext cx="8229600" cy="5492080"/>
          </a:xfrm>
        </p:spPr>
        <p:txBody>
          <a:bodyPr/>
          <a:lstStyle/>
          <a:p>
            <a:pPr marL="342900" lvl="1" indent="-342900">
              <a:buClr>
                <a:schemeClr val="hlink"/>
              </a:buClr>
              <a:buFont typeface="Wingdings" pitchFamily="2" charset="2"/>
              <a:buChar char="v"/>
            </a:pPr>
            <a:r>
              <a:rPr lang="zh-CN" altLang="en-US" sz="2800" b="1" dirty="0">
                <a:solidFill>
                  <a:srgbClr val="692AA2"/>
                </a:solidFill>
              </a:rPr>
              <a:t>避免源码中的相关</a:t>
            </a:r>
            <a:r>
              <a:rPr lang="en-US" altLang="zh-CN" sz="2800" b="1" dirty="0">
                <a:solidFill>
                  <a:srgbClr val="692AA2"/>
                </a:solidFill>
              </a:rPr>
              <a:t>bug</a:t>
            </a:r>
            <a:r>
              <a:rPr lang="zh-CN" altLang="en-US" sz="2800" b="1" dirty="0">
                <a:solidFill>
                  <a:srgbClr val="692AA2"/>
                </a:solidFill>
              </a:rPr>
              <a:t>：</a:t>
            </a:r>
            <a:endParaRPr lang="en-US" altLang="zh-CN" sz="2800" b="1" dirty="0">
              <a:solidFill>
                <a:srgbClr val="692AA2"/>
              </a:solidFill>
            </a:endParaRPr>
          </a:p>
          <a:p>
            <a:pPr marL="342900" lvl="1" indent="-342900">
              <a:buClr>
                <a:schemeClr val="hlink"/>
              </a:buClr>
              <a:buFont typeface="Wingdings" pitchFamily="2" charset="2"/>
              <a:buChar char="v"/>
            </a:pPr>
            <a:endParaRPr lang="en-US" altLang="zh-CN" sz="2800" b="1" dirty="0">
              <a:solidFill>
                <a:srgbClr val="692AA2"/>
              </a:solidFill>
            </a:endParaRPr>
          </a:p>
          <a:p>
            <a:pPr marL="342900" lvl="1" indent="-342900">
              <a:buClr>
                <a:schemeClr val="hlink"/>
              </a:buClr>
              <a:buFont typeface="Wingdings" pitchFamily="2" charset="2"/>
              <a:buChar char="v"/>
            </a:pPr>
            <a:endParaRPr lang="en-US" altLang="zh-CN" sz="2800" b="1" dirty="0">
              <a:solidFill>
                <a:srgbClr val="692AA2"/>
              </a:solidFill>
            </a:endParaRPr>
          </a:p>
          <a:p>
            <a:pPr marL="342900" lvl="1" indent="-342900">
              <a:buClr>
                <a:schemeClr val="hlink"/>
              </a:buClr>
              <a:buFont typeface="Wingdings" pitchFamily="2" charset="2"/>
              <a:buChar char="v"/>
            </a:pPr>
            <a:endParaRPr lang="en-US" altLang="zh-CN" sz="2800" b="1" dirty="0">
              <a:solidFill>
                <a:srgbClr val="692AA2"/>
              </a:solidFill>
            </a:endParaRPr>
          </a:p>
          <a:p>
            <a:pPr marL="342900" lvl="1" indent="-342900">
              <a:buClr>
                <a:schemeClr val="hlink"/>
              </a:buClr>
              <a:buFont typeface="Wingdings" pitchFamily="2" charset="2"/>
              <a:buChar char="v"/>
            </a:pPr>
            <a:endParaRPr lang="en-US" altLang="zh-CN" sz="2800" b="1" dirty="0">
              <a:solidFill>
                <a:srgbClr val="692AA2"/>
              </a:solidFill>
            </a:endParaRPr>
          </a:p>
          <a:p>
            <a:pPr marL="342900" lvl="1" indent="-342900">
              <a:buClr>
                <a:schemeClr val="hlink"/>
              </a:buClr>
              <a:buFont typeface="Wingdings" pitchFamily="2" charset="2"/>
              <a:buChar char="v"/>
            </a:pPr>
            <a:endParaRPr lang="en-US" altLang="zh-CN" sz="2800" b="1" dirty="0">
              <a:solidFill>
                <a:srgbClr val="692AA2"/>
              </a:solidFill>
            </a:endParaRPr>
          </a:p>
          <a:p>
            <a:pPr marL="342900" lvl="1" indent="-342900">
              <a:buClr>
                <a:schemeClr val="hlink"/>
              </a:buClr>
              <a:buFont typeface="Wingdings" pitchFamily="2" charset="2"/>
              <a:buChar char="v"/>
            </a:pPr>
            <a:endParaRPr lang="en-US" altLang="zh-CN" sz="2800" b="1" dirty="0">
              <a:solidFill>
                <a:srgbClr val="692AA2"/>
              </a:solidFill>
            </a:endParaRPr>
          </a:p>
          <a:p>
            <a:pPr marL="342900" lvl="1" indent="-342900">
              <a:buClr>
                <a:schemeClr val="hlink"/>
              </a:buClr>
              <a:buFont typeface="Wingdings" pitchFamily="2" charset="2"/>
              <a:buChar char="v"/>
            </a:pPr>
            <a:endParaRPr lang="en-US" altLang="zh-CN" sz="2800" b="1" dirty="0">
              <a:solidFill>
                <a:srgbClr val="692AA2"/>
              </a:solidFill>
            </a:endParaRPr>
          </a:p>
          <a:p>
            <a:pPr marL="342900" lvl="1" indent="-342900">
              <a:buClr>
                <a:schemeClr val="hlink"/>
              </a:buClr>
              <a:buFont typeface="Wingdings" pitchFamily="2" charset="2"/>
              <a:buChar char="v"/>
            </a:pPr>
            <a:endParaRPr lang="en-US" altLang="zh-CN" sz="2800" b="1" dirty="0">
              <a:solidFill>
                <a:srgbClr val="692AA2"/>
              </a:solidFill>
            </a:endParaRPr>
          </a:p>
          <a:p>
            <a:pPr marL="0" lvl="1" indent="0" algn="ctr">
              <a:buClr>
                <a:schemeClr val="hlink"/>
              </a:buClr>
              <a:buNone/>
            </a:pPr>
            <a:endParaRPr lang="en-US" altLang="zh-CN" sz="2000" dirty="0"/>
          </a:p>
          <a:p>
            <a:pPr marL="0" lvl="1" indent="0" algn="ctr">
              <a:buClr>
                <a:schemeClr val="hlink"/>
              </a:buClr>
              <a:buNone/>
            </a:pPr>
            <a:r>
              <a:rPr lang="zh-CN" altLang="en-US" sz="2000" b="1" dirty="0">
                <a:solidFill>
                  <a:srgbClr val="C00000"/>
                </a:solidFill>
              </a:rPr>
              <a:t>尽量避免使用的</a:t>
            </a:r>
            <a:r>
              <a:rPr lang="en-US" altLang="zh-CN" sz="2000" b="1" dirty="0">
                <a:solidFill>
                  <a:srgbClr val="C00000"/>
                </a:solidFill>
              </a:rPr>
              <a:t>C</a:t>
            </a:r>
            <a:r>
              <a:rPr lang="zh-CN" altLang="en-US" sz="2000" b="1" dirty="0">
                <a:solidFill>
                  <a:srgbClr val="C00000"/>
                </a:solidFill>
              </a:rPr>
              <a:t>函数。使用时要注意检查边界，或尽可能使用对应的替代函数</a:t>
            </a:r>
          </a:p>
          <a:p>
            <a:endParaRPr lang="zh-CN" alt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482617"/>
            <a:ext cx="7272808" cy="4322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日期占位符 5"/>
          <p:cNvSpPr>
            <a:spLocks noGrp="1"/>
          </p:cNvSpPr>
          <p:nvPr>
            <p:ph type="dt" sz="half" idx="2"/>
          </p:nvPr>
        </p:nvSpPr>
        <p:spPr/>
        <p:txBody>
          <a:bodyPr/>
          <a:lstStyle/>
          <a:p>
            <a:fld id="{5998803A-19D6-4BB3-AB0A-740D678272D7}" type="datetime1">
              <a:rPr lang="zh-CN" altLang="en-US" smtClean="0"/>
              <a:t>2022/11/4</a:t>
            </a:fld>
            <a:endParaRPr lang="zh-CN" altLang="en-US"/>
          </a:p>
        </p:txBody>
      </p:sp>
      <p:sp>
        <p:nvSpPr>
          <p:cNvPr id="8" name="页脚占位符 7"/>
          <p:cNvSpPr>
            <a:spLocks noGrp="1"/>
          </p:cNvSpPr>
          <p:nvPr>
            <p:ph type="ftr" sz="quarter" idx="3"/>
          </p:nvPr>
        </p:nvSpPr>
        <p:spPr/>
        <p:txBody>
          <a:bodyPr/>
          <a:lstStyle/>
          <a:p>
            <a:r>
              <a:rPr lang="en-US" altLang="zh-CN"/>
              <a:t>is.cumt.edu.cn</a:t>
            </a:r>
            <a:endParaRPr lang="en-US" altLang="zh-CN" dirty="0"/>
          </a:p>
        </p:txBody>
      </p:sp>
      <p:sp>
        <p:nvSpPr>
          <p:cNvPr id="9" name="灯片编号占位符 8"/>
          <p:cNvSpPr>
            <a:spLocks noGrp="1"/>
          </p:cNvSpPr>
          <p:nvPr>
            <p:ph type="sldNum" sz="quarter" idx="4"/>
          </p:nvPr>
        </p:nvSpPr>
        <p:spPr/>
        <p:txBody>
          <a:bodyPr/>
          <a:lstStyle/>
          <a:p>
            <a:fld id="{793773FA-04BE-4575-9625-A7596617E1A2}" type="slidenum">
              <a:rPr lang="zh-CN" altLang="en-US" smtClean="0"/>
              <a:t>99</a:t>
            </a:fld>
            <a:endParaRPr lang="zh-CN" altLang="en-US"/>
          </a:p>
        </p:txBody>
      </p:sp>
    </p:spTree>
    <p:extLst>
      <p:ext uri="{BB962C8B-B14F-4D97-AF65-F5344CB8AC3E}">
        <p14:creationId xmlns:p14="http://schemas.microsoft.com/office/powerpoint/2010/main" val="2074319425"/>
      </p:ext>
    </p:extLst>
  </p:cSld>
  <p:clrMapOvr>
    <a:masterClrMapping/>
  </p:clrMapOvr>
</p:sld>
</file>

<file path=ppt/theme/theme1.xml><?xml version="1.0" encoding="utf-8"?>
<a:theme xmlns:a="http://schemas.openxmlformats.org/drawingml/2006/main" name="计算机科技立体PPT模板">
  <a:themeElements>
    <a:clrScheme name="计算机科技立体PPT模板 1">
      <a:dk1>
        <a:srgbClr val="024631"/>
      </a:dk1>
      <a:lt1>
        <a:srgbClr val="FFFFFF"/>
      </a:lt1>
      <a:dk2>
        <a:srgbClr val="33A97F"/>
      </a:dk2>
      <a:lt2>
        <a:srgbClr val="DDDDDD"/>
      </a:lt2>
      <a:accent1>
        <a:srgbClr val="C8E0B0"/>
      </a:accent1>
      <a:accent2>
        <a:srgbClr val="99CC00"/>
      </a:accent2>
      <a:accent3>
        <a:srgbClr val="FFFFFF"/>
      </a:accent3>
      <a:accent4>
        <a:srgbClr val="013A28"/>
      </a:accent4>
      <a:accent5>
        <a:srgbClr val="E0EDD4"/>
      </a:accent5>
      <a:accent6>
        <a:srgbClr val="8AB900"/>
      </a:accent6>
      <a:hlink>
        <a:srgbClr val="69AAB1"/>
      </a:hlink>
      <a:folHlink>
        <a:srgbClr val="386B21"/>
      </a:folHlink>
    </a:clrScheme>
    <a:fontScheme name="计算机科技立体PPT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a:solidFill>
            <a:srgbClr val="FF0000"/>
          </a:solidFill>
          <a:headEnd type="none" w="med" len="med"/>
          <a:tailEnd type="arrow" w="med" len="med"/>
        </a:ln>
      </a:spPr>
      <a:bodyPr rtlCol="0" anchor="ctr"/>
      <a:lstStyle>
        <a:defPPr algn="ctr">
          <a:defRPr/>
        </a:defPPr>
      </a:lstStyle>
    </a:spDef>
    <a:lnDef>
      <a:spPr bwMode="auto">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计算机科技立体PPT模板 1">
        <a:dk1>
          <a:srgbClr val="024631"/>
        </a:dk1>
        <a:lt1>
          <a:srgbClr val="FFFFFF"/>
        </a:lt1>
        <a:dk2>
          <a:srgbClr val="33A97F"/>
        </a:dk2>
        <a:lt2>
          <a:srgbClr val="DDDDDD"/>
        </a:lt2>
        <a:accent1>
          <a:srgbClr val="C8E0B0"/>
        </a:accent1>
        <a:accent2>
          <a:srgbClr val="99CC00"/>
        </a:accent2>
        <a:accent3>
          <a:srgbClr val="FFFFFF"/>
        </a:accent3>
        <a:accent4>
          <a:srgbClr val="013A28"/>
        </a:accent4>
        <a:accent5>
          <a:srgbClr val="E0EDD4"/>
        </a:accent5>
        <a:accent6>
          <a:srgbClr val="8AB900"/>
        </a:accent6>
        <a:hlink>
          <a:srgbClr val="69AAB1"/>
        </a:hlink>
        <a:folHlink>
          <a:srgbClr val="386B21"/>
        </a:folHlink>
      </a:clrScheme>
      <a:clrMap bg1="lt1" tx1="dk1" bg2="lt2" tx2="dk2" accent1="accent1" accent2="accent2" accent3="accent3" accent4="accent4" accent5="accent5" accent6="accent6" hlink="hlink" folHlink="folHlink"/>
    </a:extraClrScheme>
    <a:extraClrScheme>
      <a:clrScheme name="计算机科技立体PPT模板 2">
        <a:dk1>
          <a:srgbClr val="660033"/>
        </a:dk1>
        <a:lt1>
          <a:srgbClr val="FFFFFF"/>
        </a:lt1>
        <a:dk2>
          <a:srgbClr val="CCCC00"/>
        </a:dk2>
        <a:lt2>
          <a:srgbClr val="DDDDDD"/>
        </a:lt2>
        <a:accent1>
          <a:srgbClr val="B7B35F"/>
        </a:accent1>
        <a:accent2>
          <a:srgbClr val="D77F2F"/>
        </a:accent2>
        <a:accent3>
          <a:srgbClr val="FFFFFF"/>
        </a:accent3>
        <a:accent4>
          <a:srgbClr val="56002A"/>
        </a:accent4>
        <a:accent5>
          <a:srgbClr val="D8D6B6"/>
        </a:accent5>
        <a:accent6>
          <a:srgbClr val="C3722A"/>
        </a:accent6>
        <a:hlink>
          <a:srgbClr val="AEC258"/>
        </a:hlink>
        <a:folHlink>
          <a:srgbClr val="3672AE"/>
        </a:folHlink>
      </a:clrScheme>
      <a:clrMap bg1="lt1" tx1="dk1" bg2="lt2" tx2="dk2" accent1="accent1" accent2="accent2" accent3="accent3" accent4="accent4" accent5="accent5" accent6="accent6" hlink="hlink" folHlink="folHlink"/>
    </a:extraClrScheme>
    <a:extraClrScheme>
      <a:clrScheme name="计算机科技立体PPT模板 3">
        <a:dk1>
          <a:srgbClr val="000066"/>
        </a:dk1>
        <a:lt1>
          <a:srgbClr val="FFFFFF"/>
        </a:lt1>
        <a:dk2>
          <a:srgbClr val="2937B7"/>
        </a:dk2>
        <a:lt2>
          <a:srgbClr val="DDDDDD"/>
        </a:lt2>
        <a:accent1>
          <a:srgbClr val="96DAF2"/>
        </a:accent1>
        <a:accent2>
          <a:srgbClr val="50A8E4"/>
        </a:accent2>
        <a:accent3>
          <a:srgbClr val="FFFFFF"/>
        </a:accent3>
        <a:accent4>
          <a:srgbClr val="000056"/>
        </a:accent4>
        <a:accent5>
          <a:srgbClr val="C9EAF7"/>
        </a:accent5>
        <a:accent6>
          <a:srgbClr val="4898CF"/>
        </a:accent6>
        <a:hlink>
          <a:srgbClr val="6847D3"/>
        </a:hlink>
        <a:folHlink>
          <a:srgbClr val="0099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计算机科技立体PPT模板</Template>
  <TotalTime>9018</TotalTime>
  <Words>10511</Words>
  <Application>Microsoft Office PowerPoint</Application>
  <PresentationFormat>全屏显示(4:3)</PresentationFormat>
  <Paragraphs>1603</Paragraphs>
  <Slides>122</Slides>
  <Notes>56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122</vt:i4>
      </vt:variant>
    </vt:vector>
  </HeadingPairs>
  <TitlesOfParts>
    <vt:vector size="135" baseType="lpstr">
      <vt:lpstr>Arial Unicode MS</vt:lpstr>
      <vt:lpstr>华文隶书</vt:lpstr>
      <vt:lpstr>华文中宋</vt:lpstr>
      <vt:lpstr>隶书</vt:lpstr>
      <vt:lpstr>Arial</vt:lpstr>
      <vt:lpstr>Bookman Old Style</vt:lpstr>
      <vt:lpstr>Calibri</vt:lpstr>
      <vt:lpstr>Chiller</vt:lpstr>
      <vt:lpstr>Comic Sans MS</vt:lpstr>
      <vt:lpstr>Times New Roman</vt:lpstr>
      <vt:lpstr>Wingdings</vt:lpstr>
      <vt:lpstr>计算机科技立体PPT模板</vt:lpstr>
      <vt:lpstr>Image</vt:lpstr>
      <vt:lpstr>PowerPoint 演示文稿</vt:lpstr>
      <vt:lpstr>Contents</vt:lpstr>
      <vt:lpstr>缓冲区溢出概述</vt:lpstr>
      <vt:lpstr>缓冲区溢出概述</vt:lpstr>
      <vt:lpstr>缓冲区溢出概述</vt:lpstr>
      <vt:lpstr>缓冲区溢出概述</vt:lpstr>
      <vt:lpstr>缓冲区溢出概述</vt:lpstr>
      <vt:lpstr>缓冲区溢出原理</vt:lpstr>
      <vt:lpstr>缓冲区溢出原理</vt:lpstr>
      <vt:lpstr>缓冲区溢出原理</vt:lpstr>
      <vt:lpstr>缓冲区溢出原理</vt:lpstr>
      <vt:lpstr>缓冲区溢出原理</vt:lpstr>
      <vt:lpstr>缓冲区溢出原理</vt:lpstr>
      <vt:lpstr>缓冲区溢出原理</vt:lpstr>
      <vt:lpstr>缓冲区溢出原理</vt:lpstr>
      <vt:lpstr>缓冲区溢出原理</vt:lpstr>
      <vt:lpstr>缓冲区溢出原理</vt:lpstr>
      <vt:lpstr>缓冲区溢出原理</vt:lpstr>
      <vt:lpstr>缓冲区溢出原理</vt:lpstr>
      <vt:lpstr>step 2’（基于IDA）</vt:lpstr>
      <vt:lpstr>缓冲区溢出原理</vt:lpstr>
      <vt:lpstr>缓冲区溢出原理</vt:lpstr>
      <vt:lpstr>缓冲区溢出原理</vt:lpstr>
      <vt:lpstr>缓冲区溢出原理</vt:lpstr>
      <vt:lpstr>缓冲区溢出原理</vt:lpstr>
      <vt:lpstr>缓冲区溢出原理</vt:lpstr>
      <vt:lpstr>缓冲区溢出原理</vt:lpstr>
      <vt:lpstr>缓冲区溢出原理</vt:lpstr>
      <vt:lpstr>缓冲区溢出原理</vt:lpstr>
      <vt:lpstr>缓冲区溢出——栈溢出</vt:lpstr>
      <vt:lpstr>缓冲区溢出——栈溢出</vt:lpstr>
      <vt:lpstr>缓冲区溢出——栈溢出</vt:lpstr>
      <vt:lpstr>缓冲区溢出——栈溢出</vt:lpstr>
      <vt:lpstr>函数调用约定</vt:lpstr>
      <vt:lpstr>函数调用约定</vt:lpstr>
      <vt:lpstr>缓冲区溢出——栈溢出</vt:lpstr>
      <vt:lpstr>缓冲区溢出——栈溢出</vt:lpstr>
      <vt:lpstr>函数调用时系统栈的变化情况</vt:lpstr>
      <vt:lpstr>函数调用时系统栈的变化情况</vt:lpstr>
      <vt:lpstr>缓冲区溢出——栈溢出</vt:lpstr>
      <vt:lpstr>缓冲区溢出——栈溢出</vt:lpstr>
      <vt:lpstr>缓冲区溢出——栈溢出</vt:lpstr>
      <vt:lpstr>缓冲区溢出——栈溢出</vt:lpstr>
      <vt:lpstr>缓冲区溢出——栈溢出</vt:lpstr>
      <vt:lpstr>缓冲区溢出——栈溢出</vt:lpstr>
      <vt:lpstr>PowerPoint 演示文稿</vt:lpstr>
      <vt:lpstr>缓冲区溢出——栈溢出</vt:lpstr>
      <vt:lpstr>缓冲区溢出——栈溢出</vt:lpstr>
      <vt:lpstr>PowerPoint 演示文稿</vt:lpstr>
      <vt:lpstr>缓冲区溢出——栈溢出</vt:lpstr>
      <vt:lpstr>缓冲区溢出——栈溢出</vt:lpstr>
      <vt:lpstr>缓冲区溢出——栈溢出</vt:lpstr>
      <vt:lpstr>缓冲区溢出——栈溢出</vt:lpstr>
      <vt:lpstr>缓冲区溢出——栈溢出</vt:lpstr>
      <vt:lpstr>PowerPoint 演示文稿</vt:lpstr>
      <vt:lpstr>缓冲区溢出——栈溢出</vt:lpstr>
      <vt:lpstr>缓冲区溢出——栈溢出</vt:lpstr>
      <vt:lpstr>缓冲区溢出——栈溢出</vt:lpstr>
      <vt:lpstr>缓冲区溢出——栈溢出</vt:lpstr>
      <vt:lpstr>缓冲区溢出——栈溢出</vt:lpstr>
      <vt:lpstr>缓冲区溢出——栈溢出</vt:lpstr>
      <vt:lpstr>PowerPoint 演示文稿</vt:lpstr>
      <vt:lpstr>缓冲区溢出——栈溢出</vt:lpstr>
      <vt:lpstr>缓冲区溢出——栈溢出</vt:lpstr>
      <vt:lpstr>缓冲区溢出——栈溢出</vt:lpstr>
      <vt:lpstr>缓冲区溢出——栈溢出</vt:lpstr>
      <vt:lpstr>缓冲区溢出——栈溢出</vt:lpstr>
      <vt:lpstr>缓冲区溢出——栈溢出</vt:lpstr>
      <vt:lpstr>缓冲区溢出——栈溢出</vt:lpstr>
      <vt:lpstr>缓冲区溢出——栈溢出</vt:lpstr>
      <vt:lpstr>缓冲区溢出——栈溢出</vt:lpstr>
      <vt:lpstr>缓冲区溢出——栈溢出</vt:lpstr>
      <vt:lpstr>PowerPoint 演示文稿</vt:lpstr>
      <vt:lpstr>缓冲区溢出——栈溢出</vt:lpstr>
      <vt:lpstr>缓冲区溢出——栈溢出</vt:lpstr>
      <vt:lpstr>缓冲区溢出——栈溢出</vt:lpstr>
      <vt:lpstr>缓冲区溢出——栈溢出</vt:lpstr>
      <vt:lpstr>缓冲区溢出——栈溢出</vt:lpstr>
      <vt:lpstr>缓冲区溢出——栈溢出</vt:lpstr>
      <vt:lpstr>缓冲区溢出——栈溢出</vt:lpstr>
      <vt:lpstr>缓冲区溢出——栈溢出</vt:lpstr>
      <vt:lpstr>缓冲区溢出——栈溢出</vt:lpstr>
      <vt:lpstr>缓冲区溢出——栈溢出</vt:lpstr>
      <vt:lpstr>Shellcode在缓冲区的组织方式</vt:lpstr>
      <vt:lpstr>真的完美了吗？</vt:lpstr>
      <vt:lpstr>Shellcode 编码</vt:lpstr>
      <vt:lpstr>缓冲区溢出——堆溢出</vt:lpstr>
      <vt:lpstr>缓冲区溢出——BSS溢出</vt:lpstr>
      <vt:lpstr>缓冲区溢出——格式化串溢出</vt:lpstr>
      <vt:lpstr>缓冲区溢出——格式化串溢出</vt:lpstr>
      <vt:lpstr>缓冲区溢出——格式化串溢出</vt:lpstr>
      <vt:lpstr>缓冲区溢出——格式化串溢出</vt:lpstr>
      <vt:lpstr>缓冲区溢出——格式化串溢出</vt:lpstr>
      <vt:lpstr>PowerPoint 演示文稿</vt:lpstr>
      <vt:lpstr>缓冲区溢出——格式化串溢出</vt:lpstr>
      <vt:lpstr>缓冲区溢出——整数溢出</vt:lpstr>
      <vt:lpstr>缓冲区溢出—小结</vt:lpstr>
      <vt:lpstr>缓冲区溢出的防御</vt:lpstr>
      <vt:lpstr>缓冲区溢出的防御</vt:lpstr>
      <vt:lpstr>缓冲区溢出的防御</vt:lpstr>
      <vt:lpstr>缓冲区溢出的防御</vt:lpstr>
      <vt:lpstr>缓冲区溢出的防御</vt:lpstr>
      <vt:lpstr>缓冲区溢出的防御</vt:lpstr>
      <vt:lpstr>缓冲区溢出的防御</vt:lpstr>
      <vt:lpstr>Windows 内存攻防博弈发展概述</vt:lpstr>
      <vt:lpstr>Windows 内存安全机制</vt:lpstr>
      <vt:lpstr>Windows安全机制汇总</vt:lpstr>
      <vt:lpstr>GS机制</vt:lpstr>
      <vt:lpstr>GS机制</vt:lpstr>
      <vt:lpstr>GS机制</vt:lpstr>
      <vt:lpstr>GS机制</vt:lpstr>
      <vt:lpstr>GS机制</vt:lpstr>
      <vt:lpstr>GS机制</vt:lpstr>
      <vt:lpstr>内核漏洞举例</vt:lpstr>
      <vt:lpstr>Mission</vt:lpstr>
      <vt:lpstr>漏洞挖掘技术</vt:lpstr>
      <vt:lpstr>漏洞挖掘技术</vt:lpstr>
      <vt:lpstr>漏洞挖掘技术</vt:lpstr>
      <vt:lpstr>漏洞挖掘技术</vt:lpstr>
      <vt:lpstr>漏洞挖掘技术</vt:lpstr>
      <vt:lpstr>漏洞挖掘技术—文件类型漏洞挖掘</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design</dc:creator>
  <cp:lastModifiedBy>王 虎</cp:lastModifiedBy>
  <cp:revision>686</cp:revision>
  <dcterms:created xsi:type="dcterms:W3CDTF">2008-08-19T11:20:29Z</dcterms:created>
  <dcterms:modified xsi:type="dcterms:W3CDTF">2022-11-04T02:45:49Z</dcterms:modified>
</cp:coreProperties>
</file>